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3.xml" ContentType="application/vnd.openxmlformats-officedocument.themeOverr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4.xml" ContentType="application/vnd.openxmlformats-officedocument.themeOverr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6.xml" ContentType="application/vnd.openxmlformats-officedocument.drawingml.chart+xml"/>
  <Override PartName="/ppt/notesSlides/notesSlide72.xml" ContentType="application/vnd.openxmlformats-officedocument.presentationml.notesSlide+xml"/>
  <Override PartName="/ppt/charts/chart7.xml" ContentType="application/vnd.openxmlformats-officedocument.drawingml.chart+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5.xml" ContentType="application/vnd.openxmlformats-officedocument.presentationml.notesSlide+xml"/>
  <Override PartName="/ppt/charts/chart9.xml" ContentType="application/vnd.openxmlformats-officedocument.drawingml.chart+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charts/chart10.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5.xml" ContentType="application/vnd.openxmlformats-officedocument.themeOverride+xml"/>
  <Override PartName="/ppt/notesSlides/notesSlide81.xml" ContentType="application/vnd.openxmlformats-officedocument.presentationml.notesSlide+xml"/>
  <Override PartName="/ppt/charts/chart11.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6.xml" ContentType="application/vnd.openxmlformats-officedocument.themeOverride+xml"/>
  <Override PartName="/ppt/notesSlides/notesSlide82.xml" ContentType="application/vnd.openxmlformats-officedocument.presentationml.notesSlide+xml"/>
  <Override PartName="/ppt/charts/chart12.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7.xml" ContentType="application/vnd.openxmlformats-officedocument.themeOverride+xml"/>
  <Override PartName="/ppt/notesSlides/notesSlide83.xml" ContentType="application/vnd.openxmlformats-officedocument.presentationml.notesSlide+xml"/>
  <Override PartName="/ppt/charts/chart13.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8.xml" ContentType="application/vnd.openxmlformats-officedocument.themeOverride+xml"/>
  <Override PartName="/ppt/notesSlides/notesSlide84.xml" ContentType="application/vnd.openxmlformats-officedocument.presentationml.notesSlide+xml"/>
  <Override PartName="/ppt/charts/chart14.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9.xml" ContentType="application/vnd.openxmlformats-officedocument.themeOverride+xml"/>
  <Override PartName="/ppt/notesSlides/notesSlide85.xml" ContentType="application/vnd.openxmlformats-officedocument.presentationml.notesSlid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10.xml" ContentType="application/vnd.openxmlformats-officedocument.themeOverride+xml"/>
  <Override PartName="/ppt/notesSlides/notesSlide86.xml" ContentType="application/vnd.openxmlformats-officedocument.presentationml.notesSlide+xml"/>
  <Override PartName="/ppt/charts/chart16.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7.xml" ContentType="application/vnd.openxmlformats-officedocument.drawingml.chart+xml"/>
  <Override PartName="/ppt/charts/style14.xml" ContentType="application/vnd.ms-office.chartstyle+xml"/>
  <Override PartName="/ppt/charts/colors14.xml" ContentType="application/vnd.ms-office.chartcolorstyle+xml"/>
  <Override PartName="/ppt/drawings/drawing1.xml" ContentType="application/vnd.openxmlformats-officedocument.drawingml.chartshapes+xml"/>
  <Override PartName="/ppt/notesSlides/notesSlide87.xml" ContentType="application/vnd.openxmlformats-officedocument.presentationml.notesSlide+xml"/>
  <Override PartName="/ppt/charts/chart18.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88.xml" ContentType="application/vnd.openxmlformats-officedocument.presentationml.notesSl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89.xml" ContentType="application/vnd.openxmlformats-officedocument.presentationml.notesSlide+xml"/>
  <Override PartName="/ppt/charts/chart20.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90.xml" ContentType="application/vnd.openxmlformats-officedocument.presentationml.notesSlide+xml"/>
  <Override PartName="/ppt/charts/chart21.xml" ContentType="application/vnd.openxmlformats-officedocument.drawingml.chart+xml"/>
  <Override PartName="/ppt/notesSlides/notesSlide91.xml" ContentType="application/vnd.openxmlformats-officedocument.presentationml.notesSlide+xml"/>
  <Override PartName="/ppt/charts/chart22.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92.xml" ContentType="application/vnd.openxmlformats-officedocument.presentationml.notesSlide+xml"/>
  <Override PartName="/ppt/charts/chart23.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3.xml" ContentType="application/vnd.openxmlformats-officedocument.presentationml.notesSlide+xml"/>
  <Override PartName="/ppt/charts/chart24.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94.xml" ContentType="application/vnd.openxmlformats-officedocument.presentationml.notesSlide+xml"/>
  <Override PartName="/ppt/charts/chart25.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95.xml" ContentType="application/vnd.openxmlformats-officedocument.presentationml.notesSlide+xml"/>
  <Override PartName="/ppt/charts/chart26.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96.xml" ContentType="application/vnd.openxmlformats-officedocument.presentationml.notesSlide+xml"/>
  <Override PartName="/ppt/charts/chart27.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97.xml" ContentType="application/vnd.openxmlformats-officedocument.presentationml.notesSlide+xml"/>
  <Override PartName="/ppt/charts/chart28.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98.xml" ContentType="application/vnd.openxmlformats-officedocument.presentationml.notesSlide+xml"/>
  <Override PartName="/ppt/charts/chart29.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99.xml" ContentType="application/vnd.openxmlformats-officedocument.presentationml.notesSlide+xml"/>
  <Override PartName="/ppt/charts/chart30.xml" ContentType="application/vnd.openxmlformats-officedocument.drawingml.chart+xml"/>
  <Override PartName="/ppt/notesSlides/notesSlide100.xml" ContentType="application/vnd.openxmlformats-officedocument.presentationml.notesSlide+xml"/>
  <Override PartName="/ppt/charts/chart31.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101.xml" ContentType="application/vnd.openxmlformats-officedocument.presentationml.notesSlide+xml"/>
  <Override PartName="/ppt/charts/chart32.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33.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102.xml" ContentType="application/vnd.openxmlformats-officedocument.presentationml.notesSlide+xml"/>
  <Override PartName="/ppt/charts/chart34.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5.xml" ContentType="application/vnd.openxmlformats-officedocument.drawingml.chart+xml"/>
  <Override PartName="/ppt/charts/style30.xml" ContentType="application/vnd.ms-office.chartstyle+xml"/>
  <Override PartName="/ppt/charts/colors30.xml" ContentType="application/vnd.ms-office.chartcolorstyle+xml"/>
  <Override PartName="/ppt/notesSlides/notesSlide103.xml" ContentType="application/vnd.openxmlformats-officedocument.presentationml.notesSlide+xml"/>
  <Override PartName="/ppt/charts/chart36.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7.xml" ContentType="application/vnd.openxmlformats-officedocument.drawingml.chart+xml"/>
  <Override PartName="/ppt/charts/style32.xml" ContentType="application/vnd.ms-office.chartstyle+xml"/>
  <Override PartName="/ppt/charts/colors32.xml" ContentType="application/vnd.ms-office.chartcolorstyle+xml"/>
  <Override PartName="/ppt/notesSlides/notesSlide104.xml" ContentType="application/vnd.openxmlformats-officedocument.presentationml.notesSlide+xml"/>
  <Override PartName="/ppt/charts/chart38.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9.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40.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105.xml" ContentType="application/vnd.openxmlformats-officedocument.presentationml.notesSlide+xml"/>
  <Override PartName="/ppt/charts/chart41.xml" ContentType="application/vnd.openxmlformats-officedocument.drawingml.chart+xml"/>
  <Override PartName="/ppt/drawings/drawing2.xml" ContentType="application/vnd.openxmlformats-officedocument.drawingml.chartshapes+xml"/>
  <Override PartName="/ppt/charts/chart42.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43.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44.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45.xml" ContentType="application/vnd.openxmlformats-officedocument.drawingml.chart+xml"/>
  <Override PartName="/ppt/charts/style39.xml" ContentType="application/vnd.ms-office.chartstyle+xml"/>
  <Override PartName="/ppt/charts/colors39.xml" ContentType="application/vnd.ms-office.chartcolorstyle+xml"/>
  <Override PartName="/ppt/notesSlides/notesSlide106.xml" ContentType="application/vnd.openxmlformats-officedocument.presentationml.notesSlide+xml"/>
  <Override PartName="/ppt/charts/chart46.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107.xml" ContentType="application/vnd.openxmlformats-officedocument.presentationml.notesSlide+xml"/>
  <Override PartName="/ppt/charts/chart47.xml" ContentType="application/vnd.openxmlformats-officedocument.drawingml.chart+xml"/>
  <Override PartName="/ppt/charts/style41.xml" ContentType="application/vnd.ms-office.chartstyle+xml"/>
  <Override PartName="/ppt/charts/colors41.xml" ContentType="application/vnd.ms-office.chartcolorstyle+xml"/>
  <Override PartName="/ppt/notesSlides/notesSlide108.xml" ContentType="application/vnd.openxmlformats-officedocument.presentationml.notesSlide+xml"/>
  <Override PartName="/ppt/charts/chart48.xml" ContentType="application/vnd.openxmlformats-officedocument.drawingml.chart+xml"/>
  <Override PartName="/ppt/charts/style42.xml" ContentType="application/vnd.ms-office.chartstyle+xml"/>
  <Override PartName="/ppt/charts/colors42.xml" ContentType="application/vnd.ms-office.chartcolorstyle+xml"/>
  <Override PartName="/ppt/notesSlides/notesSlide109.xml" ContentType="application/vnd.openxmlformats-officedocument.presentationml.notesSlide+xml"/>
  <Override PartName="/ppt/charts/chart49.xml" ContentType="application/vnd.openxmlformats-officedocument.drawingml.chart+xml"/>
  <Override PartName="/ppt/charts/style43.xml" ContentType="application/vnd.ms-office.chartstyle+xml"/>
  <Override PartName="/ppt/charts/colors43.xml" ContentType="application/vnd.ms-office.chartcolorstyle+xml"/>
  <Override PartName="/ppt/notesSlides/notesSlide110.xml" ContentType="application/vnd.openxmlformats-officedocument.presentationml.notesSlide+xml"/>
  <Override PartName="/ppt/charts/chart50.xml" ContentType="application/vnd.openxmlformats-officedocument.drawingml.chart+xml"/>
  <Override PartName="/ppt/charts/style44.xml" ContentType="application/vnd.ms-office.chartstyle+xml"/>
  <Override PartName="/ppt/charts/colors44.xml" ContentType="application/vnd.ms-office.chartcolorstyle+xml"/>
  <Override PartName="/ppt/charts/chart51.xml" ContentType="application/vnd.openxmlformats-officedocument.drawingml.chart+xml"/>
  <Override PartName="/ppt/charts/style45.xml" ContentType="application/vnd.ms-office.chartstyle+xml"/>
  <Override PartName="/ppt/charts/colors45.xml" ContentType="application/vnd.ms-office.chartcolorstyl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charts/chart52.xml" ContentType="application/vnd.openxmlformats-officedocument.drawingml.chart+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charts/chart53.xml" ContentType="application/vnd.openxmlformats-officedocument.drawingml.chart+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charts/chart54.xml" ContentType="application/vnd.openxmlformats-officedocument.drawingml.chart+xml"/>
  <Override PartName="/ppt/charts/style46.xml" ContentType="application/vnd.ms-office.chartstyle+xml"/>
  <Override PartName="/ppt/charts/colors46.xml" ContentType="application/vnd.ms-office.chartcolorstyle+xml"/>
  <Override PartName="/ppt/theme/themeOverride11.xml" ContentType="application/vnd.openxmlformats-officedocument.themeOverr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charts/chart55.xml" ContentType="application/vnd.openxmlformats-officedocument.drawingml.chart+xml"/>
  <Override PartName="/ppt/charts/style47.xml" ContentType="application/vnd.ms-office.chartstyle+xml"/>
  <Override PartName="/ppt/charts/colors47.xml" ContentType="application/vnd.ms-office.chartcolorstyle+xml"/>
  <Override PartName="/ppt/drawings/drawing3.xml" ContentType="application/vnd.openxmlformats-officedocument.drawingml.chartshapes+xml"/>
  <Override PartName="/ppt/notesSlides/notesSlide147.xml" ContentType="application/vnd.openxmlformats-officedocument.presentationml.notesSlide+xml"/>
  <Override PartName="/ppt/charts/chart56.xml" ContentType="application/vnd.openxmlformats-officedocument.drawingml.chart+xml"/>
  <Override PartName="/ppt/charts/style48.xml" ContentType="application/vnd.ms-office.chartstyle+xml"/>
  <Override PartName="/ppt/charts/colors48.xml" ContentType="application/vnd.ms-office.chartcolorstyle+xml"/>
  <Override PartName="/ppt/notesSlides/notesSlide148.xml" ContentType="application/vnd.openxmlformats-officedocument.presentationml.notesSlide+xml"/>
  <Override PartName="/ppt/charts/chart57.xml" ContentType="application/vnd.openxmlformats-officedocument.drawingml.chart+xml"/>
  <Override PartName="/ppt/charts/style49.xml" ContentType="application/vnd.ms-office.chartstyle+xml"/>
  <Override PartName="/ppt/charts/colors49.xml" ContentType="application/vnd.ms-office.chartcolorstyle+xml"/>
  <Override PartName="/ppt/drawings/drawing4.xml" ContentType="application/vnd.openxmlformats-officedocument.drawingml.chartshapes+xml"/>
  <Override PartName="/ppt/charts/chart58.xml" ContentType="application/vnd.openxmlformats-officedocument.drawingml.chart+xml"/>
  <Override PartName="/ppt/charts/style50.xml" ContentType="application/vnd.ms-office.chartstyle+xml"/>
  <Override PartName="/ppt/charts/colors50.xml" ContentType="application/vnd.ms-office.chartcolorstyle+xml"/>
  <Override PartName="/ppt/drawings/drawing5.xml" ContentType="application/vnd.openxmlformats-officedocument.drawingml.chartshapes+xml"/>
  <Override PartName="/ppt/charts/chart59.xml" ContentType="application/vnd.openxmlformats-officedocument.drawingml.chart+xml"/>
  <Override PartName="/ppt/charts/style51.xml" ContentType="application/vnd.ms-office.chartstyle+xml"/>
  <Override PartName="/ppt/charts/colors51.xml" ContentType="application/vnd.ms-office.chartcolorstyle+xml"/>
  <Override PartName="/ppt/charts/chart60.xml" ContentType="application/vnd.openxmlformats-officedocument.drawingml.chart+xml"/>
  <Override PartName="/ppt/charts/style52.xml" ContentType="application/vnd.ms-office.chartstyle+xml"/>
  <Override PartName="/ppt/charts/colors52.xml" ContentType="application/vnd.ms-office.chartcolorstyle+xml"/>
  <Override PartName="/ppt/charts/chart61.xml" ContentType="application/vnd.openxmlformats-officedocument.drawingml.chart+xml"/>
  <Override PartName="/ppt/charts/style53.xml" ContentType="application/vnd.ms-office.chartstyle+xml"/>
  <Override PartName="/ppt/charts/colors53.xml" ContentType="application/vnd.ms-office.chartcolorstyle+xml"/>
  <Override PartName="/ppt/drawings/drawing6.xml" ContentType="application/vnd.openxmlformats-officedocument.drawingml.chartshapes+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31"/>
  </p:notesMasterIdLst>
  <p:sldIdLst>
    <p:sldId id="744" r:id="rId5"/>
    <p:sldId id="805" r:id="rId6"/>
    <p:sldId id="1093" r:id="rId7"/>
    <p:sldId id="2326" r:id="rId8"/>
    <p:sldId id="1584" r:id="rId9"/>
    <p:sldId id="1585" r:id="rId10"/>
    <p:sldId id="823" r:id="rId11"/>
    <p:sldId id="1587" r:id="rId12"/>
    <p:sldId id="2122" r:id="rId13"/>
    <p:sldId id="1588" r:id="rId14"/>
    <p:sldId id="818" r:id="rId15"/>
    <p:sldId id="1589" r:id="rId16"/>
    <p:sldId id="2123" r:id="rId17"/>
    <p:sldId id="2327" r:id="rId18"/>
    <p:sldId id="820" r:id="rId19"/>
    <p:sldId id="1591" r:id="rId20"/>
    <p:sldId id="1592" r:id="rId21"/>
    <p:sldId id="821" r:id="rId22"/>
    <p:sldId id="1926" r:id="rId23"/>
    <p:sldId id="1927" r:id="rId24"/>
    <p:sldId id="1814" r:id="rId25"/>
    <p:sldId id="1815" r:id="rId26"/>
    <p:sldId id="2322" r:id="rId27"/>
    <p:sldId id="2056" r:id="rId28"/>
    <p:sldId id="2324" r:id="rId29"/>
    <p:sldId id="2325" r:id="rId30"/>
    <p:sldId id="2059" r:id="rId31"/>
    <p:sldId id="1168" r:id="rId32"/>
    <p:sldId id="1169" r:id="rId33"/>
    <p:sldId id="2328" r:id="rId34"/>
    <p:sldId id="2062" r:id="rId35"/>
    <p:sldId id="2047" r:id="rId36"/>
    <p:sldId id="2048" r:id="rId37"/>
    <p:sldId id="2118" r:id="rId38"/>
    <p:sldId id="2075" r:id="rId39"/>
    <p:sldId id="2064" r:id="rId40"/>
    <p:sldId id="2065" r:id="rId41"/>
    <p:sldId id="2066" r:id="rId42"/>
    <p:sldId id="1340" r:id="rId43"/>
    <p:sldId id="2044" r:id="rId44"/>
    <p:sldId id="1826" r:id="rId45"/>
    <p:sldId id="1827" r:id="rId46"/>
    <p:sldId id="2055" r:id="rId47"/>
    <p:sldId id="1829" r:id="rId48"/>
    <p:sldId id="868" r:id="rId49"/>
    <p:sldId id="1067" r:id="rId50"/>
    <p:sldId id="1685" r:id="rId51"/>
    <p:sldId id="1713" r:id="rId52"/>
    <p:sldId id="1341" r:id="rId53"/>
    <p:sldId id="2329" r:id="rId54"/>
    <p:sldId id="846" r:id="rId55"/>
    <p:sldId id="856" r:id="rId56"/>
    <p:sldId id="855" r:id="rId57"/>
    <p:sldId id="857" r:id="rId58"/>
    <p:sldId id="858" r:id="rId59"/>
    <p:sldId id="859" r:id="rId60"/>
    <p:sldId id="860" r:id="rId61"/>
    <p:sldId id="1338" r:id="rId62"/>
    <p:sldId id="1866" r:id="rId63"/>
    <p:sldId id="1865" r:id="rId64"/>
    <p:sldId id="1867" r:id="rId65"/>
    <p:sldId id="1860" r:id="rId66"/>
    <p:sldId id="1342" r:id="rId67"/>
    <p:sldId id="1056" r:id="rId68"/>
    <p:sldId id="1863" r:id="rId69"/>
    <p:sldId id="1859" r:id="rId70"/>
    <p:sldId id="1862" r:id="rId71"/>
    <p:sldId id="1855" r:id="rId72"/>
    <p:sldId id="1856" r:id="rId73"/>
    <p:sldId id="1857" r:id="rId74"/>
    <p:sldId id="1407" r:id="rId75"/>
    <p:sldId id="1747" r:id="rId76"/>
    <p:sldId id="2082" r:id="rId77"/>
    <p:sldId id="2083" r:id="rId78"/>
    <p:sldId id="2084" r:id="rId79"/>
    <p:sldId id="1045" r:id="rId80"/>
    <p:sldId id="2077" r:id="rId81"/>
    <p:sldId id="2078" r:id="rId82"/>
    <p:sldId id="1636" r:id="rId83"/>
    <p:sldId id="1743" r:id="rId84"/>
    <p:sldId id="1745" r:id="rId85"/>
    <p:sldId id="1047" r:id="rId86"/>
    <p:sldId id="2125" r:id="rId87"/>
    <p:sldId id="1666" r:id="rId88"/>
    <p:sldId id="1635" r:id="rId89"/>
    <p:sldId id="2114" r:id="rId90"/>
    <p:sldId id="1637" r:id="rId91"/>
    <p:sldId id="2145" r:id="rId92"/>
    <p:sldId id="1940" r:id="rId93"/>
    <p:sldId id="1941" r:id="rId94"/>
    <p:sldId id="1908" r:id="rId95"/>
    <p:sldId id="1942" r:id="rId96"/>
    <p:sldId id="1943" r:id="rId97"/>
    <p:sldId id="1837" r:id="rId98"/>
    <p:sldId id="2142" r:id="rId99"/>
    <p:sldId id="1911" r:id="rId100"/>
    <p:sldId id="1748" r:id="rId101"/>
    <p:sldId id="1614" r:id="rId102"/>
    <p:sldId id="835" r:id="rId103"/>
    <p:sldId id="1616" r:id="rId104"/>
    <p:sldId id="1617" r:id="rId105"/>
    <p:sldId id="1618" r:id="rId106"/>
    <p:sldId id="1619" r:id="rId107"/>
    <p:sldId id="1749" r:id="rId108"/>
    <p:sldId id="1750" r:id="rId109"/>
    <p:sldId id="1751" r:id="rId110"/>
    <p:sldId id="1572" r:id="rId111"/>
    <p:sldId id="1578" r:id="rId112"/>
    <p:sldId id="1752" r:id="rId113"/>
    <p:sldId id="1753" r:id="rId114"/>
    <p:sldId id="1754" r:id="rId115"/>
    <p:sldId id="1573" r:id="rId116"/>
    <p:sldId id="1579" r:id="rId117"/>
    <p:sldId id="1755" r:id="rId118"/>
    <p:sldId id="1756" r:id="rId119"/>
    <p:sldId id="1849" r:id="rId120"/>
    <p:sldId id="1850" r:id="rId121"/>
    <p:sldId id="1851" r:id="rId122"/>
    <p:sldId id="1852" r:id="rId123"/>
    <p:sldId id="1853" r:id="rId124"/>
    <p:sldId id="1854" r:id="rId125"/>
    <p:sldId id="1877" r:id="rId126"/>
    <p:sldId id="1878" r:id="rId127"/>
    <p:sldId id="1967" r:id="rId128"/>
    <p:sldId id="2115" r:id="rId129"/>
    <p:sldId id="2116" r:id="rId130"/>
    <p:sldId id="2076" r:id="rId131"/>
    <p:sldId id="2060" r:id="rId132"/>
    <p:sldId id="2133" r:id="rId133"/>
    <p:sldId id="2138" r:id="rId134"/>
    <p:sldId id="2139" r:id="rId135"/>
    <p:sldId id="2140" r:id="rId136"/>
    <p:sldId id="2141" r:id="rId137"/>
    <p:sldId id="1944" r:id="rId138"/>
    <p:sldId id="1925" r:id="rId139"/>
    <p:sldId id="1804" r:id="rId140"/>
    <p:sldId id="1805" r:id="rId141"/>
    <p:sldId id="2126" r:id="rId142"/>
    <p:sldId id="1806" r:id="rId143"/>
    <p:sldId id="1807" r:id="rId144"/>
    <p:sldId id="2117" r:id="rId145"/>
    <p:sldId id="1808" r:id="rId146"/>
    <p:sldId id="1809" r:id="rId147"/>
    <p:sldId id="2119" r:id="rId148"/>
    <p:sldId id="1787" r:id="rId149"/>
    <p:sldId id="1788" r:id="rId150"/>
    <p:sldId id="2120" r:id="rId151"/>
    <p:sldId id="1789" r:id="rId152"/>
    <p:sldId id="2127" r:id="rId153"/>
    <p:sldId id="1790" r:id="rId154"/>
    <p:sldId id="1662" r:id="rId155"/>
    <p:sldId id="1663" r:id="rId156"/>
    <p:sldId id="1664" r:id="rId157"/>
    <p:sldId id="1974" r:id="rId158"/>
    <p:sldId id="1665" r:id="rId159"/>
    <p:sldId id="1945" r:id="rId160"/>
    <p:sldId id="1810" r:id="rId161"/>
    <p:sldId id="2081" r:id="rId162"/>
    <p:sldId id="2128" r:id="rId163"/>
    <p:sldId id="1767" r:id="rId164"/>
    <p:sldId id="1707" r:id="rId165"/>
    <p:sldId id="2129" r:id="rId166"/>
    <p:sldId id="1708" r:id="rId167"/>
    <p:sldId id="2143" r:id="rId168"/>
    <p:sldId id="1709" r:id="rId169"/>
    <p:sldId id="2144" r:id="rId170"/>
    <p:sldId id="1710" r:id="rId171"/>
    <p:sldId id="2131" r:id="rId172"/>
    <p:sldId id="1711" r:id="rId173"/>
    <p:sldId id="2132" r:id="rId174"/>
    <p:sldId id="967" r:id="rId175"/>
    <p:sldId id="968" r:id="rId176"/>
    <p:sldId id="969" r:id="rId177"/>
    <p:sldId id="970" r:id="rId178"/>
    <p:sldId id="971" r:id="rId179"/>
    <p:sldId id="2471" r:id="rId180"/>
    <p:sldId id="2472" r:id="rId181"/>
    <p:sldId id="974" r:id="rId182"/>
    <p:sldId id="2121" r:id="rId183"/>
    <p:sldId id="2473" r:id="rId184"/>
    <p:sldId id="2474" r:id="rId185"/>
    <p:sldId id="2167" r:id="rId186"/>
    <p:sldId id="2280" r:id="rId187"/>
    <p:sldId id="2310" r:id="rId188"/>
    <p:sldId id="2356" r:id="rId189"/>
    <p:sldId id="2475" r:id="rId190"/>
    <p:sldId id="979" r:id="rId191"/>
    <p:sldId id="1953" r:id="rId192"/>
    <p:sldId id="1954" r:id="rId193"/>
    <p:sldId id="2476" r:id="rId194"/>
    <p:sldId id="2092" r:id="rId195"/>
    <p:sldId id="2393" r:id="rId196"/>
    <p:sldId id="2394" r:id="rId197"/>
    <p:sldId id="1955" r:id="rId198"/>
    <p:sldId id="1956" r:id="rId199"/>
    <p:sldId id="1957" r:id="rId200"/>
    <p:sldId id="1958" r:id="rId201"/>
    <p:sldId id="1959" r:id="rId202"/>
    <p:sldId id="2093" r:id="rId203"/>
    <p:sldId id="2357" r:id="rId204"/>
    <p:sldId id="2477" r:id="rId205"/>
    <p:sldId id="2478" r:id="rId206"/>
    <p:sldId id="1960" r:id="rId207"/>
    <p:sldId id="2311" r:id="rId208"/>
    <p:sldId id="2479" r:id="rId209"/>
    <p:sldId id="2480" r:id="rId210"/>
    <p:sldId id="2134" r:id="rId211"/>
    <p:sldId id="2312" r:id="rId212"/>
    <p:sldId id="1964" r:id="rId213"/>
    <p:sldId id="2041" r:id="rId214"/>
    <p:sldId id="2087" r:id="rId215"/>
    <p:sldId id="2135" r:id="rId216"/>
    <p:sldId id="2282" r:id="rId217"/>
    <p:sldId id="2358" r:id="rId218"/>
    <p:sldId id="2481" r:id="rId219"/>
    <p:sldId id="1965" r:id="rId220"/>
    <p:sldId id="2036" r:id="rId221"/>
    <p:sldId id="2088" r:id="rId222"/>
    <p:sldId id="2250" r:id="rId223"/>
    <p:sldId id="2400" r:id="rId224"/>
    <p:sldId id="2482" r:id="rId225"/>
    <p:sldId id="2359" r:id="rId226"/>
    <p:sldId id="2495" r:id="rId227"/>
    <p:sldId id="802" r:id="rId228"/>
    <p:sldId id="817" r:id="rId229"/>
    <p:sldId id="1428" r:id="rId230"/>
  </p:sldIdLst>
  <p:sldSz cx="12192000" cy="6858000"/>
  <p:notesSz cx="6858000" cy="9144000"/>
  <p:defaultTex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0175C1D-2F2D-C3C6-EB2E-988F5F31A2F1}" name="WILLIAM HERNANDO VARGAS BUITRAGO" initials="WHVB" userId="S::william.vargas@consorciopc.com::bd18eb93-b452-45c7-863b-e430755049bd" providerId="AD"/>
  <p188:author id="{F6DB063E-C4E1-259C-53E3-EEC7F711D545}" name="LORENA ISABEL PEÑA RODRIGUEZ" initials="LIPR" userId="S::lorena.pena@consorciopc.com::849caaae-547c-44d7-ae74-3b6942d002e9" providerId="AD"/>
  <p188:author id="{D83CEA49-FC06-A096-21A2-791D6F76069F}" name="ALLISON VIAFARA RINCON" initials="AVR" userId="S::allison.viafara@consorciopc.com::a6c724a7-0508-4075-811d-03f5aafa7e3f" providerId="AD"/>
  <p188:author id="{1D162550-1B66-6300-F4A1-63434BDE9C89}" name="LILLINETH OCAMPO CASTAÑEDA" initials="LOC" userId="S::lillineth.ocampo@consorciopc.com::651b59c4-c2a1-4852-ac00-d10213ba0680" providerId="AD"/>
  <p188:author id="{5CA72C90-78AB-2618-D841-D9B021C2148D}" name="FABIAN ANDRÉS  BARRETO RUBIANO" initials="FABR" userId="S::fabian.barreto@consorciopc.com::e66d9982-7649-4764-a43c-f9898b0aaca6"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JHON ALFONSO PARRA BUSTOS" initials="JAPB" lastIdx="3" clrIdx="0">
    <p:extLst>
      <p:ext uri="{19B8F6BF-5375-455C-9EA6-DF929625EA0E}">
        <p15:presenceInfo xmlns:p15="http://schemas.microsoft.com/office/powerpoint/2012/main" userId="JHON ALFONSO PARRA BUSTOS" providerId="None"/>
      </p:ext>
    </p:extLst>
  </p:cmAuthor>
  <p:cmAuthor id="2" name="JHON ALFONSO PARRA BUSTOS" initials="JAPB [2]" lastIdx="3" clrIdx="1">
    <p:extLst>
      <p:ext uri="{19B8F6BF-5375-455C-9EA6-DF929625EA0E}">
        <p15:presenceInfo xmlns:p15="http://schemas.microsoft.com/office/powerpoint/2012/main" userId="S::jhon.parra@consorciopc.com::bd1ba1fa-dc2e-4037-90fe-cdcd896540f8" providerId="AD"/>
      </p:ext>
    </p:extLst>
  </p:cmAuthor>
  <p:cmAuthor id="3" name="LILIANA TRUJILLO" initials="LT" lastIdx="1" clrIdx="2">
    <p:extLst>
      <p:ext uri="{19B8F6BF-5375-455C-9EA6-DF929625EA0E}">
        <p15:presenceInfo xmlns:p15="http://schemas.microsoft.com/office/powerpoint/2012/main" userId="S::liliana.trujillo@redcom.com.co::ee1006bd-7597-4951-9853-31245658fbbb" providerId="AD"/>
      </p:ext>
    </p:extLst>
  </p:cmAuthor>
  <p:cmAuthor id="4" name="MARIA LUBIS APARICIO GONZALEZ" initials="MLAG" lastIdx="1" clrIdx="3">
    <p:extLst>
      <p:ext uri="{19B8F6BF-5375-455C-9EA6-DF929625EA0E}">
        <p15:presenceInfo xmlns:p15="http://schemas.microsoft.com/office/powerpoint/2012/main" userId="S::lubis.aparicio@redcom.com.co::02067a66-9e20-470d-8859-7b173320a69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22D40"/>
    <a:srgbClr val="FFFFFF"/>
    <a:srgbClr val="05488D"/>
    <a:srgbClr val="008CC4"/>
    <a:srgbClr val="EB5113"/>
    <a:srgbClr val="62BC80"/>
    <a:srgbClr val="0F8B32"/>
    <a:srgbClr val="F8B92D"/>
    <a:srgbClr val="40B063"/>
    <a:srgbClr val="6620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6F64DC8-A14D-B632-27F6-DADDE95D5ACB}" v="20" dt="2024-10-18T13:38:43.007"/>
  </p1510:revLst>
</p1510:revInfo>
</file>

<file path=ppt/tableStyles.xml><?xml version="1.0" encoding="utf-8"?>
<a:tblStyleLst xmlns:a="http://schemas.openxmlformats.org/drawingml/2006/main" def="{5C22544A-7EE6-4342-B048-85BDC9FD1C3A}">
  <a:tblStyle styleId="{616DA210-FB5B-4158-B5E0-FEB733F419BA}" styleName="Estilo claro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69012ECD-51FC-41F1-AA8D-1B2483CD663E}" styleName="Estilo claro 2 - Acento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7E9639D4-E3E2-4D34-9284-5A2195B3D0D7}" styleName="Estilo claro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72833802-FEF1-4C79-8D5D-14CF1EAF98D9}" styleName="Estilo claro 2 - Acento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Estilo medio 2 - Énfasis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93D81CF-94F2-401A-BA57-92F5A7B2D0C5}" styleName="Estilo medio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B301B821-A1FF-4177-AEE7-76D212191A09}" styleName="Estilo medio 1 - Énfasis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D113A9D2-9D6B-4929-AA2D-F23B5EE8CBE7}" styleName="Estilo temático 2 - Énfasis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5A111915-BE36-4E01-A7E5-04B1672EAD32}" styleName="Estilo claro 2 - Acento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BC89EF96-8CEA-46FF-86C4-4CE0E7609802}" styleName="Estilo claro 3 - Acento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8D230F3-CF80-4859-8CE7-A43EE81993B5}" styleName="Estilo claro 1 - Acento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9DCAF9ED-07DC-4A11-8D7F-57B35C25682E}" styleName="Estilo medio 1 - Énfasis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3B4B98B0-60AC-42C2-AFA5-B58CD77FA1E5}" styleName="Estilo claro 1 - Acento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C083E6E3-FA7D-4D7B-A595-EF9225AFEA82}" styleName="Estilo claro 1 - Acento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912C8C85-51F0-491E-9774-3900AFEF0FD7}" styleName="Estilo claro 2 - Acento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2D5ABB26-0587-4C30-8999-92F81FD0307C}" styleName="Sin estilo ni cuadrícula">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10A1B5D5-9B99-4C35-A422-299274C87663}" styleName="Estilo medio 1 - Énfasis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E8B1032C-EA38-4F05-BA0D-38AFFFC7BED3}" styleName="Estilo claro 3 - Acento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08FB837D-C827-4EFA-A057-4D05807E0F7C}" styleName="Estilo temático 1 - Énfasis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0" d="100"/>
          <a:sy n="100" d="100"/>
        </p:scale>
        <p:origin x="270" y="90"/>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226" Type="http://schemas.openxmlformats.org/officeDocument/2006/relationships/slide" Target="slides/slide22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37" Type="http://schemas.microsoft.com/office/2016/11/relationships/changesInfo" Target="changesInfos/changesInfo1.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slide" Target="slides/slide223.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217" Type="http://schemas.openxmlformats.org/officeDocument/2006/relationships/slide" Target="slides/slide213.xml"/><Relationship Id="rId6" Type="http://schemas.openxmlformats.org/officeDocument/2006/relationships/slide" Target="slides/slide2.xml"/><Relationship Id="rId238" Type="http://schemas.microsoft.com/office/2015/10/relationships/revisionInfo" Target="revisionInfo.xml"/><Relationship Id="rId23" Type="http://schemas.openxmlformats.org/officeDocument/2006/relationships/slide" Target="slides/slide19.xml"/><Relationship Id="rId119" Type="http://schemas.openxmlformats.org/officeDocument/2006/relationships/slide" Target="slides/slide115.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slide" Target="slides/slide224.xml"/><Relationship Id="rId13" Type="http://schemas.openxmlformats.org/officeDocument/2006/relationships/slide" Target="slides/slide9.xml"/><Relationship Id="rId109" Type="http://schemas.openxmlformats.org/officeDocument/2006/relationships/slide" Target="slides/slide105.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slide" Target="slides/slide214.xml"/><Relationship Id="rId239" Type="http://schemas.microsoft.com/office/2018/10/relationships/authors" Target="authors.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229" Type="http://schemas.openxmlformats.org/officeDocument/2006/relationships/slide" Target="slides/slide225.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8" Type="http://schemas.openxmlformats.org/officeDocument/2006/relationships/slide" Target="slides/slide4.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219" Type="http://schemas.openxmlformats.org/officeDocument/2006/relationships/slide" Target="slides/slide215.xml"/><Relationship Id="rId230" Type="http://schemas.openxmlformats.org/officeDocument/2006/relationships/slide" Target="slides/slide226.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95" Type="http://schemas.openxmlformats.org/officeDocument/2006/relationships/slide" Target="slides/slide191.xml"/><Relationship Id="rId209" Type="http://schemas.openxmlformats.org/officeDocument/2006/relationships/slide" Target="slides/slide205.xml"/><Relationship Id="rId190" Type="http://schemas.openxmlformats.org/officeDocument/2006/relationships/slide" Target="slides/slide186.xml"/><Relationship Id="rId204" Type="http://schemas.openxmlformats.org/officeDocument/2006/relationships/slide" Target="slides/slide200.xml"/><Relationship Id="rId220" Type="http://schemas.openxmlformats.org/officeDocument/2006/relationships/slide" Target="slides/slide216.xml"/><Relationship Id="rId225" Type="http://schemas.openxmlformats.org/officeDocument/2006/relationships/slide" Target="slides/slide221.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185" Type="http://schemas.openxmlformats.org/officeDocument/2006/relationships/slide" Target="slides/slide181.xml"/><Relationship Id="rId4" Type="http://schemas.openxmlformats.org/officeDocument/2006/relationships/slideMaster" Target="slideMasters/slideMaster1.xml"/><Relationship Id="rId9" Type="http://schemas.openxmlformats.org/officeDocument/2006/relationships/slide" Target="slides/slide5.xml"/><Relationship Id="rId180" Type="http://schemas.openxmlformats.org/officeDocument/2006/relationships/slide" Target="slides/slide176.xml"/><Relationship Id="rId210" Type="http://schemas.openxmlformats.org/officeDocument/2006/relationships/slide" Target="slides/slide206.xml"/><Relationship Id="rId215" Type="http://schemas.openxmlformats.org/officeDocument/2006/relationships/slide" Target="slides/slide211.xml"/><Relationship Id="rId236" Type="http://schemas.openxmlformats.org/officeDocument/2006/relationships/tableStyles" Target="tableStyles.xml"/><Relationship Id="rId26" Type="http://schemas.openxmlformats.org/officeDocument/2006/relationships/slide" Target="slides/slide22.xml"/><Relationship Id="rId231" Type="http://schemas.openxmlformats.org/officeDocument/2006/relationships/notesMaster" Target="notesMasters/notesMaster1.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openxmlformats.org/officeDocument/2006/relationships/commentAuthors" Target="commentAuthors.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customXml" Target="../customXml/item1.xml"/><Relationship Id="rId212" Type="http://schemas.openxmlformats.org/officeDocument/2006/relationships/slide" Target="slides/slide208.xml"/><Relationship Id="rId233" Type="http://schemas.openxmlformats.org/officeDocument/2006/relationships/presProps" Target="presProps.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slide" Target="slides/slide219.xml"/><Relationship Id="rId18" Type="http://schemas.openxmlformats.org/officeDocument/2006/relationships/slide" Target="slides/slide14.xml"/><Relationship Id="rId39" Type="http://schemas.openxmlformats.org/officeDocument/2006/relationships/slide" Target="slides/slide35.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34" Type="http://schemas.openxmlformats.org/officeDocument/2006/relationships/viewProps" Target="viewProps.xml"/><Relationship Id="rId2" Type="http://schemas.openxmlformats.org/officeDocument/2006/relationships/customXml" Target="../customXml/item2.xml"/><Relationship Id="rId29" Type="http://schemas.openxmlformats.org/officeDocument/2006/relationships/slide" Target="slides/slide25.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224" Type="http://schemas.openxmlformats.org/officeDocument/2006/relationships/slide" Target="slides/slide220.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 Type="http://schemas.openxmlformats.org/officeDocument/2006/relationships/customXml" Target="../customXml/item3.xml"/><Relationship Id="rId214" Type="http://schemas.openxmlformats.org/officeDocument/2006/relationships/slide" Target="slides/slide210.xml"/><Relationship Id="rId235" Type="http://schemas.openxmlformats.org/officeDocument/2006/relationships/theme" Target="theme/theme1.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179" Type="http://schemas.openxmlformats.org/officeDocument/2006/relationships/slide" Target="slides/slide175.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HEIDY MUÑOZ SALINAS" userId="S::gestion.calidad@consorciopc.com::679d0cc1-20d6-4592-989b-a056a082cb6a" providerId="AD" clId="Web-{4039D175-00B9-314F-AD35-E74325BB5E66}"/>
    <pc:docChg chg="addSld">
      <pc:chgData name="HEIDY MUÑOZ SALINAS" userId="S::gestion.calidad@consorciopc.com::679d0cc1-20d6-4592-989b-a056a082cb6a" providerId="AD" clId="Web-{4039D175-00B9-314F-AD35-E74325BB5E66}" dt="2024-10-15T16:15:40.696" v="1"/>
      <pc:docMkLst>
        <pc:docMk/>
      </pc:docMkLst>
      <pc:sldChg chg="add">
        <pc:chgData name="HEIDY MUÑOZ SALINAS" userId="S::gestion.calidad@consorciopc.com::679d0cc1-20d6-4592-989b-a056a082cb6a" providerId="AD" clId="Web-{4039D175-00B9-314F-AD35-E74325BB5E66}" dt="2024-10-15T16:15:40.571" v="0"/>
        <pc:sldMkLst>
          <pc:docMk/>
          <pc:sldMk cId="3288939479" sldId="802"/>
        </pc:sldMkLst>
      </pc:sldChg>
      <pc:sldChg chg="add">
        <pc:chgData name="HEIDY MUÑOZ SALINAS" userId="S::gestion.calidad@consorciopc.com::679d0cc1-20d6-4592-989b-a056a082cb6a" providerId="AD" clId="Web-{4039D175-00B9-314F-AD35-E74325BB5E66}" dt="2024-10-15T16:15:40.696" v="1"/>
        <pc:sldMkLst>
          <pc:docMk/>
          <pc:sldMk cId="1963223164" sldId="817"/>
        </pc:sldMkLst>
      </pc:sldChg>
    </pc:docChg>
  </pc:docChgLst>
  <pc:docChgLst>
    <pc:chgData name="MARIA LUBIS APARICIO GONZALEZ" userId="02067a66-9e20-470d-8859-7b173320a691" providerId="ADAL" clId="{3D996049-7E2B-42E1-A524-86157A209E05}"/>
    <pc:docChg chg="modSld">
      <pc:chgData name="MARIA LUBIS APARICIO GONZALEZ" userId="02067a66-9e20-470d-8859-7b173320a691" providerId="ADAL" clId="{3D996049-7E2B-42E1-A524-86157A209E05}" dt="2024-10-15T14:51:31.428" v="25" actId="20577"/>
      <pc:docMkLst>
        <pc:docMk/>
      </pc:docMkLst>
      <pc:sldChg chg="addSp modSp mod">
        <pc:chgData name="MARIA LUBIS APARICIO GONZALEZ" userId="02067a66-9e20-470d-8859-7b173320a691" providerId="ADAL" clId="{3D996049-7E2B-42E1-A524-86157A209E05}" dt="2024-10-15T14:51:31.428" v="25" actId="20577"/>
        <pc:sldMkLst>
          <pc:docMk/>
          <pc:sldMk cId="1160818935" sldId="1168"/>
        </pc:sldMkLst>
        <pc:spChg chg="add mod">
          <ac:chgData name="MARIA LUBIS APARICIO GONZALEZ" userId="02067a66-9e20-470d-8859-7b173320a691" providerId="ADAL" clId="{3D996049-7E2B-42E1-A524-86157A209E05}" dt="2024-10-15T14:50:14.142" v="15" actId="20577"/>
          <ac:spMkLst>
            <pc:docMk/>
            <pc:sldMk cId="1160818935" sldId="1168"/>
            <ac:spMk id="68" creationId="{056999AD-8CB6-4742-B3AC-8A18C29915C8}"/>
          </ac:spMkLst>
        </pc:spChg>
        <pc:spChg chg="add mod">
          <ac:chgData name="MARIA LUBIS APARICIO GONZALEZ" userId="02067a66-9e20-470d-8859-7b173320a691" providerId="ADAL" clId="{3D996049-7E2B-42E1-A524-86157A209E05}" dt="2024-10-15T14:51:31.428" v="25" actId="20577"/>
          <ac:spMkLst>
            <pc:docMk/>
            <pc:sldMk cId="1160818935" sldId="1168"/>
            <ac:spMk id="91" creationId="{659F757B-3A05-4564-AAC6-45792280C681}"/>
          </ac:spMkLst>
        </pc:spChg>
      </pc:sldChg>
    </pc:docChg>
  </pc:docChgLst>
  <pc:docChgLst>
    <pc:chgData name="HEIDY MUÑOZ SALINAS" userId="S::gestion.calidad@consorciopc.com::679d0cc1-20d6-4592-989b-a056a082cb6a" providerId="AD" clId="Web-{9592467B-D04A-5542-FB23-AAAF0E1CC668}"/>
    <pc:docChg chg="addSld">
      <pc:chgData name="HEIDY MUÑOZ SALINAS" userId="S::gestion.calidad@consorciopc.com::679d0cc1-20d6-4592-989b-a056a082cb6a" providerId="AD" clId="Web-{9592467B-D04A-5542-FB23-AAAF0E1CC668}" dt="2024-10-15T16:10:29.863" v="165"/>
      <pc:docMkLst>
        <pc:docMk/>
      </pc:docMkLst>
      <pc:sldChg chg="add">
        <pc:chgData name="HEIDY MUÑOZ SALINAS" userId="S::gestion.calidad@consorciopc.com::679d0cc1-20d6-4592-989b-a056a082cb6a" providerId="AD" clId="Web-{9592467B-D04A-5542-FB23-AAAF0E1CC668}" dt="2024-10-15T16:09:23.627" v="41"/>
        <pc:sldMkLst>
          <pc:docMk/>
          <pc:sldMk cId="0" sldId="835"/>
        </pc:sldMkLst>
      </pc:sldChg>
      <pc:sldChg chg="add">
        <pc:chgData name="HEIDY MUÑOZ SALINAS" userId="S::gestion.calidad@consorciopc.com::679d0cc1-20d6-4592-989b-a056a082cb6a" providerId="AD" clId="Web-{9592467B-D04A-5542-FB23-AAAF0E1CC668}" dt="2024-10-15T16:10:29.222" v="113"/>
        <pc:sldMkLst>
          <pc:docMk/>
          <pc:sldMk cId="3392957645" sldId="967"/>
        </pc:sldMkLst>
      </pc:sldChg>
      <pc:sldChg chg="add">
        <pc:chgData name="HEIDY MUÑOZ SALINAS" userId="S::gestion.calidad@consorciopc.com::679d0cc1-20d6-4592-989b-a056a082cb6a" providerId="AD" clId="Web-{9592467B-D04A-5542-FB23-AAAF0E1CC668}" dt="2024-10-15T16:10:29.254" v="114"/>
        <pc:sldMkLst>
          <pc:docMk/>
          <pc:sldMk cId="2760672035" sldId="968"/>
        </pc:sldMkLst>
      </pc:sldChg>
      <pc:sldChg chg="add">
        <pc:chgData name="HEIDY MUÑOZ SALINAS" userId="S::gestion.calidad@consorciopc.com::679d0cc1-20d6-4592-989b-a056a082cb6a" providerId="AD" clId="Web-{9592467B-D04A-5542-FB23-AAAF0E1CC668}" dt="2024-10-15T16:10:29.269" v="115"/>
        <pc:sldMkLst>
          <pc:docMk/>
          <pc:sldMk cId="2343609776" sldId="969"/>
        </pc:sldMkLst>
      </pc:sldChg>
      <pc:sldChg chg="add">
        <pc:chgData name="HEIDY MUÑOZ SALINAS" userId="S::gestion.calidad@consorciopc.com::679d0cc1-20d6-4592-989b-a056a082cb6a" providerId="AD" clId="Web-{9592467B-D04A-5542-FB23-AAAF0E1CC668}" dt="2024-10-15T16:10:29.285" v="116"/>
        <pc:sldMkLst>
          <pc:docMk/>
          <pc:sldMk cId="1149715653" sldId="970"/>
        </pc:sldMkLst>
      </pc:sldChg>
      <pc:sldChg chg="add">
        <pc:chgData name="HEIDY MUÑOZ SALINAS" userId="S::gestion.calidad@consorciopc.com::679d0cc1-20d6-4592-989b-a056a082cb6a" providerId="AD" clId="Web-{9592467B-D04A-5542-FB23-AAAF0E1CC668}" dt="2024-10-15T16:10:29.300" v="117"/>
        <pc:sldMkLst>
          <pc:docMk/>
          <pc:sldMk cId="156929202" sldId="971"/>
        </pc:sldMkLst>
      </pc:sldChg>
      <pc:sldChg chg="add">
        <pc:chgData name="HEIDY MUÑOZ SALINAS" userId="S::gestion.calidad@consorciopc.com::679d0cc1-20d6-4592-989b-a056a082cb6a" providerId="AD" clId="Web-{9592467B-D04A-5542-FB23-AAAF0E1CC668}" dt="2024-10-15T16:10:29.347" v="120"/>
        <pc:sldMkLst>
          <pc:docMk/>
          <pc:sldMk cId="1284041241" sldId="974"/>
        </pc:sldMkLst>
      </pc:sldChg>
      <pc:sldChg chg="add">
        <pc:chgData name="HEIDY MUÑOZ SALINAS" userId="S::gestion.calidad@consorciopc.com::679d0cc1-20d6-4592-989b-a056a082cb6a" providerId="AD" clId="Web-{9592467B-D04A-5542-FB23-AAAF0E1CC668}" dt="2024-10-15T16:10:29.441" v="129"/>
        <pc:sldMkLst>
          <pc:docMk/>
          <pc:sldMk cId="2347969860" sldId="979"/>
        </pc:sldMkLst>
      </pc:sldChg>
      <pc:sldChg chg="add">
        <pc:chgData name="HEIDY MUÑOZ SALINAS" userId="S::gestion.calidad@consorciopc.com::679d0cc1-20d6-4592-989b-a056a082cb6a" providerId="AD" clId="Web-{9592467B-D04A-5542-FB23-AAAF0E1CC668}" dt="2024-10-15T16:09:23.190" v="18"/>
        <pc:sldMkLst>
          <pc:docMk/>
          <pc:sldMk cId="0" sldId="1045"/>
        </pc:sldMkLst>
      </pc:sldChg>
      <pc:sldChg chg="add">
        <pc:chgData name="HEIDY MUÑOZ SALINAS" userId="S::gestion.calidad@consorciopc.com::679d0cc1-20d6-4592-989b-a056a082cb6a" providerId="AD" clId="Web-{9592467B-D04A-5542-FB23-AAAF0E1CC668}" dt="2024-10-15T16:09:23.284" v="24"/>
        <pc:sldMkLst>
          <pc:docMk/>
          <pc:sldMk cId="0" sldId="1047"/>
        </pc:sldMkLst>
      </pc:sldChg>
      <pc:sldChg chg="add">
        <pc:chgData name="HEIDY MUÑOZ SALINAS" userId="S::gestion.calidad@consorciopc.com::679d0cc1-20d6-4592-989b-a056a082cb6a" providerId="AD" clId="Web-{9592467B-D04A-5542-FB23-AAAF0E1CC668}" dt="2024-10-15T16:08:35.126" v="6"/>
        <pc:sldMkLst>
          <pc:docMk/>
          <pc:sldMk cId="3888107432" sldId="1056"/>
        </pc:sldMkLst>
      </pc:sldChg>
      <pc:sldChg chg="add">
        <pc:chgData name="HEIDY MUÑOZ SALINAS" userId="S::gestion.calidad@consorciopc.com::679d0cc1-20d6-4592-989b-a056a082cb6a" providerId="AD" clId="Web-{9592467B-D04A-5542-FB23-AAAF0E1CC668}" dt="2024-10-15T16:08:34.986" v="0"/>
        <pc:sldMkLst>
          <pc:docMk/>
          <pc:sldMk cId="507137960" sldId="1338"/>
        </pc:sldMkLst>
      </pc:sldChg>
      <pc:sldChg chg="add">
        <pc:chgData name="HEIDY MUÑOZ SALINAS" userId="S::gestion.calidad@consorciopc.com::679d0cc1-20d6-4592-989b-a056a082cb6a" providerId="AD" clId="Web-{9592467B-D04A-5542-FB23-AAAF0E1CC668}" dt="2024-10-15T16:08:35.095" v="5"/>
        <pc:sldMkLst>
          <pc:docMk/>
          <pc:sldMk cId="1266324134" sldId="1342"/>
        </pc:sldMkLst>
      </pc:sldChg>
      <pc:sldChg chg="add">
        <pc:chgData name="HEIDY MUÑOZ SALINAS" userId="S::gestion.calidad@consorciopc.com::679d0cc1-20d6-4592-989b-a056a082cb6a" providerId="AD" clId="Web-{9592467B-D04A-5542-FB23-AAAF0E1CC668}" dt="2024-10-15T16:09:23.127" v="13"/>
        <pc:sldMkLst>
          <pc:docMk/>
          <pc:sldMk cId="0" sldId="1407"/>
        </pc:sldMkLst>
      </pc:sldChg>
      <pc:sldChg chg="add">
        <pc:chgData name="HEIDY MUÑOZ SALINAS" userId="S::gestion.calidad@consorciopc.com::679d0cc1-20d6-4592-989b-a056a082cb6a" providerId="AD" clId="Web-{9592467B-D04A-5542-FB23-AAAF0E1CC668}" dt="2024-10-15T16:09:23.768" v="49"/>
        <pc:sldMkLst>
          <pc:docMk/>
          <pc:sldMk cId="0" sldId="1572"/>
        </pc:sldMkLst>
      </pc:sldChg>
      <pc:sldChg chg="add">
        <pc:chgData name="HEIDY MUÑOZ SALINAS" userId="S::gestion.calidad@consorciopc.com::679d0cc1-20d6-4592-989b-a056a082cb6a" providerId="AD" clId="Web-{9592467B-D04A-5542-FB23-AAAF0E1CC668}" dt="2024-10-15T16:09:23.846" v="54"/>
        <pc:sldMkLst>
          <pc:docMk/>
          <pc:sldMk cId="0" sldId="1573"/>
        </pc:sldMkLst>
      </pc:sldChg>
      <pc:sldChg chg="add">
        <pc:chgData name="HEIDY MUÑOZ SALINAS" userId="S::gestion.calidad@consorciopc.com::679d0cc1-20d6-4592-989b-a056a082cb6a" providerId="AD" clId="Web-{9592467B-D04A-5542-FB23-AAAF0E1CC668}" dt="2024-10-15T16:09:23.784" v="50"/>
        <pc:sldMkLst>
          <pc:docMk/>
          <pc:sldMk cId="0" sldId="1578"/>
        </pc:sldMkLst>
      </pc:sldChg>
      <pc:sldChg chg="add">
        <pc:chgData name="HEIDY MUÑOZ SALINAS" userId="S::gestion.calidad@consorciopc.com::679d0cc1-20d6-4592-989b-a056a082cb6a" providerId="AD" clId="Web-{9592467B-D04A-5542-FB23-AAAF0E1CC668}" dt="2024-10-15T16:09:23.862" v="55"/>
        <pc:sldMkLst>
          <pc:docMk/>
          <pc:sldMk cId="0" sldId="1579"/>
        </pc:sldMkLst>
      </pc:sldChg>
      <pc:sldChg chg="add">
        <pc:chgData name="HEIDY MUÑOZ SALINAS" userId="S::gestion.calidad@consorciopc.com::679d0cc1-20d6-4592-989b-a056a082cb6a" providerId="AD" clId="Web-{9592467B-D04A-5542-FB23-AAAF0E1CC668}" dt="2024-10-15T16:09:23.596" v="40"/>
        <pc:sldMkLst>
          <pc:docMk/>
          <pc:sldMk cId="0" sldId="1614"/>
        </pc:sldMkLst>
      </pc:sldChg>
      <pc:sldChg chg="add">
        <pc:chgData name="HEIDY MUÑOZ SALINAS" userId="S::gestion.calidad@consorciopc.com::679d0cc1-20d6-4592-989b-a056a082cb6a" providerId="AD" clId="Web-{9592467B-D04A-5542-FB23-AAAF0E1CC668}" dt="2024-10-15T16:09:23.643" v="42"/>
        <pc:sldMkLst>
          <pc:docMk/>
          <pc:sldMk cId="0" sldId="1616"/>
        </pc:sldMkLst>
      </pc:sldChg>
      <pc:sldChg chg="add">
        <pc:chgData name="HEIDY MUÑOZ SALINAS" userId="S::gestion.calidad@consorciopc.com::679d0cc1-20d6-4592-989b-a056a082cb6a" providerId="AD" clId="Web-{9592467B-D04A-5542-FB23-AAAF0E1CC668}" dt="2024-10-15T16:09:23.674" v="43"/>
        <pc:sldMkLst>
          <pc:docMk/>
          <pc:sldMk cId="0" sldId="1617"/>
        </pc:sldMkLst>
      </pc:sldChg>
      <pc:sldChg chg="add">
        <pc:chgData name="HEIDY MUÑOZ SALINAS" userId="S::gestion.calidad@consorciopc.com::679d0cc1-20d6-4592-989b-a056a082cb6a" providerId="AD" clId="Web-{9592467B-D04A-5542-FB23-AAAF0E1CC668}" dt="2024-10-15T16:09:23.690" v="44"/>
        <pc:sldMkLst>
          <pc:docMk/>
          <pc:sldMk cId="0" sldId="1618"/>
        </pc:sldMkLst>
      </pc:sldChg>
      <pc:sldChg chg="add">
        <pc:chgData name="HEIDY MUÑOZ SALINAS" userId="S::gestion.calidad@consorciopc.com::679d0cc1-20d6-4592-989b-a056a082cb6a" providerId="AD" clId="Web-{9592467B-D04A-5542-FB23-AAAF0E1CC668}" dt="2024-10-15T16:09:23.705" v="45"/>
        <pc:sldMkLst>
          <pc:docMk/>
          <pc:sldMk cId="0" sldId="1619"/>
        </pc:sldMkLst>
      </pc:sldChg>
      <pc:sldChg chg="add">
        <pc:chgData name="HEIDY MUÑOZ SALINAS" userId="S::gestion.calidad@consorciopc.com::679d0cc1-20d6-4592-989b-a056a082cb6a" providerId="AD" clId="Web-{9592467B-D04A-5542-FB23-AAAF0E1CC668}" dt="2024-10-15T16:09:23.315" v="27"/>
        <pc:sldMkLst>
          <pc:docMk/>
          <pc:sldMk cId="0" sldId="1635"/>
        </pc:sldMkLst>
      </pc:sldChg>
      <pc:sldChg chg="add">
        <pc:chgData name="HEIDY MUÑOZ SALINAS" userId="S::gestion.calidad@consorciopc.com::679d0cc1-20d6-4592-989b-a056a082cb6a" providerId="AD" clId="Web-{9592467B-D04A-5542-FB23-AAAF0E1CC668}" dt="2024-10-15T16:09:23.237" v="21"/>
        <pc:sldMkLst>
          <pc:docMk/>
          <pc:sldMk cId="0" sldId="1636"/>
        </pc:sldMkLst>
      </pc:sldChg>
      <pc:sldChg chg="add">
        <pc:chgData name="HEIDY MUÑOZ SALINAS" userId="S::gestion.calidad@consorciopc.com::679d0cc1-20d6-4592-989b-a056a082cb6a" providerId="AD" clId="Web-{9592467B-D04A-5542-FB23-AAAF0E1CC668}" dt="2024-10-15T16:09:23.346" v="29"/>
        <pc:sldMkLst>
          <pc:docMk/>
          <pc:sldMk cId="3828802350" sldId="1637"/>
        </pc:sldMkLst>
      </pc:sldChg>
      <pc:sldChg chg="add">
        <pc:chgData name="HEIDY MUÑOZ SALINAS" userId="S::gestion.calidad@consorciopc.com::679d0cc1-20d6-4592-989b-a056a082cb6a" providerId="AD" clId="Web-{9592467B-D04A-5542-FB23-AAAF0E1CC668}" dt="2024-10-15T16:09:24.862" v="93"/>
        <pc:sldMkLst>
          <pc:docMk/>
          <pc:sldMk cId="0" sldId="1662"/>
        </pc:sldMkLst>
      </pc:sldChg>
      <pc:sldChg chg="add">
        <pc:chgData name="HEIDY MUÑOZ SALINAS" userId="S::gestion.calidad@consorciopc.com::679d0cc1-20d6-4592-989b-a056a082cb6a" providerId="AD" clId="Web-{9592467B-D04A-5542-FB23-AAAF0E1CC668}" dt="2024-10-15T16:09:24.877" v="94"/>
        <pc:sldMkLst>
          <pc:docMk/>
          <pc:sldMk cId="0" sldId="1663"/>
        </pc:sldMkLst>
      </pc:sldChg>
      <pc:sldChg chg="add">
        <pc:chgData name="HEIDY MUÑOZ SALINAS" userId="S::gestion.calidad@consorciopc.com::679d0cc1-20d6-4592-989b-a056a082cb6a" providerId="AD" clId="Web-{9592467B-D04A-5542-FB23-AAAF0E1CC668}" dt="2024-10-15T16:09:24.940" v="95"/>
        <pc:sldMkLst>
          <pc:docMk/>
          <pc:sldMk cId="0" sldId="1664"/>
        </pc:sldMkLst>
      </pc:sldChg>
      <pc:sldChg chg="add">
        <pc:chgData name="HEIDY MUÑOZ SALINAS" userId="S::gestion.calidad@consorciopc.com::679d0cc1-20d6-4592-989b-a056a082cb6a" providerId="AD" clId="Web-{9592467B-D04A-5542-FB23-AAAF0E1CC668}" dt="2024-10-15T16:09:25.112" v="97"/>
        <pc:sldMkLst>
          <pc:docMk/>
          <pc:sldMk cId="0" sldId="1665"/>
        </pc:sldMkLst>
      </pc:sldChg>
      <pc:sldChg chg="add">
        <pc:chgData name="HEIDY MUÑOZ SALINAS" userId="S::gestion.calidad@consorciopc.com::679d0cc1-20d6-4592-989b-a056a082cb6a" providerId="AD" clId="Web-{9592467B-D04A-5542-FB23-AAAF0E1CC668}" dt="2024-10-15T16:09:23.299" v="26"/>
        <pc:sldMkLst>
          <pc:docMk/>
          <pc:sldMk cId="3514632084" sldId="1666"/>
        </pc:sldMkLst>
      </pc:sldChg>
      <pc:sldChg chg="add">
        <pc:chgData name="HEIDY MUÑOZ SALINAS" userId="S::gestion.calidad@consorciopc.com::679d0cc1-20d6-4592-989b-a056a082cb6a" providerId="AD" clId="Web-{9592467B-D04A-5542-FB23-AAAF0E1CC668}" dt="2024-10-15T16:09:25.252" v="103"/>
        <pc:sldMkLst>
          <pc:docMk/>
          <pc:sldMk cId="0" sldId="1707"/>
        </pc:sldMkLst>
      </pc:sldChg>
      <pc:sldChg chg="add">
        <pc:chgData name="HEIDY MUÑOZ SALINAS" userId="S::gestion.calidad@consorciopc.com::679d0cc1-20d6-4592-989b-a056a082cb6a" providerId="AD" clId="Web-{9592467B-D04A-5542-FB23-AAAF0E1CC668}" dt="2024-10-15T16:09:25.346" v="105"/>
        <pc:sldMkLst>
          <pc:docMk/>
          <pc:sldMk cId="0" sldId="1708"/>
        </pc:sldMkLst>
      </pc:sldChg>
      <pc:sldChg chg="add">
        <pc:chgData name="HEIDY MUÑOZ SALINAS" userId="S::gestion.calidad@consorciopc.com::679d0cc1-20d6-4592-989b-a056a082cb6a" providerId="AD" clId="Web-{9592467B-D04A-5542-FB23-AAAF0E1CC668}" dt="2024-10-15T16:09:25.424" v="107"/>
        <pc:sldMkLst>
          <pc:docMk/>
          <pc:sldMk cId="0" sldId="1709"/>
        </pc:sldMkLst>
      </pc:sldChg>
      <pc:sldChg chg="add">
        <pc:chgData name="HEIDY MUÑOZ SALINAS" userId="S::gestion.calidad@consorciopc.com::679d0cc1-20d6-4592-989b-a056a082cb6a" providerId="AD" clId="Web-{9592467B-D04A-5542-FB23-AAAF0E1CC668}" dt="2024-10-15T16:09:25.502" v="109"/>
        <pc:sldMkLst>
          <pc:docMk/>
          <pc:sldMk cId="0" sldId="1710"/>
        </pc:sldMkLst>
      </pc:sldChg>
      <pc:sldChg chg="add">
        <pc:chgData name="HEIDY MUÑOZ SALINAS" userId="S::gestion.calidad@consorciopc.com::679d0cc1-20d6-4592-989b-a056a082cb6a" providerId="AD" clId="Web-{9592467B-D04A-5542-FB23-AAAF0E1CC668}" dt="2024-10-15T16:09:25.580" v="111"/>
        <pc:sldMkLst>
          <pc:docMk/>
          <pc:sldMk cId="0" sldId="1711"/>
        </pc:sldMkLst>
      </pc:sldChg>
      <pc:sldChg chg="add">
        <pc:chgData name="HEIDY MUÑOZ SALINAS" userId="S::gestion.calidad@consorciopc.com::679d0cc1-20d6-4592-989b-a056a082cb6a" providerId="AD" clId="Web-{9592467B-D04A-5542-FB23-AAAF0E1CC668}" dt="2024-10-15T16:09:23.252" v="22"/>
        <pc:sldMkLst>
          <pc:docMk/>
          <pc:sldMk cId="3664068657" sldId="1743"/>
        </pc:sldMkLst>
      </pc:sldChg>
      <pc:sldChg chg="add">
        <pc:chgData name="HEIDY MUÑOZ SALINAS" userId="S::gestion.calidad@consorciopc.com::679d0cc1-20d6-4592-989b-a056a082cb6a" providerId="AD" clId="Web-{9592467B-D04A-5542-FB23-AAAF0E1CC668}" dt="2024-10-15T16:09:23.252" v="23"/>
        <pc:sldMkLst>
          <pc:docMk/>
          <pc:sldMk cId="3737552795" sldId="1745"/>
        </pc:sldMkLst>
      </pc:sldChg>
      <pc:sldChg chg="add">
        <pc:chgData name="HEIDY MUÑOZ SALINAS" userId="S::gestion.calidad@consorciopc.com::679d0cc1-20d6-4592-989b-a056a082cb6a" providerId="AD" clId="Web-{9592467B-D04A-5542-FB23-AAAF0E1CC668}" dt="2024-10-15T16:09:23.143" v="14"/>
        <pc:sldMkLst>
          <pc:docMk/>
          <pc:sldMk cId="0" sldId="1747"/>
        </pc:sldMkLst>
      </pc:sldChg>
      <pc:sldChg chg="add">
        <pc:chgData name="HEIDY MUÑOZ SALINAS" userId="S::gestion.calidad@consorciopc.com::679d0cc1-20d6-4592-989b-a056a082cb6a" providerId="AD" clId="Web-{9592467B-D04A-5542-FB23-AAAF0E1CC668}" dt="2024-10-15T16:09:23.580" v="39"/>
        <pc:sldMkLst>
          <pc:docMk/>
          <pc:sldMk cId="2693219365" sldId="1748"/>
        </pc:sldMkLst>
      </pc:sldChg>
      <pc:sldChg chg="add">
        <pc:chgData name="HEIDY MUÑOZ SALINAS" userId="S::gestion.calidad@consorciopc.com::679d0cc1-20d6-4592-989b-a056a082cb6a" providerId="AD" clId="Web-{9592467B-D04A-5542-FB23-AAAF0E1CC668}" dt="2024-10-15T16:09:23.721" v="46"/>
        <pc:sldMkLst>
          <pc:docMk/>
          <pc:sldMk cId="0" sldId="1749"/>
        </pc:sldMkLst>
      </pc:sldChg>
      <pc:sldChg chg="add">
        <pc:chgData name="HEIDY MUÑOZ SALINAS" userId="S::gestion.calidad@consorciopc.com::679d0cc1-20d6-4592-989b-a056a082cb6a" providerId="AD" clId="Web-{9592467B-D04A-5542-FB23-AAAF0E1CC668}" dt="2024-10-15T16:09:23.752" v="47"/>
        <pc:sldMkLst>
          <pc:docMk/>
          <pc:sldMk cId="0" sldId="1750"/>
        </pc:sldMkLst>
      </pc:sldChg>
      <pc:sldChg chg="add">
        <pc:chgData name="HEIDY MUÑOZ SALINAS" userId="S::gestion.calidad@consorciopc.com::679d0cc1-20d6-4592-989b-a056a082cb6a" providerId="AD" clId="Web-{9592467B-D04A-5542-FB23-AAAF0E1CC668}" dt="2024-10-15T16:09:23.768" v="48"/>
        <pc:sldMkLst>
          <pc:docMk/>
          <pc:sldMk cId="0" sldId="1751"/>
        </pc:sldMkLst>
      </pc:sldChg>
      <pc:sldChg chg="add">
        <pc:chgData name="HEIDY MUÑOZ SALINAS" userId="S::gestion.calidad@consorciopc.com::679d0cc1-20d6-4592-989b-a056a082cb6a" providerId="AD" clId="Web-{9592467B-D04A-5542-FB23-AAAF0E1CC668}" dt="2024-10-15T16:09:23.799" v="51"/>
        <pc:sldMkLst>
          <pc:docMk/>
          <pc:sldMk cId="0" sldId="1752"/>
        </pc:sldMkLst>
      </pc:sldChg>
      <pc:sldChg chg="add">
        <pc:chgData name="HEIDY MUÑOZ SALINAS" userId="S::gestion.calidad@consorciopc.com::679d0cc1-20d6-4592-989b-a056a082cb6a" providerId="AD" clId="Web-{9592467B-D04A-5542-FB23-AAAF0E1CC668}" dt="2024-10-15T16:09:23.815" v="52"/>
        <pc:sldMkLst>
          <pc:docMk/>
          <pc:sldMk cId="0" sldId="1753"/>
        </pc:sldMkLst>
      </pc:sldChg>
      <pc:sldChg chg="add">
        <pc:chgData name="HEIDY MUÑOZ SALINAS" userId="S::gestion.calidad@consorciopc.com::679d0cc1-20d6-4592-989b-a056a082cb6a" providerId="AD" clId="Web-{9592467B-D04A-5542-FB23-AAAF0E1CC668}" dt="2024-10-15T16:09:23.830" v="53"/>
        <pc:sldMkLst>
          <pc:docMk/>
          <pc:sldMk cId="0" sldId="1754"/>
        </pc:sldMkLst>
      </pc:sldChg>
      <pc:sldChg chg="add">
        <pc:chgData name="HEIDY MUÑOZ SALINAS" userId="S::gestion.calidad@consorciopc.com::679d0cc1-20d6-4592-989b-a056a082cb6a" providerId="AD" clId="Web-{9592467B-D04A-5542-FB23-AAAF0E1CC668}" dt="2024-10-15T16:09:23.877" v="56"/>
        <pc:sldMkLst>
          <pc:docMk/>
          <pc:sldMk cId="0" sldId="1755"/>
        </pc:sldMkLst>
      </pc:sldChg>
      <pc:sldChg chg="add">
        <pc:chgData name="HEIDY MUÑOZ SALINAS" userId="S::gestion.calidad@consorciopc.com::679d0cc1-20d6-4592-989b-a056a082cb6a" providerId="AD" clId="Web-{9592467B-D04A-5542-FB23-AAAF0E1CC668}" dt="2024-10-15T16:09:23.909" v="57"/>
        <pc:sldMkLst>
          <pc:docMk/>
          <pc:sldMk cId="0" sldId="1756"/>
        </pc:sldMkLst>
      </pc:sldChg>
      <pc:sldChg chg="add">
        <pc:chgData name="HEIDY MUÑOZ SALINAS" userId="S::gestion.calidad@consorciopc.com::679d0cc1-20d6-4592-989b-a056a082cb6a" providerId="AD" clId="Web-{9592467B-D04A-5542-FB23-AAAF0E1CC668}" dt="2024-10-15T16:09:25.190" v="102"/>
        <pc:sldMkLst>
          <pc:docMk/>
          <pc:sldMk cId="2158348272" sldId="1767"/>
        </pc:sldMkLst>
      </pc:sldChg>
      <pc:sldChg chg="add">
        <pc:chgData name="HEIDY MUÑOZ SALINAS" userId="S::gestion.calidad@consorciopc.com::679d0cc1-20d6-4592-989b-a056a082cb6a" providerId="AD" clId="Web-{9592467B-D04A-5542-FB23-AAAF0E1CC668}" dt="2024-10-15T16:09:24.659" v="87"/>
        <pc:sldMkLst>
          <pc:docMk/>
          <pc:sldMk cId="0" sldId="1787"/>
        </pc:sldMkLst>
      </pc:sldChg>
      <pc:sldChg chg="add">
        <pc:chgData name="HEIDY MUÑOZ SALINAS" userId="S::gestion.calidad@consorciopc.com::679d0cc1-20d6-4592-989b-a056a082cb6a" providerId="AD" clId="Web-{9592467B-D04A-5542-FB23-AAAF0E1CC668}" dt="2024-10-15T16:09:24.690" v="88"/>
        <pc:sldMkLst>
          <pc:docMk/>
          <pc:sldMk cId="0" sldId="1788"/>
        </pc:sldMkLst>
      </pc:sldChg>
      <pc:sldChg chg="add">
        <pc:chgData name="HEIDY MUÑOZ SALINAS" userId="S::gestion.calidad@consorciopc.com::679d0cc1-20d6-4592-989b-a056a082cb6a" providerId="AD" clId="Web-{9592467B-D04A-5542-FB23-AAAF0E1CC668}" dt="2024-10-15T16:09:24.768" v="90"/>
        <pc:sldMkLst>
          <pc:docMk/>
          <pc:sldMk cId="0" sldId="1789"/>
        </pc:sldMkLst>
      </pc:sldChg>
      <pc:sldChg chg="add">
        <pc:chgData name="HEIDY MUÑOZ SALINAS" userId="S::gestion.calidad@consorciopc.com::679d0cc1-20d6-4592-989b-a056a082cb6a" providerId="AD" clId="Web-{9592467B-D04A-5542-FB23-AAAF0E1CC668}" dt="2024-10-15T16:09:24.846" v="92"/>
        <pc:sldMkLst>
          <pc:docMk/>
          <pc:sldMk cId="0" sldId="1790"/>
        </pc:sldMkLst>
      </pc:sldChg>
      <pc:sldChg chg="add">
        <pc:chgData name="HEIDY MUÑOZ SALINAS" userId="S::gestion.calidad@consorciopc.com::679d0cc1-20d6-4592-989b-a056a082cb6a" providerId="AD" clId="Web-{9592467B-D04A-5542-FB23-AAAF0E1CC668}" dt="2024-10-15T16:09:24.362" v="78"/>
        <pc:sldMkLst>
          <pc:docMk/>
          <pc:sldMk cId="0" sldId="1804"/>
        </pc:sldMkLst>
      </pc:sldChg>
      <pc:sldChg chg="add">
        <pc:chgData name="HEIDY MUÑOZ SALINAS" userId="S::gestion.calidad@consorciopc.com::679d0cc1-20d6-4592-989b-a056a082cb6a" providerId="AD" clId="Web-{9592467B-D04A-5542-FB23-AAAF0E1CC668}" dt="2024-10-15T16:09:24.393" v="79"/>
        <pc:sldMkLst>
          <pc:docMk/>
          <pc:sldMk cId="0" sldId="1805"/>
        </pc:sldMkLst>
      </pc:sldChg>
      <pc:sldChg chg="add">
        <pc:chgData name="HEIDY MUÑOZ SALINAS" userId="S::gestion.calidad@consorciopc.com::679d0cc1-20d6-4592-989b-a056a082cb6a" providerId="AD" clId="Web-{9592467B-D04A-5542-FB23-AAAF0E1CC668}" dt="2024-10-15T16:09:24.455" v="81"/>
        <pc:sldMkLst>
          <pc:docMk/>
          <pc:sldMk cId="0" sldId="1806"/>
        </pc:sldMkLst>
      </pc:sldChg>
      <pc:sldChg chg="add">
        <pc:chgData name="HEIDY MUÑOZ SALINAS" userId="S::gestion.calidad@consorciopc.com::679d0cc1-20d6-4592-989b-a056a082cb6a" providerId="AD" clId="Web-{9592467B-D04A-5542-FB23-AAAF0E1CC668}" dt="2024-10-15T16:09:24.502" v="82"/>
        <pc:sldMkLst>
          <pc:docMk/>
          <pc:sldMk cId="0" sldId="1807"/>
        </pc:sldMkLst>
      </pc:sldChg>
      <pc:sldChg chg="add">
        <pc:chgData name="HEIDY MUÑOZ SALINAS" userId="S::gestion.calidad@consorciopc.com::679d0cc1-20d6-4592-989b-a056a082cb6a" providerId="AD" clId="Web-{9592467B-D04A-5542-FB23-AAAF0E1CC668}" dt="2024-10-15T16:09:24.549" v="84"/>
        <pc:sldMkLst>
          <pc:docMk/>
          <pc:sldMk cId="0" sldId="1808"/>
        </pc:sldMkLst>
      </pc:sldChg>
      <pc:sldChg chg="add">
        <pc:chgData name="HEIDY MUÑOZ SALINAS" userId="S::gestion.calidad@consorciopc.com::679d0cc1-20d6-4592-989b-a056a082cb6a" providerId="AD" clId="Web-{9592467B-D04A-5542-FB23-AAAF0E1CC668}" dt="2024-10-15T16:09:24.596" v="85"/>
        <pc:sldMkLst>
          <pc:docMk/>
          <pc:sldMk cId="0" sldId="1809"/>
        </pc:sldMkLst>
      </pc:sldChg>
      <pc:sldChg chg="add">
        <pc:chgData name="HEIDY MUÑOZ SALINAS" userId="S::gestion.calidad@consorciopc.com::679d0cc1-20d6-4592-989b-a056a082cb6a" providerId="AD" clId="Web-{9592467B-D04A-5542-FB23-AAAF0E1CC668}" dt="2024-10-15T16:09:25.159" v="99"/>
        <pc:sldMkLst>
          <pc:docMk/>
          <pc:sldMk cId="0" sldId="1810"/>
        </pc:sldMkLst>
      </pc:sldChg>
      <pc:sldChg chg="add">
        <pc:chgData name="HEIDY MUÑOZ SALINAS" userId="S::gestion.calidad@consorciopc.com::679d0cc1-20d6-4592-989b-a056a082cb6a" providerId="AD" clId="Web-{9592467B-D04A-5542-FB23-AAAF0E1CC668}" dt="2024-10-15T16:09:23.502" v="36"/>
        <pc:sldMkLst>
          <pc:docMk/>
          <pc:sldMk cId="813698267" sldId="1837"/>
        </pc:sldMkLst>
      </pc:sldChg>
      <pc:sldChg chg="add">
        <pc:chgData name="HEIDY MUÑOZ SALINAS" userId="S::gestion.calidad@consorciopc.com::679d0cc1-20d6-4592-989b-a056a082cb6a" providerId="AD" clId="Web-{9592467B-D04A-5542-FB23-AAAF0E1CC668}" dt="2024-10-15T16:09:23.924" v="58"/>
        <pc:sldMkLst>
          <pc:docMk/>
          <pc:sldMk cId="0" sldId="1849"/>
        </pc:sldMkLst>
      </pc:sldChg>
      <pc:sldChg chg="add">
        <pc:chgData name="HEIDY MUÑOZ SALINAS" userId="S::gestion.calidad@consorciopc.com::679d0cc1-20d6-4592-989b-a056a082cb6a" providerId="AD" clId="Web-{9592467B-D04A-5542-FB23-AAAF0E1CC668}" dt="2024-10-15T16:09:23.940" v="59"/>
        <pc:sldMkLst>
          <pc:docMk/>
          <pc:sldMk cId="0" sldId="1850"/>
        </pc:sldMkLst>
      </pc:sldChg>
      <pc:sldChg chg="add">
        <pc:chgData name="HEIDY MUÑOZ SALINAS" userId="S::gestion.calidad@consorciopc.com::679d0cc1-20d6-4592-989b-a056a082cb6a" providerId="AD" clId="Web-{9592467B-D04A-5542-FB23-AAAF0E1CC668}" dt="2024-10-15T16:09:23.971" v="60"/>
        <pc:sldMkLst>
          <pc:docMk/>
          <pc:sldMk cId="0" sldId="1851"/>
        </pc:sldMkLst>
      </pc:sldChg>
      <pc:sldChg chg="add">
        <pc:chgData name="HEIDY MUÑOZ SALINAS" userId="S::gestion.calidad@consorciopc.com::679d0cc1-20d6-4592-989b-a056a082cb6a" providerId="AD" clId="Web-{9592467B-D04A-5542-FB23-AAAF0E1CC668}" dt="2024-10-15T16:09:23.987" v="61"/>
        <pc:sldMkLst>
          <pc:docMk/>
          <pc:sldMk cId="0" sldId="1852"/>
        </pc:sldMkLst>
      </pc:sldChg>
      <pc:sldChg chg="add">
        <pc:chgData name="HEIDY MUÑOZ SALINAS" userId="S::gestion.calidad@consorciopc.com::679d0cc1-20d6-4592-989b-a056a082cb6a" providerId="AD" clId="Web-{9592467B-D04A-5542-FB23-AAAF0E1CC668}" dt="2024-10-15T16:09:24.002" v="62"/>
        <pc:sldMkLst>
          <pc:docMk/>
          <pc:sldMk cId="0" sldId="1853"/>
        </pc:sldMkLst>
      </pc:sldChg>
      <pc:sldChg chg="add">
        <pc:chgData name="HEIDY MUÑOZ SALINAS" userId="S::gestion.calidad@consorciopc.com::679d0cc1-20d6-4592-989b-a056a082cb6a" providerId="AD" clId="Web-{9592467B-D04A-5542-FB23-AAAF0E1CC668}" dt="2024-10-15T16:09:24.018" v="63"/>
        <pc:sldMkLst>
          <pc:docMk/>
          <pc:sldMk cId="0" sldId="1854"/>
        </pc:sldMkLst>
      </pc:sldChg>
      <pc:sldChg chg="add">
        <pc:chgData name="HEIDY MUÑOZ SALINAS" userId="S::gestion.calidad@consorciopc.com::679d0cc1-20d6-4592-989b-a056a082cb6a" providerId="AD" clId="Web-{9592467B-D04A-5542-FB23-AAAF0E1CC668}" dt="2024-10-15T16:08:35.236" v="10"/>
        <pc:sldMkLst>
          <pc:docMk/>
          <pc:sldMk cId="2953626131" sldId="1855"/>
        </pc:sldMkLst>
      </pc:sldChg>
      <pc:sldChg chg="add">
        <pc:chgData name="HEIDY MUÑOZ SALINAS" userId="S::gestion.calidad@consorciopc.com::679d0cc1-20d6-4592-989b-a056a082cb6a" providerId="AD" clId="Web-{9592467B-D04A-5542-FB23-AAAF0E1CC668}" dt="2024-10-15T16:08:35.267" v="11"/>
        <pc:sldMkLst>
          <pc:docMk/>
          <pc:sldMk cId="4022171205" sldId="1856"/>
        </pc:sldMkLst>
      </pc:sldChg>
      <pc:sldChg chg="add">
        <pc:chgData name="HEIDY MUÑOZ SALINAS" userId="S::gestion.calidad@consorciopc.com::679d0cc1-20d6-4592-989b-a056a082cb6a" providerId="AD" clId="Web-{9592467B-D04A-5542-FB23-AAAF0E1CC668}" dt="2024-10-15T16:08:35.298" v="12"/>
        <pc:sldMkLst>
          <pc:docMk/>
          <pc:sldMk cId="1051738445" sldId="1857"/>
        </pc:sldMkLst>
      </pc:sldChg>
      <pc:sldChg chg="add">
        <pc:chgData name="HEIDY MUÑOZ SALINAS" userId="S::gestion.calidad@consorciopc.com::679d0cc1-20d6-4592-989b-a056a082cb6a" providerId="AD" clId="Web-{9592467B-D04A-5542-FB23-AAAF0E1CC668}" dt="2024-10-15T16:08:35.173" v="8"/>
        <pc:sldMkLst>
          <pc:docMk/>
          <pc:sldMk cId="4218217820" sldId="1859"/>
        </pc:sldMkLst>
      </pc:sldChg>
      <pc:sldChg chg="add">
        <pc:chgData name="HEIDY MUÑOZ SALINAS" userId="S::gestion.calidad@consorciopc.com::679d0cc1-20d6-4592-989b-a056a082cb6a" providerId="AD" clId="Web-{9592467B-D04A-5542-FB23-AAAF0E1CC668}" dt="2024-10-15T16:08:35.064" v="4"/>
        <pc:sldMkLst>
          <pc:docMk/>
          <pc:sldMk cId="3976706697" sldId="1860"/>
        </pc:sldMkLst>
      </pc:sldChg>
      <pc:sldChg chg="add">
        <pc:chgData name="HEIDY MUÑOZ SALINAS" userId="S::gestion.calidad@consorciopc.com::679d0cc1-20d6-4592-989b-a056a082cb6a" providerId="AD" clId="Web-{9592467B-D04A-5542-FB23-AAAF0E1CC668}" dt="2024-10-15T16:08:35.204" v="9"/>
        <pc:sldMkLst>
          <pc:docMk/>
          <pc:sldMk cId="2709522188" sldId="1862"/>
        </pc:sldMkLst>
      </pc:sldChg>
      <pc:sldChg chg="add">
        <pc:chgData name="HEIDY MUÑOZ SALINAS" userId="S::gestion.calidad@consorciopc.com::679d0cc1-20d6-4592-989b-a056a082cb6a" providerId="AD" clId="Web-{9592467B-D04A-5542-FB23-AAAF0E1CC668}" dt="2024-10-15T16:08:35.142" v="7"/>
        <pc:sldMkLst>
          <pc:docMk/>
          <pc:sldMk cId="1296641471" sldId="1863"/>
        </pc:sldMkLst>
      </pc:sldChg>
      <pc:sldChg chg="add">
        <pc:chgData name="HEIDY MUÑOZ SALINAS" userId="S::gestion.calidad@consorciopc.com::679d0cc1-20d6-4592-989b-a056a082cb6a" providerId="AD" clId="Web-{9592467B-D04A-5542-FB23-AAAF0E1CC668}" dt="2024-10-15T16:08:35.017" v="2"/>
        <pc:sldMkLst>
          <pc:docMk/>
          <pc:sldMk cId="1577985284" sldId="1865"/>
        </pc:sldMkLst>
      </pc:sldChg>
      <pc:sldChg chg="add">
        <pc:chgData name="HEIDY MUÑOZ SALINAS" userId="S::gestion.calidad@consorciopc.com::679d0cc1-20d6-4592-989b-a056a082cb6a" providerId="AD" clId="Web-{9592467B-D04A-5542-FB23-AAAF0E1CC668}" dt="2024-10-15T16:08:35.001" v="1"/>
        <pc:sldMkLst>
          <pc:docMk/>
          <pc:sldMk cId="371052512" sldId="1866"/>
        </pc:sldMkLst>
      </pc:sldChg>
      <pc:sldChg chg="add">
        <pc:chgData name="HEIDY MUÑOZ SALINAS" userId="S::gestion.calidad@consorciopc.com::679d0cc1-20d6-4592-989b-a056a082cb6a" providerId="AD" clId="Web-{9592467B-D04A-5542-FB23-AAAF0E1CC668}" dt="2024-10-15T16:08:35.033" v="3"/>
        <pc:sldMkLst>
          <pc:docMk/>
          <pc:sldMk cId="2096961225" sldId="1867"/>
        </pc:sldMkLst>
      </pc:sldChg>
      <pc:sldChg chg="add">
        <pc:chgData name="HEIDY MUÑOZ SALINAS" userId="S::gestion.calidad@consorciopc.com::679d0cc1-20d6-4592-989b-a056a082cb6a" providerId="AD" clId="Web-{9592467B-D04A-5542-FB23-AAAF0E1CC668}" dt="2024-10-15T16:09:24.049" v="64"/>
        <pc:sldMkLst>
          <pc:docMk/>
          <pc:sldMk cId="0" sldId="1877"/>
        </pc:sldMkLst>
      </pc:sldChg>
      <pc:sldChg chg="add">
        <pc:chgData name="HEIDY MUÑOZ SALINAS" userId="S::gestion.calidad@consorciopc.com::679d0cc1-20d6-4592-989b-a056a082cb6a" providerId="AD" clId="Web-{9592467B-D04A-5542-FB23-AAAF0E1CC668}" dt="2024-10-15T16:09:24.080" v="65"/>
        <pc:sldMkLst>
          <pc:docMk/>
          <pc:sldMk cId="0" sldId="1878"/>
        </pc:sldMkLst>
      </pc:sldChg>
      <pc:sldChg chg="add">
        <pc:chgData name="HEIDY MUÑOZ SALINAS" userId="S::gestion.calidad@consorciopc.com::679d0cc1-20d6-4592-989b-a056a082cb6a" providerId="AD" clId="Web-{9592467B-D04A-5542-FB23-AAAF0E1CC668}" dt="2024-10-15T16:09:23.440" v="33"/>
        <pc:sldMkLst>
          <pc:docMk/>
          <pc:sldMk cId="3158060965" sldId="1908"/>
        </pc:sldMkLst>
      </pc:sldChg>
      <pc:sldChg chg="add">
        <pc:chgData name="HEIDY MUÑOZ SALINAS" userId="S::gestion.calidad@consorciopc.com::679d0cc1-20d6-4592-989b-a056a082cb6a" providerId="AD" clId="Web-{9592467B-D04A-5542-FB23-AAAF0E1CC668}" dt="2024-10-15T16:09:23.549" v="38"/>
        <pc:sldMkLst>
          <pc:docMk/>
          <pc:sldMk cId="3543565175" sldId="1911"/>
        </pc:sldMkLst>
      </pc:sldChg>
      <pc:sldChg chg="add">
        <pc:chgData name="HEIDY MUÑOZ SALINAS" userId="S::gestion.calidad@consorciopc.com::679d0cc1-20d6-4592-989b-a056a082cb6a" providerId="AD" clId="Web-{9592467B-D04A-5542-FB23-AAAF0E1CC668}" dt="2024-10-15T16:09:24.330" v="77"/>
        <pc:sldMkLst>
          <pc:docMk/>
          <pc:sldMk cId="2350468144" sldId="1925"/>
        </pc:sldMkLst>
      </pc:sldChg>
      <pc:sldChg chg="add">
        <pc:chgData name="HEIDY MUÑOZ SALINAS" userId="S::gestion.calidad@consorciopc.com::679d0cc1-20d6-4592-989b-a056a082cb6a" providerId="AD" clId="Web-{9592467B-D04A-5542-FB23-AAAF0E1CC668}" dt="2024-10-15T16:09:23.393" v="31"/>
        <pc:sldMkLst>
          <pc:docMk/>
          <pc:sldMk cId="879173852" sldId="1940"/>
        </pc:sldMkLst>
      </pc:sldChg>
      <pc:sldChg chg="add">
        <pc:chgData name="HEIDY MUÑOZ SALINAS" userId="S::gestion.calidad@consorciopc.com::679d0cc1-20d6-4592-989b-a056a082cb6a" providerId="AD" clId="Web-{9592467B-D04A-5542-FB23-AAAF0E1CC668}" dt="2024-10-15T16:09:23.409" v="32"/>
        <pc:sldMkLst>
          <pc:docMk/>
          <pc:sldMk cId="4082131971" sldId="1941"/>
        </pc:sldMkLst>
      </pc:sldChg>
      <pc:sldChg chg="add">
        <pc:chgData name="HEIDY MUÑOZ SALINAS" userId="S::gestion.calidad@consorciopc.com::679d0cc1-20d6-4592-989b-a056a082cb6a" providerId="AD" clId="Web-{9592467B-D04A-5542-FB23-AAAF0E1CC668}" dt="2024-10-15T16:09:23.455" v="34"/>
        <pc:sldMkLst>
          <pc:docMk/>
          <pc:sldMk cId="494497493" sldId="1942"/>
        </pc:sldMkLst>
      </pc:sldChg>
      <pc:sldChg chg="add">
        <pc:chgData name="HEIDY MUÑOZ SALINAS" userId="S::gestion.calidad@consorciopc.com::679d0cc1-20d6-4592-989b-a056a082cb6a" providerId="AD" clId="Web-{9592467B-D04A-5542-FB23-AAAF0E1CC668}" dt="2024-10-15T16:09:23.471" v="35"/>
        <pc:sldMkLst>
          <pc:docMk/>
          <pc:sldMk cId="2800692327" sldId="1943"/>
        </pc:sldMkLst>
      </pc:sldChg>
      <pc:sldChg chg="add">
        <pc:chgData name="HEIDY MUÑOZ SALINAS" userId="S::gestion.calidad@consorciopc.com::679d0cc1-20d6-4592-989b-a056a082cb6a" providerId="AD" clId="Web-{9592467B-D04A-5542-FB23-AAAF0E1CC668}" dt="2024-10-15T16:09:24.299" v="76"/>
        <pc:sldMkLst>
          <pc:docMk/>
          <pc:sldMk cId="2966235125" sldId="1944"/>
        </pc:sldMkLst>
      </pc:sldChg>
      <pc:sldChg chg="add">
        <pc:chgData name="HEIDY MUÑOZ SALINAS" userId="S::gestion.calidad@consorciopc.com::679d0cc1-20d6-4592-989b-a056a082cb6a" providerId="AD" clId="Web-{9592467B-D04A-5542-FB23-AAAF0E1CC668}" dt="2024-10-15T16:09:25.112" v="98"/>
        <pc:sldMkLst>
          <pc:docMk/>
          <pc:sldMk cId="471505444" sldId="1945"/>
        </pc:sldMkLst>
      </pc:sldChg>
      <pc:sldChg chg="add">
        <pc:chgData name="HEIDY MUÑOZ SALINAS" userId="S::gestion.calidad@consorciopc.com::679d0cc1-20d6-4592-989b-a056a082cb6a" providerId="AD" clId="Web-{9592467B-D04A-5542-FB23-AAAF0E1CC668}" dt="2024-10-15T16:10:29.441" v="130"/>
        <pc:sldMkLst>
          <pc:docMk/>
          <pc:sldMk cId="1002464839" sldId="1953"/>
        </pc:sldMkLst>
      </pc:sldChg>
      <pc:sldChg chg="add">
        <pc:chgData name="HEIDY MUÑOZ SALINAS" userId="S::gestion.calidad@consorciopc.com::679d0cc1-20d6-4592-989b-a056a082cb6a" providerId="AD" clId="Web-{9592467B-D04A-5542-FB23-AAAF0E1CC668}" dt="2024-10-15T16:10:29.457" v="131"/>
        <pc:sldMkLst>
          <pc:docMk/>
          <pc:sldMk cId="4232102832" sldId="1954"/>
        </pc:sldMkLst>
      </pc:sldChg>
      <pc:sldChg chg="add">
        <pc:chgData name="HEIDY MUÑOZ SALINAS" userId="S::gestion.calidad@consorciopc.com::679d0cc1-20d6-4592-989b-a056a082cb6a" providerId="AD" clId="Web-{9592467B-D04A-5542-FB23-AAAF0E1CC668}" dt="2024-10-15T16:10:29.519" v="136"/>
        <pc:sldMkLst>
          <pc:docMk/>
          <pc:sldMk cId="1297616885" sldId="1955"/>
        </pc:sldMkLst>
      </pc:sldChg>
      <pc:sldChg chg="add">
        <pc:chgData name="HEIDY MUÑOZ SALINAS" userId="S::gestion.calidad@consorciopc.com::679d0cc1-20d6-4592-989b-a056a082cb6a" providerId="AD" clId="Web-{9592467B-D04A-5542-FB23-AAAF0E1CC668}" dt="2024-10-15T16:10:29.519" v="137"/>
        <pc:sldMkLst>
          <pc:docMk/>
          <pc:sldMk cId="1706897975" sldId="1956"/>
        </pc:sldMkLst>
      </pc:sldChg>
      <pc:sldChg chg="add">
        <pc:chgData name="HEIDY MUÑOZ SALINAS" userId="S::gestion.calidad@consorciopc.com::679d0cc1-20d6-4592-989b-a056a082cb6a" providerId="AD" clId="Web-{9592467B-D04A-5542-FB23-AAAF0E1CC668}" dt="2024-10-15T16:10:29.535" v="138"/>
        <pc:sldMkLst>
          <pc:docMk/>
          <pc:sldMk cId="243812551" sldId="1957"/>
        </pc:sldMkLst>
      </pc:sldChg>
      <pc:sldChg chg="add">
        <pc:chgData name="HEIDY MUÑOZ SALINAS" userId="S::gestion.calidad@consorciopc.com::679d0cc1-20d6-4592-989b-a056a082cb6a" providerId="AD" clId="Web-{9592467B-D04A-5542-FB23-AAAF0E1CC668}" dt="2024-10-15T16:10:29.550" v="139"/>
        <pc:sldMkLst>
          <pc:docMk/>
          <pc:sldMk cId="3140809554" sldId="1958"/>
        </pc:sldMkLst>
      </pc:sldChg>
      <pc:sldChg chg="add">
        <pc:chgData name="HEIDY MUÑOZ SALINAS" userId="S::gestion.calidad@consorciopc.com::679d0cc1-20d6-4592-989b-a056a082cb6a" providerId="AD" clId="Web-{9592467B-D04A-5542-FB23-AAAF0E1CC668}" dt="2024-10-15T16:10:29.566" v="140"/>
        <pc:sldMkLst>
          <pc:docMk/>
          <pc:sldMk cId="1327288812" sldId="1959"/>
        </pc:sldMkLst>
      </pc:sldChg>
      <pc:sldChg chg="add">
        <pc:chgData name="HEIDY MUÑOZ SALINAS" userId="S::gestion.calidad@consorciopc.com::679d0cc1-20d6-4592-989b-a056a082cb6a" providerId="AD" clId="Web-{9592467B-D04A-5542-FB23-AAAF0E1CC668}" dt="2024-10-15T16:10:29.613" v="145"/>
        <pc:sldMkLst>
          <pc:docMk/>
          <pc:sldMk cId="2940629679" sldId="1960"/>
        </pc:sldMkLst>
      </pc:sldChg>
      <pc:sldChg chg="add">
        <pc:chgData name="HEIDY MUÑOZ SALINAS" userId="S::gestion.calidad@consorciopc.com::679d0cc1-20d6-4592-989b-a056a082cb6a" providerId="AD" clId="Web-{9592467B-D04A-5542-FB23-AAAF0E1CC668}" dt="2024-10-15T16:10:29.691" v="151"/>
        <pc:sldMkLst>
          <pc:docMk/>
          <pc:sldMk cId="199608561" sldId="1964"/>
        </pc:sldMkLst>
      </pc:sldChg>
      <pc:sldChg chg="add">
        <pc:chgData name="HEIDY MUÑOZ SALINAS" userId="S::gestion.calidad@consorciopc.com::679d0cc1-20d6-4592-989b-a056a082cb6a" providerId="AD" clId="Web-{9592467B-D04A-5542-FB23-AAAF0E1CC668}" dt="2024-10-15T16:10:29.769" v="158"/>
        <pc:sldMkLst>
          <pc:docMk/>
          <pc:sldMk cId="507535752" sldId="1965"/>
        </pc:sldMkLst>
      </pc:sldChg>
      <pc:sldChg chg="add">
        <pc:chgData name="HEIDY MUÑOZ SALINAS" userId="S::gestion.calidad@consorciopc.com::679d0cc1-20d6-4592-989b-a056a082cb6a" providerId="AD" clId="Web-{9592467B-D04A-5542-FB23-AAAF0E1CC668}" dt="2024-10-15T16:09:24.096" v="66"/>
        <pc:sldMkLst>
          <pc:docMk/>
          <pc:sldMk cId="0" sldId="1967"/>
        </pc:sldMkLst>
      </pc:sldChg>
      <pc:sldChg chg="add">
        <pc:chgData name="HEIDY MUÑOZ SALINAS" userId="S::gestion.calidad@consorciopc.com::679d0cc1-20d6-4592-989b-a056a082cb6a" providerId="AD" clId="Web-{9592467B-D04A-5542-FB23-AAAF0E1CC668}" dt="2024-10-15T16:09:25.080" v="96"/>
        <pc:sldMkLst>
          <pc:docMk/>
          <pc:sldMk cId="373910799" sldId="1974"/>
        </pc:sldMkLst>
      </pc:sldChg>
      <pc:sldChg chg="add">
        <pc:chgData name="HEIDY MUÑOZ SALINAS" userId="S::gestion.calidad@consorciopc.com::679d0cc1-20d6-4592-989b-a056a082cb6a" providerId="AD" clId="Web-{9592467B-D04A-5542-FB23-AAAF0E1CC668}" dt="2024-10-15T16:10:29.785" v="159"/>
        <pc:sldMkLst>
          <pc:docMk/>
          <pc:sldMk cId="509689875" sldId="2036"/>
        </pc:sldMkLst>
      </pc:sldChg>
      <pc:sldChg chg="add">
        <pc:chgData name="HEIDY MUÑOZ SALINAS" userId="S::gestion.calidad@consorciopc.com::679d0cc1-20d6-4592-989b-a056a082cb6a" providerId="AD" clId="Web-{9592467B-D04A-5542-FB23-AAAF0E1CC668}" dt="2024-10-15T16:10:29.707" v="152"/>
        <pc:sldMkLst>
          <pc:docMk/>
          <pc:sldMk cId="3281415008" sldId="2041"/>
        </pc:sldMkLst>
      </pc:sldChg>
      <pc:sldChg chg="add">
        <pc:chgData name="HEIDY MUÑOZ SALINAS" userId="S::gestion.calidad@consorciopc.com::679d0cc1-20d6-4592-989b-a056a082cb6a" providerId="AD" clId="Web-{9592467B-D04A-5542-FB23-AAAF0E1CC668}" dt="2024-10-15T16:09:24.159" v="70"/>
        <pc:sldMkLst>
          <pc:docMk/>
          <pc:sldMk cId="0" sldId="2060"/>
        </pc:sldMkLst>
      </pc:sldChg>
      <pc:sldChg chg="add">
        <pc:chgData name="HEIDY MUÑOZ SALINAS" userId="S::gestion.calidad@consorciopc.com::679d0cc1-20d6-4592-989b-a056a082cb6a" providerId="AD" clId="Web-{9592467B-D04A-5542-FB23-AAAF0E1CC668}" dt="2024-10-15T16:09:24.143" v="69"/>
        <pc:sldMkLst>
          <pc:docMk/>
          <pc:sldMk cId="0" sldId="2076"/>
        </pc:sldMkLst>
      </pc:sldChg>
      <pc:sldChg chg="add">
        <pc:chgData name="HEIDY MUÑOZ SALINAS" userId="S::gestion.calidad@consorciopc.com::679d0cc1-20d6-4592-989b-a056a082cb6a" providerId="AD" clId="Web-{9592467B-D04A-5542-FB23-AAAF0E1CC668}" dt="2024-10-15T16:09:23.205" v="19"/>
        <pc:sldMkLst>
          <pc:docMk/>
          <pc:sldMk cId="1015559659" sldId="2077"/>
        </pc:sldMkLst>
      </pc:sldChg>
      <pc:sldChg chg="add">
        <pc:chgData name="HEIDY MUÑOZ SALINAS" userId="S::gestion.calidad@consorciopc.com::679d0cc1-20d6-4592-989b-a056a082cb6a" providerId="AD" clId="Web-{9592467B-D04A-5542-FB23-AAAF0E1CC668}" dt="2024-10-15T16:09:23.221" v="20"/>
        <pc:sldMkLst>
          <pc:docMk/>
          <pc:sldMk cId="1772086327" sldId="2078"/>
        </pc:sldMkLst>
      </pc:sldChg>
      <pc:sldChg chg="add">
        <pc:chgData name="HEIDY MUÑOZ SALINAS" userId="S::gestion.calidad@consorciopc.com::679d0cc1-20d6-4592-989b-a056a082cb6a" providerId="AD" clId="Web-{9592467B-D04A-5542-FB23-AAAF0E1CC668}" dt="2024-10-15T16:09:25.159" v="100"/>
        <pc:sldMkLst>
          <pc:docMk/>
          <pc:sldMk cId="274852433" sldId="2081"/>
        </pc:sldMkLst>
      </pc:sldChg>
      <pc:sldChg chg="add">
        <pc:chgData name="HEIDY MUÑOZ SALINAS" userId="S::gestion.calidad@consorciopc.com::679d0cc1-20d6-4592-989b-a056a082cb6a" providerId="AD" clId="Web-{9592467B-D04A-5542-FB23-AAAF0E1CC668}" dt="2024-10-15T16:09:23.159" v="15"/>
        <pc:sldMkLst>
          <pc:docMk/>
          <pc:sldMk cId="1869709757" sldId="2082"/>
        </pc:sldMkLst>
      </pc:sldChg>
      <pc:sldChg chg="add">
        <pc:chgData name="HEIDY MUÑOZ SALINAS" userId="S::gestion.calidad@consorciopc.com::679d0cc1-20d6-4592-989b-a056a082cb6a" providerId="AD" clId="Web-{9592467B-D04A-5542-FB23-AAAF0E1CC668}" dt="2024-10-15T16:09:23.174" v="16"/>
        <pc:sldMkLst>
          <pc:docMk/>
          <pc:sldMk cId="3662938017" sldId="2083"/>
        </pc:sldMkLst>
      </pc:sldChg>
      <pc:sldChg chg="add">
        <pc:chgData name="HEIDY MUÑOZ SALINAS" userId="S::gestion.calidad@consorciopc.com::679d0cc1-20d6-4592-989b-a056a082cb6a" providerId="AD" clId="Web-{9592467B-D04A-5542-FB23-AAAF0E1CC668}" dt="2024-10-15T16:09:23.174" v="17"/>
        <pc:sldMkLst>
          <pc:docMk/>
          <pc:sldMk cId="2838826555" sldId="2084"/>
        </pc:sldMkLst>
      </pc:sldChg>
      <pc:sldChg chg="add">
        <pc:chgData name="HEIDY MUÑOZ SALINAS" userId="S::gestion.calidad@consorciopc.com::679d0cc1-20d6-4592-989b-a056a082cb6a" providerId="AD" clId="Web-{9592467B-D04A-5542-FB23-AAAF0E1CC668}" dt="2024-10-15T16:10:29.722" v="153"/>
        <pc:sldMkLst>
          <pc:docMk/>
          <pc:sldMk cId="3857526696" sldId="2087"/>
        </pc:sldMkLst>
      </pc:sldChg>
      <pc:sldChg chg="add">
        <pc:chgData name="HEIDY MUÑOZ SALINAS" userId="S::gestion.calidad@consorciopc.com::679d0cc1-20d6-4592-989b-a056a082cb6a" providerId="AD" clId="Web-{9592467B-D04A-5542-FB23-AAAF0E1CC668}" dt="2024-10-15T16:10:29.800" v="160"/>
        <pc:sldMkLst>
          <pc:docMk/>
          <pc:sldMk cId="3345490822" sldId="2088"/>
        </pc:sldMkLst>
      </pc:sldChg>
      <pc:sldChg chg="add">
        <pc:chgData name="HEIDY MUÑOZ SALINAS" userId="S::gestion.calidad@consorciopc.com::679d0cc1-20d6-4592-989b-a056a082cb6a" providerId="AD" clId="Web-{9592467B-D04A-5542-FB23-AAAF0E1CC668}" dt="2024-10-15T16:10:29.472" v="133"/>
        <pc:sldMkLst>
          <pc:docMk/>
          <pc:sldMk cId="2187716060" sldId="2092"/>
        </pc:sldMkLst>
      </pc:sldChg>
      <pc:sldChg chg="add">
        <pc:chgData name="HEIDY MUÑOZ SALINAS" userId="S::gestion.calidad@consorciopc.com::679d0cc1-20d6-4592-989b-a056a082cb6a" providerId="AD" clId="Web-{9592467B-D04A-5542-FB23-AAAF0E1CC668}" dt="2024-10-15T16:10:29.582" v="141"/>
        <pc:sldMkLst>
          <pc:docMk/>
          <pc:sldMk cId="3199702249" sldId="2093"/>
        </pc:sldMkLst>
      </pc:sldChg>
      <pc:sldChg chg="add">
        <pc:chgData name="HEIDY MUÑOZ SALINAS" userId="S::gestion.calidad@consorciopc.com::679d0cc1-20d6-4592-989b-a056a082cb6a" providerId="AD" clId="Web-{9592467B-D04A-5542-FB23-AAAF0E1CC668}" dt="2024-10-15T16:09:23.330" v="28"/>
        <pc:sldMkLst>
          <pc:docMk/>
          <pc:sldMk cId="2733692670" sldId="2114"/>
        </pc:sldMkLst>
      </pc:sldChg>
      <pc:sldChg chg="add">
        <pc:chgData name="HEIDY MUÑOZ SALINAS" userId="S::gestion.calidad@consorciopc.com::679d0cc1-20d6-4592-989b-a056a082cb6a" providerId="AD" clId="Web-{9592467B-D04A-5542-FB23-AAAF0E1CC668}" dt="2024-10-15T16:09:24.112" v="67"/>
        <pc:sldMkLst>
          <pc:docMk/>
          <pc:sldMk cId="0" sldId="2115"/>
        </pc:sldMkLst>
      </pc:sldChg>
      <pc:sldChg chg="add">
        <pc:chgData name="HEIDY MUÑOZ SALINAS" userId="S::gestion.calidad@consorciopc.com::679d0cc1-20d6-4592-989b-a056a082cb6a" providerId="AD" clId="Web-{9592467B-D04A-5542-FB23-AAAF0E1CC668}" dt="2024-10-15T16:09:24.127" v="68"/>
        <pc:sldMkLst>
          <pc:docMk/>
          <pc:sldMk cId="0" sldId="2116"/>
        </pc:sldMkLst>
      </pc:sldChg>
      <pc:sldChg chg="add">
        <pc:chgData name="HEIDY MUÑOZ SALINAS" userId="S::gestion.calidad@consorciopc.com::679d0cc1-20d6-4592-989b-a056a082cb6a" providerId="AD" clId="Web-{9592467B-D04A-5542-FB23-AAAF0E1CC668}" dt="2024-10-15T16:09:24.518" v="83"/>
        <pc:sldMkLst>
          <pc:docMk/>
          <pc:sldMk cId="4248585617" sldId="2117"/>
        </pc:sldMkLst>
      </pc:sldChg>
      <pc:sldChg chg="add">
        <pc:chgData name="HEIDY MUÑOZ SALINAS" userId="S::gestion.calidad@consorciopc.com::679d0cc1-20d6-4592-989b-a056a082cb6a" providerId="AD" clId="Web-{9592467B-D04A-5542-FB23-AAAF0E1CC668}" dt="2024-10-15T16:09:24.612" v="86"/>
        <pc:sldMkLst>
          <pc:docMk/>
          <pc:sldMk cId="1567656363" sldId="2119"/>
        </pc:sldMkLst>
      </pc:sldChg>
      <pc:sldChg chg="add">
        <pc:chgData name="HEIDY MUÑOZ SALINAS" userId="S::gestion.calidad@consorciopc.com::679d0cc1-20d6-4592-989b-a056a082cb6a" providerId="AD" clId="Web-{9592467B-D04A-5542-FB23-AAAF0E1CC668}" dt="2024-10-15T16:09:24.721" v="89"/>
        <pc:sldMkLst>
          <pc:docMk/>
          <pc:sldMk cId="884010885" sldId="2120"/>
        </pc:sldMkLst>
      </pc:sldChg>
      <pc:sldChg chg="add">
        <pc:chgData name="HEIDY MUÑOZ SALINAS" userId="S::gestion.calidad@consorciopc.com::679d0cc1-20d6-4592-989b-a056a082cb6a" providerId="AD" clId="Web-{9592467B-D04A-5542-FB23-AAAF0E1CC668}" dt="2024-10-15T16:10:29.347" v="121"/>
        <pc:sldMkLst>
          <pc:docMk/>
          <pc:sldMk cId="1603181923" sldId="2121"/>
        </pc:sldMkLst>
      </pc:sldChg>
      <pc:sldChg chg="add">
        <pc:chgData name="HEIDY MUÑOZ SALINAS" userId="S::gestion.calidad@consorciopc.com::679d0cc1-20d6-4592-989b-a056a082cb6a" providerId="AD" clId="Web-{9592467B-D04A-5542-FB23-AAAF0E1CC668}" dt="2024-10-15T16:09:23.284" v="25"/>
        <pc:sldMkLst>
          <pc:docMk/>
          <pc:sldMk cId="2188326478" sldId="2125"/>
        </pc:sldMkLst>
      </pc:sldChg>
      <pc:sldChg chg="add">
        <pc:chgData name="HEIDY MUÑOZ SALINAS" userId="S::gestion.calidad@consorciopc.com::679d0cc1-20d6-4592-989b-a056a082cb6a" providerId="AD" clId="Web-{9592467B-D04A-5542-FB23-AAAF0E1CC668}" dt="2024-10-15T16:09:24.424" v="80"/>
        <pc:sldMkLst>
          <pc:docMk/>
          <pc:sldMk cId="404182516" sldId="2126"/>
        </pc:sldMkLst>
      </pc:sldChg>
      <pc:sldChg chg="add">
        <pc:chgData name="HEIDY MUÑOZ SALINAS" userId="S::gestion.calidad@consorciopc.com::679d0cc1-20d6-4592-989b-a056a082cb6a" providerId="AD" clId="Web-{9592467B-D04A-5542-FB23-AAAF0E1CC668}" dt="2024-10-15T16:09:24.815" v="91"/>
        <pc:sldMkLst>
          <pc:docMk/>
          <pc:sldMk cId="1379353316" sldId="2127"/>
        </pc:sldMkLst>
      </pc:sldChg>
      <pc:sldChg chg="add">
        <pc:chgData name="HEIDY MUÑOZ SALINAS" userId="S::gestion.calidad@consorciopc.com::679d0cc1-20d6-4592-989b-a056a082cb6a" providerId="AD" clId="Web-{9592467B-D04A-5542-FB23-AAAF0E1CC668}" dt="2024-10-15T16:09:25.174" v="101"/>
        <pc:sldMkLst>
          <pc:docMk/>
          <pc:sldMk cId="3776440964" sldId="2128"/>
        </pc:sldMkLst>
      </pc:sldChg>
      <pc:sldChg chg="add">
        <pc:chgData name="HEIDY MUÑOZ SALINAS" userId="S::gestion.calidad@consorciopc.com::679d0cc1-20d6-4592-989b-a056a082cb6a" providerId="AD" clId="Web-{9592467B-D04A-5542-FB23-AAAF0E1CC668}" dt="2024-10-15T16:09:25.299" v="104"/>
        <pc:sldMkLst>
          <pc:docMk/>
          <pc:sldMk cId="2120918345" sldId="2129"/>
        </pc:sldMkLst>
      </pc:sldChg>
      <pc:sldChg chg="add">
        <pc:chgData name="HEIDY MUÑOZ SALINAS" userId="S::gestion.calidad@consorciopc.com::679d0cc1-20d6-4592-989b-a056a082cb6a" providerId="AD" clId="Web-{9592467B-D04A-5542-FB23-AAAF0E1CC668}" dt="2024-10-15T16:09:25.534" v="110"/>
        <pc:sldMkLst>
          <pc:docMk/>
          <pc:sldMk cId="2618045331" sldId="2131"/>
        </pc:sldMkLst>
      </pc:sldChg>
      <pc:sldChg chg="add">
        <pc:chgData name="HEIDY MUÑOZ SALINAS" userId="S::gestion.calidad@consorciopc.com::679d0cc1-20d6-4592-989b-a056a082cb6a" providerId="AD" clId="Web-{9592467B-D04A-5542-FB23-AAAF0E1CC668}" dt="2024-10-15T16:09:25.627" v="112"/>
        <pc:sldMkLst>
          <pc:docMk/>
          <pc:sldMk cId="1021000562" sldId="2132"/>
        </pc:sldMkLst>
      </pc:sldChg>
      <pc:sldChg chg="add">
        <pc:chgData name="HEIDY MUÑOZ SALINAS" userId="S::gestion.calidad@consorciopc.com::679d0cc1-20d6-4592-989b-a056a082cb6a" providerId="AD" clId="Web-{9592467B-D04A-5542-FB23-AAAF0E1CC668}" dt="2024-10-15T16:09:24.174" v="71"/>
        <pc:sldMkLst>
          <pc:docMk/>
          <pc:sldMk cId="3693154872" sldId="2133"/>
        </pc:sldMkLst>
      </pc:sldChg>
      <pc:sldChg chg="add">
        <pc:chgData name="HEIDY MUÑOZ SALINAS" userId="S::gestion.calidad@consorciopc.com::679d0cc1-20d6-4592-989b-a056a082cb6a" providerId="AD" clId="Web-{9592467B-D04A-5542-FB23-AAAF0E1CC668}" dt="2024-10-15T16:10:29.675" v="149"/>
        <pc:sldMkLst>
          <pc:docMk/>
          <pc:sldMk cId="1225805108" sldId="2134"/>
        </pc:sldMkLst>
      </pc:sldChg>
      <pc:sldChg chg="add">
        <pc:chgData name="HEIDY MUÑOZ SALINAS" userId="S::gestion.calidad@consorciopc.com::679d0cc1-20d6-4592-989b-a056a082cb6a" providerId="AD" clId="Web-{9592467B-D04A-5542-FB23-AAAF0E1CC668}" dt="2024-10-15T16:10:29.738" v="154"/>
        <pc:sldMkLst>
          <pc:docMk/>
          <pc:sldMk cId="787708289" sldId="2135"/>
        </pc:sldMkLst>
      </pc:sldChg>
      <pc:sldChg chg="add">
        <pc:chgData name="HEIDY MUÑOZ SALINAS" userId="S::gestion.calidad@consorciopc.com::679d0cc1-20d6-4592-989b-a056a082cb6a" providerId="AD" clId="Web-{9592467B-D04A-5542-FB23-AAAF0E1CC668}" dt="2024-10-15T16:09:24.205" v="72"/>
        <pc:sldMkLst>
          <pc:docMk/>
          <pc:sldMk cId="2627325252" sldId="2138"/>
        </pc:sldMkLst>
      </pc:sldChg>
      <pc:sldChg chg="add">
        <pc:chgData name="HEIDY MUÑOZ SALINAS" userId="S::gestion.calidad@consorciopc.com::679d0cc1-20d6-4592-989b-a056a082cb6a" providerId="AD" clId="Web-{9592467B-D04A-5542-FB23-AAAF0E1CC668}" dt="2024-10-15T16:09:24.237" v="73"/>
        <pc:sldMkLst>
          <pc:docMk/>
          <pc:sldMk cId="4101122072" sldId="2139"/>
        </pc:sldMkLst>
      </pc:sldChg>
      <pc:sldChg chg="add">
        <pc:chgData name="HEIDY MUÑOZ SALINAS" userId="S::gestion.calidad@consorciopc.com::679d0cc1-20d6-4592-989b-a056a082cb6a" providerId="AD" clId="Web-{9592467B-D04A-5542-FB23-AAAF0E1CC668}" dt="2024-10-15T16:09:24.268" v="74"/>
        <pc:sldMkLst>
          <pc:docMk/>
          <pc:sldMk cId="1906010614" sldId="2140"/>
        </pc:sldMkLst>
      </pc:sldChg>
      <pc:sldChg chg="add">
        <pc:chgData name="HEIDY MUÑOZ SALINAS" userId="S::gestion.calidad@consorciopc.com::679d0cc1-20d6-4592-989b-a056a082cb6a" providerId="AD" clId="Web-{9592467B-D04A-5542-FB23-AAAF0E1CC668}" dt="2024-10-15T16:09:24.299" v="75"/>
        <pc:sldMkLst>
          <pc:docMk/>
          <pc:sldMk cId="2191019807" sldId="2141"/>
        </pc:sldMkLst>
      </pc:sldChg>
      <pc:sldChg chg="add">
        <pc:chgData name="HEIDY MUÑOZ SALINAS" userId="S::gestion.calidad@consorciopc.com::679d0cc1-20d6-4592-989b-a056a082cb6a" providerId="AD" clId="Web-{9592467B-D04A-5542-FB23-AAAF0E1CC668}" dt="2024-10-15T16:09:23.534" v="37"/>
        <pc:sldMkLst>
          <pc:docMk/>
          <pc:sldMk cId="3239632157" sldId="2142"/>
        </pc:sldMkLst>
      </pc:sldChg>
      <pc:sldChg chg="add">
        <pc:chgData name="HEIDY MUÑOZ SALINAS" userId="S::gestion.calidad@consorciopc.com::679d0cc1-20d6-4592-989b-a056a082cb6a" providerId="AD" clId="Web-{9592467B-D04A-5542-FB23-AAAF0E1CC668}" dt="2024-10-15T16:09:25.362" v="106"/>
        <pc:sldMkLst>
          <pc:docMk/>
          <pc:sldMk cId="2898527739" sldId="2143"/>
        </pc:sldMkLst>
      </pc:sldChg>
      <pc:sldChg chg="add">
        <pc:chgData name="HEIDY MUÑOZ SALINAS" userId="S::gestion.calidad@consorciopc.com::679d0cc1-20d6-4592-989b-a056a082cb6a" providerId="AD" clId="Web-{9592467B-D04A-5542-FB23-AAAF0E1CC668}" dt="2024-10-15T16:09:25.455" v="108"/>
        <pc:sldMkLst>
          <pc:docMk/>
          <pc:sldMk cId="2992967399" sldId="2144"/>
        </pc:sldMkLst>
      </pc:sldChg>
      <pc:sldChg chg="add">
        <pc:chgData name="HEIDY MUÑOZ SALINAS" userId="S::gestion.calidad@consorciopc.com::679d0cc1-20d6-4592-989b-a056a082cb6a" providerId="AD" clId="Web-{9592467B-D04A-5542-FB23-AAAF0E1CC668}" dt="2024-10-15T16:09:23.377" v="30"/>
        <pc:sldMkLst>
          <pc:docMk/>
          <pc:sldMk cId="1267380848" sldId="2145"/>
        </pc:sldMkLst>
      </pc:sldChg>
      <pc:sldChg chg="add">
        <pc:chgData name="HEIDY MUÑOZ SALINAS" userId="S::gestion.calidad@consorciopc.com::679d0cc1-20d6-4592-989b-a056a082cb6a" providerId="AD" clId="Web-{9592467B-D04A-5542-FB23-AAAF0E1CC668}" dt="2024-10-15T16:10:29.379" v="124"/>
        <pc:sldMkLst>
          <pc:docMk/>
          <pc:sldMk cId="1678001219" sldId="2167"/>
        </pc:sldMkLst>
      </pc:sldChg>
      <pc:sldChg chg="add">
        <pc:chgData name="HEIDY MUÑOZ SALINAS" userId="S::gestion.calidad@consorciopc.com::679d0cc1-20d6-4592-989b-a056a082cb6a" providerId="AD" clId="Web-{9592467B-D04A-5542-FB23-AAAF0E1CC668}" dt="2024-10-15T16:10:29.816" v="161"/>
        <pc:sldMkLst>
          <pc:docMk/>
          <pc:sldMk cId="389625053" sldId="2250"/>
        </pc:sldMkLst>
      </pc:sldChg>
      <pc:sldChg chg="add">
        <pc:chgData name="HEIDY MUÑOZ SALINAS" userId="S::gestion.calidad@consorciopc.com::679d0cc1-20d6-4592-989b-a056a082cb6a" providerId="AD" clId="Web-{9592467B-D04A-5542-FB23-AAAF0E1CC668}" dt="2024-10-15T16:10:29.394" v="125"/>
        <pc:sldMkLst>
          <pc:docMk/>
          <pc:sldMk cId="3430083788" sldId="2280"/>
        </pc:sldMkLst>
      </pc:sldChg>
      <pc:sldChg chg="add">
        <pc:chgData name="HEIDY MUÑOZ SALINAS" userId="S::gestion.calidad@consorciopc.com::679d0cc1-20d6-4592-989b-a056a082cb6a" providerId="AD" clId="Web-{9592467B-D04A-5542-FB23-AAAF0E1CC668}" dt="2024-10-15T16:10:29.738" v="155"/>
        <pc:sldMkLst>
          <pc:docMk/>
          <pc:sldMk cId="3888741236" sldId="2282"/>
        </pc:sldMkLst>
      </pc:sldChg>
      <pc:sldChg chg="add">
        <pc:chgData name="HEIDY MUÑOZ SALINAS" userId="S::gestion.calidad@consorciopc.com::679d0cc1-20d6-4592-989b-a056a082cb6a" providerId="AD" clId="Web-{9592467B-D04A-5542-FB23-AAAF0E1CC668}" dt="2024-10-15T16:10:29.410" v="126"/>
        <pc:sldMkLst>
          <pc:docMk/>
          <pc:sldMk cId="3207411212" sldId="2310"/>
        </pc:sldMkLst>
      </pc:sldChg>
      <pc:sldChg chg="add">
        <pc:chgData name="HEIDY MUÑOZ SALINAS" userId="S::gestion.calidad@consorciopc.com::679d0cc1-20d6-4592-989b-a056a082cb6a" providerId="AD" clId="Web-{9592467B-D04A-5542-FB23-AAAF0E1CC668}" dt="2024-10-15T16:10:29.629" v="146"/>
        <pc:sldMkLst>
          <pc:docMk/>
          <pc:sldMk cId="732806485" sldId="2311"/>
        </pc:sldMkLst>
      </pc:sldChg>
      <pc:sldChg chg="add">
        <pc:chgData name="HEIDY MUÑOZ SALINAS" userId="S::gestion.calidad@consorciopc.com::679d0cc1-20d6-4592-989b-a056a082cb6a" providerId="AD" clId="Web-{9592467B-D04A-5542-FB23-AAAF0E1CC668}" dt="2024-10-15T16:10:29.675" v="150"/>
        <pc:sldMkLst>
          <pc:docMk/>
          <pc:sldMk cId="3549379402" sldId="2312"/>
        </pc:sldMkLst>
      </pc:sldChg>
      <pc:sldChg chg="add">
        <pc:chgData name="HEIDY MUÑOZ SALINAS" userId="S::gestion.calidad@consorciopc.com::679d0cc1-20d6-4592-989b-a056a082cb6a" providerId="AD" clId="Web-{9592467B-D04A-5542-FB23-AAAF0E1CC668}" dt="2024-10-15T16:10:29.410" v="127"/>
        <pc:sldMkLst>
          <pc:docMk/>
          <pc:sldMk cId="2810961331" sldId="2356"/>
        </pc:sldMkLst>
      </pc:sldChg>
      <pc:sldChg chg="add">
        <pc:chgData name="HEIDY MUÑOZ SALINAS" userId="S::gestion.calidad@consorciopc.com::679d0cc1-20d6-4592-989b-a056a082cb6a" providerId="AD" clId="Web-{9592467B-D04A-5542-FB23-AAAF0E1CC668}" dt="2024-10-15T16:10:29.582" v="142"/>
        <pc:sldMkLst>
          <pc:docMk/>
          <pc:sldMk cId="881014943" sldId="2357"/>
        </pc:sldMkLst>
      </pc:sldChg>
      <pc:sldChg chg="add">
        <pc:chgData name="HEIDY MUÑOZ SALINAS" userId="S::gestion.calidad@consorciopc.com::679d0cc1-20d6-4592-989b-a056a082cb6a" providerId="AD" clId="Web-{9592467B-D04A-5542-FB23-AAAF0E1CC668}" dt="2024-10-15T16:10:29.754" v="156"/>
        <pc:sldMkLst>
          <pc:docMk/>
          <pc:sldMk cId="32781658" sldId="2358"/>
        </pc:sldMkLst>
      </pc:sldChg>
      <pc:sldChg chg="add">
        <pc:chgData name="HEIDY MUÑOZ SALINAS" userId="S::gestion.calidad@consorciopc.com::679d0cc1-20d6-4592-989b-a056a082cb6a" providerId="AD" clId="Web-{9592467B-D04A-5542-FB23-AAAF0E1CC668}" dt="2024-10-15T16:10:29.847" v="164"/>
        <pc:sldMkLst>
          <pc:docMk/>
          <pc:sldMk cId="1649045538" sldId="2359"/>
        </pc:sldMkLst>
      </pc:sldChg>
      <pc:sldChg chg="add">
        <pc:chgData name="HEIDY MUÑOZ SALINAS" userId="S::gestion.calidad@consorciopc.com::679d0cc1-20d6-4592-989b-a056a082cb6a" providerId="AD" clId="Web-{9592467B-D04A-5542-FB23-AAAF0E1CC668}" dt="2024-10-15T16:10:29.488" v="134"/>
        <pc:sldMkLst>
          <pc:docMk/>
          <pc:sldMk cId="254906948" sldId="2393"/>
        </pc:sldMkLst>
      </pc:sldChg>
      <pc:sldChg chg="add">
        <pc:chgData name="HEIDY MUÑOZ SALINAS" userId="S::gestion.calidad@consorciopc.com::679d0cc1-20d6-4592-989b-a056a082cb6a" providerId="AD" clId="Web-{9592467B-D04A-5542-FB23-AAAF0E1CC668}" dt="2024-10-15T16:10:29.504" v="135"/>
        <pc:sldMkLst>
          <pc:docMk/>
          <pc:sldMk cId="3396195090" sldId="2394"/>
        </pc:sldMkLst>
      </pc:sldChg>
      <pc:sldChg chg="add">
        <pc:chgData name="HEIDY MUÑOZ SALINAS" userId="S::gestion.calidad@consorciopc.com::679d0cc1-20d6-4592-989b-a056a082cb6a" providerId="AD" clId="Web-{9592467B-D04A-5542-FB23-AAAF0E1CC668}" dt="2024-10-15T16:10:29.832" v="162"/>
        <pc:sldMkLst>
          <pc:docMk/>
          <pc:sldMk cId="1163964798" sldId="2400"/>
        </pc:sldMkLst>
      </pc:sldChg>
      <pc:sldChg chg="add">
        <pc:chgData name="HEIDY MUÑOZ SALINAS" userId="S::gestion.calidad@consorciopc.com::679d0cc1-20d6-4592-989b-a056a082cb6a" providerId="AD" clId="Web-{9592467B-D04A-5542-FB23-AAAF0E1CC668}" dt="2024-10-15T16:10:29.316" v="118"/>
        <pc:sldMkLst>
          <pc:docMk/>
          <pc:sldMk cId="2797746392" sldId="2471"/>
        </pc:sldMkLst>
      </pc:sldChg>
      <pc:sldChg chg="add">
        <pc:chgData name="HEIDY MUÑOZ SALINAS" userId="S::gestion.calidad@consorciopc.com::679d0cc1-20d6-4592-989b-a056a082cb6a" providerId="AD" clId="Web-{9592467B-D04A-5542-FB23-AAAF0E1CC668}" dt="2024-10-15T16:10:29.332" v="119"/>
        <pc:sldMkLst>
          <pc:docMk/>
          <pc:sldMk cId="3543902596" sldId="2472"/>
        </pc:sldMkLst>
      </pc:sldChg>
      <pc:sldChg chg="add">
        <pc:chgData name="HEIDY MUÑOZ SALINAS" userId="S::gestion.calidad@consorciopc.com::679d0cc1-20d6-4592-989b-a056a082cb6a" providerId="AD" clId="Web-{9592467B-D04A-5542-FB23-AAAF0E1CC668}" dt="2024-10-15T16:10:29.363" v="122"/>
        <pc:sldMkLst>
          <pc:docMk/>
          <pc:sldMk cId="2423547929" sldId="2473"/>
        </pc:sldMkLst>
      </pc:sldChg>
      <pc:sldChg chg="add">
        <pc:chgData name="HEIDY MUÑOZ SALINAS" userId="S::gestion.calidad@consorciopc.com::679d0cc1-20d6-4592-989b-a056a082cb6a" providerId="AD" clId="Web-{9592467B-D04A-5542-FB23-AAAF0E1CC668}" dt="2024-10-15T16:10:29.379" v="123"/>
        <pc:sldMkLst>
          <pc:docMk/>
          <pc:sldMk cId="71842801" sldId="2474"/>
        </pc:sldMkLst>
      </pc:sldChg>
      <pc:sldChg chg="add">
        <pc:chgData name="HEIDY MUÑOZ SALINAS" userId="S::gestion.calidad@consorciopc.com::679d0cc1-20d6-4592-989b-a056a082cb6a" providerId="AD" clId="Web-{9592467B-D04A-5542-FB23-AAAF0E1CC668}" dt="2024-10-15T16:10:29.425" v="128"/>
        <pc:sldMkLst>
          <pc:docMk/>
          <pc:sldMk cId="3158229012" sldId="2475"/>
        </pc:sldMkLst>
      </pc:sldChg>
      <pc:sldChg chg="add">
        <pc:chgData name="HEIDY MUÑOZ SALINAS" userId="S::gestion.calidad@consorciopc.com::679d0cc1-20d6-4592-989b-a056a082cb6a" providerId="AD" clId="Web-{9592467B-D04A-5542-FB23-AAAF0E1CC668}" dt="2024-10-15T16:10:29.472" v="132"/>
        <pc:sldMkLst>
          <pc:docMk/>
          <pc:sldMk cId="1033336180" sldId="2476"/>
        </pc:sldMkLst>
      </pc:sldChg>
      <pc:sldChg chg="add">
        <pc:chgData name="HEIDY MUÑOZ SALINAS" userId="S::gestion.calidad@consorciopc.com::679d0cc1-20d6-4592-989b-a056a082cb6a" providerId="AD" clId="Web-{9592467B-D04A-5542-FB23-AAAF0E1CC668}" dt="2024-10-15T16:10:29.597" v="143"/>
        <pc:sldMkLst>
          <pc:docMk/>
          <pc:sldMk cId="893373359" sldId="2477"/>
        </pc:sldMkLst>
      </pc:sldChg>
      <pc:sldChg chg="add">
        <pc:chgData name="HEIDY MUÑOZ SALINAS" userId="S::gestion.calidad@consorciopc.com::679d0cc1-20d6-4592-989b-a056a082cb6a" providerId="AD" clId="Web-{9592467B-D04A-5542-FB23-AAAF0E1CC668}" dt="2024-10-15T16:10:29.597" v="144"/>
        <pc:sldMkLst>
          <pc:docMk/>
          <pc:sldMk cId="1368543216" sldId="2478"/>
        </pc:sldMkLst>
      </pc:sldChg>
      <pc:sldChg chg="add">
        <pc:chgData name="HEIDY MUÑOZ SALINAS" userId="S::gestion.calidad@consorciopc.com::679d0cc1-20d6-4592-989b-a056a082cb6a" providerId="AD" clId="Web-{9592467B-D04A-5542-FB23-AAAF0E1CC668}" dt="2024-10-15T16:10:29.644" v="147"/>
        <pc:sldMkLst>
          <pc:docMk/>
          <pc:sldMk cId="2248531689" sldId="2479"/>
        </pc:sldMkLst>
      </pc:sldChg>
      <pc:sldChg chg="add">
        <pc:chgData name="HEIDY MUÑOZ SALINAS" userId="S::gestion.calidad@consorciopc.com::679d0cc1-20d6-4592-989b-a056a082cb6a" providerId="AD" clId="Web-{9592467B-D04A-5542-FB23-AAAF0E1CC668}" dt="2024-10-15T16:10:29.660" v="148"/>
        <pc:sldMkLst>
          <pc:docMk/>
          <pc:sldMk cId="3038554256" sldId="2480"/>
        </pc:sldMkLst>
      </pc:sldChg>
      <pc:sldChg chg="add">
        <pc:chgData name="HEIDY MUÑOZ SALINAS" userId="S::gestion.calidad@consorciopc.com::679d0cc1-20d6-4592-989b-a056a082cb6a" providerId="AD" clId="Web-{9592467B-D04A-5542-FB23-AAAF0E1CC668}" dt="2024-10-15T16:10:29.754" v="157"/>
        <pc:sldMkLst>
          <pc:docMk/>
          <pc:sldMk cId="1976054528" sldId="2481"/>
        </pc:sldMkLst>
      </pc:sldChg>
      <pc:sldChg chg="add">
        <pc:chgData name="HEIDY MUÑOZ SALINAS" userId="S::gestion.calidad@consorciopc.com::679d0cc1-20d6-4592-989b-a056a082cb6a" providerId="AD" clId="Web-{9592467B-D04A-5542-FB23-AAAF0E1CC668}" dt="2024-10-15T16:10:29.832" v="163"/>
        <pc:sldMkLst>
          <pc:docMk/>
          <pc:sldMk cId="4153374202" sldId="2482"/>
        </pc:sldMkLst>
      </pc:sldChg>
      <pc:sldChg chg="add">
        <pc:chgData name="HEIDY MUÑOZ SALINAS" userId="S::gestion.calidad@consorciopc.com::679d0cc1-20d6-4592-989b-a056a082cb6a" providerId="AD" clId="Web-{9592467B-D04A-5542-FB23-AAAF0E1CC668}" dt="2024-10-15T16:10:29.863" v="165"/>
        <pc:sldMkLst>
          <pc:docMk/>
          <pc:sldMk cId="1743170300" sldId="2495"/>
        </pc:sldMkLst>
      </pc:sldChg>
    </pc:docChg>
  </pc:docChgLst>
  <pc:docChgLst>
    <pc:chgData name="Usuario invitado" userId="S::urn:spo:anon#a22f9ddc322883f0792d09ad84540b368b500952665b180a38ce63eb4fa532cf::" providerId="AD" clId="Web-{E6F64DC8-A14D-B632-27F6-DADDE95D5ACB}"/>
    <pc:docChg chg="modSld">
      <pc:chgData name="Usuario invitado" userId="S::urn:spo:anon#a22f9ddc322883f0792d09ad84540b368b500952665b180a38ce63eb4fa532cf::" providerId="AD" clId="Web-{E6F64DC8-A14D-B632-27F6-DADDE95D5ACB}" dt="2024-10-18T13:36:28.439" v="6" actId="20577"/>
      <pc:docMkLst>
        <pc:docMk/>
      </pc:docMkLst>
      <pc:sldChg chg="modSp">
        <pc:chgData name="Usuario invitado" userId="S::urn:spo:anon#a22f9ddc322883f0792d09ad84540b368b500952665b180a38ce63eb4fa532cf::" providerId="AD" clId="Web-{E6F64DC8-A14D-B632-27F6-DADDE95D5ACB}" dt="2024-10-18T13:36:28.439" v="6" actId="20577"/>
        <pc:sldMkLst>
          <pc:docMk/>
          <pc:sldMk cId="611192268" sldId="2328"/>
        </pc:sldMkLst>
        <pc:spChg chg="mod">
          <ac:chgData name="Usuario invitado" userId="S::urn:spo:anon#a22f9ddc322883f0792d09ad84540b368b500952665b180a38ce63eb4fa532cf::" providerId="AD" clId="Web-{E6F64DC8-A14D-B632-27F6-DADDE95D5ACB}" dt="2024-10-18T13:35:47.375" v="2" actId="20577"/>
          <ac:spMkLst>
            <pc:docMk/>
            <pc:sldMk cId="611192268" sldId="2328"/>
            <ac:spMk id="3" creationId="{1E850DAE-1478-4567-BED5-5178BBDF24D7}"/>
          </ac:spMkLst>
        </pc:spChg>
        <pc:spChg chg="mod">
          <ac:chgData name="Usuario invitado" userId="S::urn:spo:anon#a22f9ddc322883f0792d09ad84540b368b500952665b180a38ce63eb4fa532cf::" providerId="AD" clId="Web-{E6F64DC8-A14D-B632-27F6-DADDE95D5ACB}" dt="2024-10-18T13:36:18.782" v="4" actId="20577"/>
          <ac:spMkLst>
            <pc:docMk/>
            <pc:sldMk cId="611192268" sldId="2328"/>
            <ac:spMk id="31" creationId="{65136D98-0773-427D-951E-F2732F6DA1A0}"/>
          </ac:spMkLst>
        </pc:spChg>
        <pc:spChg chg="mod">
          <ac:chgData name="Usuario invitado" userId="S::urn:spo:anon#a22f9ddc322883f0792d09ad84540b368b500952665b180a38ce63eb4fa532cf::" providerId="AD" clId="Web-{E6F64DC8-A14D-B632-27F6-DADDE95D5ACB}" dt="2024-10-18T13:36:28.439" v="6" actId="20577"/>
          <ac:spMkLst>
            <pc:docMk/>
            <pc:sldMk cId="611192268" sldId="2328"/>
            <ac:spMk id="37" creationId="{206DD570-0358-4EFC-9367-945901A658E4}"/>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2.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13.xlsx"/></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24.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3.xlsx"/></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4.xlsx"/></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5.xlsx"/></Relationships>
</file>

<file path=ppt/charts/_rels/chart16.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2\ASE%202\4.%20GESTI&#211;N%20DE%20CARTERA\Abril%202023\Anexo%20N&#176;%204.7%20-%20Plano%20Cartera%20Total%20202304%20ASE2.xlsx" TargetMode="External"/><Relationship Id="rId2" Type="http://schemas.microsoft.com/office/2011/relationships/chartColorStyle" Target="colors13.xml"/><Relationship Id="rId1" Type="http://schemas.microsoft.com/office/2011/relationships/chartStyle" Target="style13.xml"/></Relationships>
</file>

<file path=ppt/charts/_rels/chart1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1\4%20CARTERA\Anexo%204.8%20PlanCartTo202409ASE1.xlsx" TargetMode="Externa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chartUserShapes" Target="../drawings/drawing1.xml"/></Relationships>
</file>

<file path=ppt/charts/_rels/chart1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2\4%20CARTERA\Anexo%204.8%20PlanCartTo202409ASE2.xlsx" TargetMode="External"/><Relationship Id="rId2" Type="http://schemas.microsoft.com/office/2011/relationships/chartColorStyle" Target="colors15.xml"/><Relationship Id="rId1" Type="http://schemas.microsoft.com/office/2011/relationships/chartStyle" Target="style15.xml"/></Relationships>
</file>

<file path=ppt/charts/_rels/chart1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3\4%20CARTERA\Anexo%204.8%20PlanCartTo202409ASE3.xlsx" TargetMode="External"/><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embeddings/oleObject1.bin"/></Relationships>
</file>

<file path=ppt/charts/_rels/chart2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4\4%20CARTERA\Anexo%204.8%20PlanCartTo202409ASE4.xlsx" TargetMode="External"/><Relationship Id="rId2" Type="http://schemas.microsoft.com/office/2011/relationships/chartColorStyle" Target="colors17.xml"/><Relationship Id="rId1" Type="http://schemas.microsoft.com/office/2011/relationships/chartStyle" Target="style17.xml"/></Relationships>
</file>

<file path=ppt/charts/_rels/chart21.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79%20SEP-24\ASE%205\4%20CARTERA\Anexo%204.8%20PlanCartTo202409ASE5.xlsx" TargetMode="External"/></Relationships>
</file>

<file path=ppt/charts/_rels/chart2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1\4%20CARTERA\Anexo%204.8%20PlanCartTo202409ASE1.xlsx" TargetMode="External"/><Relationship Id="rId2" Type="http://schemas.microsoft.com/office/2011/relationships/chartColorStyle" Target="colors18.xml"/><Relationship Id="rId1" Type="http://schemas.microsoft.com/office/2011/relationships/chartStyle" Target="style18.xml"/></Relationships>
</file>

<file path=ppt/charts/_rels/chart2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2\4%20CARTERA\Anexo%204.8%20PlanCartTo202409ASE2.xlsx" TargetMode="External"/><Relationship Id="rId2" Type="http://schemas.microsoft.com/office/2011/relationships/chartColorStyle" Target="colors19.xml"/><Relationship Id="rId1" Type="http://schemas.microsoft.com/office/2011/relationships/chartStyle" Target="style19.xml"/></Relationships>
</file>

<file path=ppt/charts/_rels/chart2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3\4%20CARTERA\Anexo%204.8%20PlanCartTo202409ASE3.xlsx" TargetMode="External"/><Relationship Id="rId2" Type="http://schemas.microsoft.com/office/2011/relationships/chartColorStyle" Target="colors20.xml"/><Relationship Id="rId1" Type="http://schemas.microsoft.com/office/2011/relationships/chartStyle" Target="style20.xml"/></Relationships>
</file>

<file path=ppt/charts/_rels/chart2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4\4%20CARTERA\Anexo%204.8%20PlanCartTo202409ASE4.xlsx" TargetMode="External"/><Relationship Id="rId2" Type="http://schemas.microsoft.com/office/2011/relationships/chartColorStyle" Target="colors21.xml"/><Relationship Id="rId1" Type="http://schemas.microsoft.com/office/2011/relationships/chartStyle" Target="style21.xml"/></Relationships>
</file>

<file path=ppt/charts/_rels/chart2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5\4%20CARTERA\Anexo%204.8%20PlanCartTo202409ASE5.xlsx" TargetMode="External"/><Relationship Id="rId2" Type="http://schemas.microsoft.com/office/2011/relationships/chartColorStyle" Target="colors22.xml"/><Relationship Id="rId1" Type="http://schemas.microsoft.com/office/2011/relationships/chartStyle" Target="style22.xml"/></Relationships>
</file>

<file path=ppt/charts/_rels/chart2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1\4%20CARTERA\Anexo%204.8%20PlanCartTo202409ASE1.xlsx" TargetMode="External"/><Relationship Id="rId2" Type="http://schemas.microsoft.com/office/2011/relationships/chartColorStyle" Target="colors23.xml"/><Relationship Id="rId1" Type="http://schemas.microsoft.com/office/2011/relationships/chartStyle" Target="style23.xml"/></Relationships>
</file>

<file path=ppt/charts/_rels/chart2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2\4%20CARTERA\Anexo%204.8%20PlanCartTo202409ASE2.xlsx" TargetMode="External"/><Relationship Id="rId2" Type="http://schemas.microsoft.com/office/2011/relationships/chartColorStyle" Target="colors24.xml"/><Relationship Id="rId1" Type="http://schemas.microsoft.com/office/2011/relationships/chartStyle" Target="style24.xml"/></Relationships>
</file>

<file path=ppt/charts/_rels/chart2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3\4%20CARTERA\Anexo%204.8%20PlanCartTo202409ASE3.xlsx" TargetMode="External"/><Relationship Id="rId2" Type="http://schemas.microsoft.com/office/2011/relationships/chartColorStyle" Target="colors25.xml"/><Relationship Id="rId1" Type="http://schemas.microsoft.com/office/2011/relationships/chartStyle" Target="style25.xml"/></Relationships>
</file>

<file path=ppt/charts/_rels/chart3.xml.rels><?xml version="1.0" encoding="UTF-8" standalone="yes"?>
<Relationships xmlns="http://schemas.openxmlformats.org/package/2006/relationships"><Relationship Id="rId3" Type="http://schemas.openxmlformats.org/officeDocument/2006/relationships/oleObject" Target="https://redcomcol-my.sharepoint.com/personal/karen_viduenez_consorciopc_com/Documents/OTROS/PRESENTACIONES/Presentaci&#243;n%20Info%20Ejec%202023/Datos%20Presentaci&#243;n.xlsx" TargetMode="External"/><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79%20SEP-24\ASE%204\4%20CARTERA\Anexo%204.8%20PlanCartTo202409ASE4.xlsx" TargetMode="External"/></Relationships>
</file>

<file path=ppt/charts/_rels/chart31.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5\4%20CARTERA\Anexo%204.8%20PlanCartTo202409ASE5.xlsx" TargetMode="External"/><Relationship Id="rId2" Type="http://schemas.microsoft.com/office/2011/relationships/chartColorStyle" Target="colors26.xml"/><Relationship Id="rId1" Type="http://schemas.microsoft.com/office/2011/relationships/chartStyle" Target="style26.xml"/></Relationships>
</file>

<file path=ppt/charts/_rels/chart3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1\4%20CARTERA\Anexo%204.8%20PlanCartTo202409ASE1.xlsx" TargetMode="External"/><Relationship Id="rId2" Type="http://schemas.microsoft.com/office/2011/relationships/chartColorStyle" Target="colors27.xml"/><Relationship Id="rId1" Type="http://schemas.microsoft.com/office/2011/relationships/chartStyle" Target="style27.xml"/></Relationships>
</file>

<file path=ppt/charts/_rels/chart3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1\4%20CARTERA\Anexo%204.8%20PlanCartTo202409ASE1.xlsx" TargetMode="External"/><Relationship Id="rId2" Type="http://schemas.microsoft.com/office/2011/relationships/chartColorStyle" Target="colors28.xml"/><Relationship Id="rId1" Type="http://schemas.microsoft.com/office/2011/relationships/chartStyle" Target="style28.xml"/></Relationships>
</file>

<file path=ppt/charts/_rels/chart3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2\4%20CARTERA\Anexo%204.8%20PlanCartTo202409ASE2.xlsx" TargetMode="External"/><Relationship Id="rId2" Type="http://schemas.microsoft.com/office/2011/relationships/chartColorStyle" Target="colors29.xml"/><Relationship Id="rId1" Type="http://schemas.microsoft.com/office/2011/relationships/chartStyle" Target="style29.xml"/></Relationships>
</file>

<file path=ppt/charts/_rels/chart3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2\4%20CARTERA\Anexo%204.8%20PlanCartTo202409ASE2.xlsx" TargetMode="External"/><Relationship Id="rId2" Type="http://schemas.microsoft.com/office/2011/relationships/chartColorStyle" Target="colors30.xml"/><Relationship Id="rId1" Type="http://schemas.microsoft.com/office/2011/relationships/chartStyle" Target="style30.xml"/></Relationships>
</file>

<file path=ppt/charts/_rels/chart3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3\4%20CARTERA\Anexo%204.8%20PlanCartTo202409ASE3.xlsx" TargetMode="External"/><Relationship Id="rId2" Type="http://schemas.microsoft.com/office/2011/relationships/chartColorStyle" Target="colors31.xml"/><Relationship Id="rId1" Type="http://schemas.microsoft.com/office/2011/relationships/chartStyle" Target="style31.xml"/></Relationships>
</file>

<file path=ppt/charts/_rels/chart3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3\4%20CARTERA\Anexo%204.8%20PlanCartTo202409ASE3.xlsx" TargetMode="External"/><Relationship Id="rId2" Type="http://schemas.microsoft.com/office/2011/relationships/chartColorStyle" Target="colors32.xml"/><Relationship Id="rId1" Type="http://schemas.microsoft.com/office/2011/relationships/chartStyle" Target="style32.xml"/></Relationships>
</file>

<file path=ppt/charts/_rels/chart38.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4\ASE%204\4.%20GESTI&#211;N%20DE%20CARTERA\Junio%202023\Anexo%20N&#176;%204.8%20-%20Plano%20Cartera%20Total%20202306%20ASE4.xlsx" TargetMode="External"/><Relationship Id="rId2" Type="http://schemas.microsoft.com/office/2011/relationships/chartColorStyle" Target="colors33.xml"/><Relationship Id="rId1" Type="http://schemas.microsoft.com/office/2011/relationships/chartStyle" Target="style33.xml"/></Relationships>
</file>

<file path=ppt/charts/_rels/chart3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4\4%20CARTERA\Anexo%204.8%20PlanCartTo202409ASE4.xlsx" TargetMode="External"/><Relationship Id="rId2" Type="http://schemas.microsoft.com/office/2011/relationships/chartColorStyle" Target="colors34.xml"/><Relationship Id="rId1" Type="http://schemas.microsoft.com/office/2011/relationships/chartStyle" Target="style34.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oleObject" Target="../embeddings/oleObject2.bin"/></Relationships>
</file>

<file path=ppt/charts/_rels/chart4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4\4%20CARTERA\Anexo%204.8%20PlanCartTo202409ASE4.xlsx" TargetMode="External"/><Relationship Id="rId2" Type="http://schemas.microsoft.com/office/2011/relationships/chartColorStyle" Target="colors35.xml"/><Relationship Id="rId1" Type="http://schemas.microsoft.com/office/2011/relationships/chartStyle" Target="style35.xml"/></Relationships>
</file>

<file path=ppt/charts/_rels/chart41.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NULL" TargetMode="External"/></Relationships>
</file>

<file path=ppt/charts/_rels/chart4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5\4%20CARTERA\Anexo%204.8%20PlanCartTo202406ASE5.xlsx" TargetMode="External"/><Relationship Id="rId2" Type="http://schemas.microsoft.com/office/2011/relationships/chartColorStyle" Target="colors36.xml"/><Relationship Id="rId1" Type="http://schemas.microsoft.com/office/2011/relationships/chartStyle" Target="style36.xml"/></Relationships>
</file>

<file path=ppt/charts/_rels/chart4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5\4%20CARTERA\Anexo%204.8%20PlanCartTo202408ASE5.xlsx" TargetMode="External"/><Relationship Id="rId2" Type="http://schemas.microsoft.com/office/2011/relationships/chartColorStyle" Target="colors37.xml"/><Relationship Id="rId1" Type="http://schemas.microsoft.com/office/2011/relationships/chartStyle" Target="style37.xml"/></Relationships>
</file>

<file path=ppt/charts/_rels/chart4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5\4%20CARTERA\Anexo%204.8%20PlanCartTo202409ASE5.xlsx" TargetMode="External"/><Relationship Id="rId2" Type="http://schemas.microsoft.com/office/2011/relationships/chartColorStyle" Target="colors38.xml"/><Relationship Id="rId1" Type="http://schemas.microsoft.com/office/2011/relationships/chartStyle" Target="style38.xml"/></Relationships>
</file>

<file path=ppt/charts/_rels/chart4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5\4%20CARTERA\Anexo%204.8%20PlanCartTo202409ASE5.xlsx" TargetMode="External"/><Relationship Id="rId2" Type="http://schemas.microsoft.com/office/2011/relationships/chartColorStyle" Target="colors39.xml"/><Relationship Id="rId1" Type="http://schemas.microsoft.com/office/2011/relationships/chartStyle" Target="style39.xml"/></Relationships>
</file>

<file path=ppt/charts/_rels/chart4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1\4%20CARTERA\Anexo%204.8%20PlanCartTo202409ASE1.xlsx" TargetMode="External"/><Relationship Id="rId2" Type="http://schemas.microsoft.com/office/2011/relationships/chartColorStyle" Target="colors40.xml"/><Relationship Id="rId1" Type="http://schemas.microsoft.com/office/2011/relationships/chartStyle" Target="style40.xml"/></Relationships>
</file>

<file path=ppt/charts/_rels/chart4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2\4%20CARTERA\Anexo%204.8%20PlanCartTo202409ASE2.xlsx" TargetMode="External"/><Relationship Id="rId2" Type="http://schemas.microsoft.com/office/2011/relationships/chartColorStyle" Target="colors41.xml"/><Relationship Id="rId1" Type="http://schemas.microsoft.com/office/2011/relationships/chartStyle" Target="style41.xml"/></Relationships>
</file>

<file path=ppt/charts/_rels/chart4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3\4%20CARTERA\Anexo%204.8%20PlanCartTo202409ASE3.xlsx" TargetMode="External"/><Relationship Id="rId2" Type="http://schemas.microsoft.com/office/2011/relationships/chartColorStyle" Target="colors42.xml"/><Relationship Id="rId1" Type="http://schemas.microsoft.com/office/2011/relationships/chartStyle" Target="style42.xml"/></Relationships>
</file>

<file path=ppt/charts/_rels/chart4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4\4%20CARTERA\Anexo%204.8%20PlanCartTo202409ASE4.xlsx" TargetMode="External"/><Relationship Id="rId2" Type="http://schemas.microsoft.com/office/2011/relationships/chartColorStyle" Target="colors43.xml"/><Relationship Id="rId1" Type="http://schemas.microsoft.com/office/2011/relationships/chartStyle" Target="style43.xm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1.xlsx"/></Relationships>
</file>

<file path=ppt/charts/_rels/chart5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9%20SEP-24\ASE%205\4%20CARTERA\Anexo%204.8%20PlanCartTo202409ASE5.xlsx" TargetMode="External"/><Relationship Id="rId2" Type="http://schemas.microsoft.com/office/2011/relationships/chartColorStyle" Target="colors44.xml"/><Relationship Id="rId1" Type="http://schemas.microsoft.com/office/2011/relationships/chartStyle" Target="style44.xml"/></Relationships>
</file>

<file path=ppt/charts/_rels/chart51.xml.rels><?xml version="1.0" encoding="UTF-8" standalone="yes"?>
<Relationships xmlns="http://schemas.openxmlformats.org/package/2006/relationships"><Relationship Id="rId3" Type="http://schemas.openxmlformats.org/officeDocument/2006/relationships/oleObject" Target="file:///\\10.0.41.2\uaesp%20areas\COMERCIAL%20Y%20FINANCIERA\7.%20ATENCI&#211;N%20AL%20USUARIO\14.%20PROFESIONAL%20ESPECIALIZADO\2.%20Carpeta%20entrega\1.%20BD%20PQR%20a%20Noviembre%202021\Base%20de%20PQR%202022-2024.xlsx" TargetMode="External"/><Relationship Id="rId2" Type="http://schemas.microsoft.com/office/2011/relationships/chartColorStyle" Target="colors45.xml"/><Relationship Id="rId1" Type="http://schemas.microsoft.com/office/2011/relationships/chartStyle" Target="style45.xml"/></Relationships>
</file>

<file path=ppt/charts/_rels/chart52.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septiembre%202024%20final.xlsx" TargetMode="External"/></Relationships>
</file>

<file path=ppt/charts/_rels/chart53.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septiembre%202024%20final.xlsx" TargetMode="External"/></Relationships>
</file>

<file path=ppt/charts/_rels/chart54.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46.xml"/><Relationship Id="rId1" Type="http://schemas.microsoft.com/office/2011/relationships/chartStyle" Target="style46.xml"/><Relationship Id="rId4" Type="http://schemas.openxmlformats.org/officeDocument/2006/relationships/package" Target="../embeddings/Microsoft_Excel_Worksheet6.xlsx"/></Relationships>
</file>

<file path=ppt/charts/_rels/chart55.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9.%20Septiembre\DATOS%20SAC%20-Septiembre.xlsx" TargetMode="External"/><Relationship Id="rId2" Type="http://schemas.microsoft.com/office/2011/relationships/chartColorStyle" Target="colors47.xml"/><Relationship Id="rId1" Type="http://schemas.microsoft.com/office/2011/relationships/chartStyle" Target="style47.xml"/><Relationship Id="rId4" Type="http://schemas.openxmlformats.org/officeDocument/2006/relationships/chartUserShapes" Target="../drawings/drawing3.xml"/></Relationships>
</file>

<file path=ppt/charts/_rels/chart56.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9.%20Septiembre\DATOS%20SAC%20-Septiembre.xlsx" TargetMode="External"/><Relationship Id="rId2" Type="http://schemas.microsoft.com/office/2011/relationships/chartColorStyle" Target="colors48.xml"/><Relationship Id="rId1" Type="http://schemas.microsoft.com/office/2011/relationships/chartStyle" Target="style48.xml"/></Relationships>
</file>

<file path=ppt/charts/_rels/chart57.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9.%20Septiembre\DATOS%20SAC%20-Septiembre.xlsx" TargetMode="Externa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chartUserShapes" Target="../drawings/drawing4.xml"/></Relationships>
</file>

<file path=ppt/charts/_rels/chart58.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9.%20Septiembre\Multas&amp;PP&amp;SAC%20-Septiembre.xlsx" TargetMode="External"/><Relationship Id="rId2" Type="http://schemas.microsoft.com/office/2011/relationships/chartColorStyle" Target="colors50.xml"/><Relationship Id="rId1" Type="http://schemas.microsoft.com/office/2011/relationships/chartStyle" Target="style50.xml"/><Relationship Id="rId4" Type="http://schemas.openxmlformats.org/officeDocument/2006/relationships/chartUserShapes" Target="../drawings/drawing5.xml"/></Relationships>
</file>

<file path=ppt/charts/_rels/chart59.xml.rels><?xml version="1.0" encoding="UTF-8" standalone="yes"?>
<Relationships xmlns="http://schemas.openxmlformats.org/package/2006/relationships"><Relationship Id="rId3" Type="http://schemas.openxmlformats.org/officeDocument/2006/relationships/oleObject" Target="file:///\\10.0.41.2\uaesp%20areas\JUR&#205;DICA\CONCESIONARIOS\12.%20AVISOS%20DE%20INCUMPLIMIENTO\Hist&#243;rico%20Multas%20%20y%20PP.xlsx" TargetMode="External"/><Relationship Id="rId2" Type="http://schemas.microsoft.com/office/2011/relationships/chartColorStyle" Target="colors51.xml"/><Relationship Id="rId1" Type="http://schemas.microsoft.com/office/2011/relationships/chartStyle" Target="style51.xml"/></Relationships>
</file>

<file path=ppt/charts/_rels/chart6.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septiembre%202024%20final.xlsx" TargetMode="External"/></Relationships>
</file>

<file path=ppt/charts/_rels/chart60.xml.rels><?xml version="1.0" encoding="UTF-8" standalone="yes"?>
<Relationships xmlns="http://schemas.openxmlformats.org/package/2006/relationships"><Relationship Id="rId3" Type="http://schemas.openxmlformats.org/officeDocument/2006/relationships/oleObject" Target="file:///\\10.0.41.2\uaesp%20areas\JUR&#205;DICA\CONCESIONARIOS\12.%20AVISOS%20DE%20INCUMPLIMIENTO\Hist&#243;rico%20Multas%20%20y%20PP.xlsx" TargetMode="External"/><Relationship Id="rId2" Type="http://schemas.microsoft.com/office/2011/relationships/chartColorStyle" Target="colors52.xml"/><Relationship Id="rId1" Type="http://schemas.microsoft.com/office/2011/relationships/chartStyle" Target="style52.xml"/></Relationships>
</file>

<file path=ppt/charts/_rels/chart61.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9.%20Septiembre\Multas&amp;PP&amp;SAC%20-Septiembre.xlsx" TargetMode="External"/><Relationship Id="rId2" Type="http://schemas.microsoft.com/office/2011/relationships/chartColorStyle" Target="colors53.xml"/><Relationship Id="rId1" Type="http://schemas.microsoft.com/office/2011/relationships/chartStyle" Target="style53.xml"/><Relationship Id="rId4" Type="http://schemas.openxmlformats.org/officeDocument/2006/relationships/chartUserShapes" Target="../drawings/drawing6.xml"/></Relationships>
</file>

<file path=ppt/charts/_rels/chart7.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septiembre%202024%20final.xlsx" TargetMode="External"/></Relationships>
</file>

<file path=ppt/charts/_rels/chart8.xml.rels><?xml version="1.0" encoding="UTF-8" standalone="yes"?>
<Relationships xmlns="http://schemas.openxmlformats.org/package/2006/relationships"><Relationship Id="rId3" Type="http://schemas.openxmlformats.org/officeDocument/2006/relationships/oleObject" Target="file:///C:\documentos\Documents\INFORMES%20MENSUALES\PRESENTACION\Tablas%20presentacion%20-%20septiembre%202024%20final.xlsx" TargetMode="External"/><Relationship Id="rId2" Type="http://schemas.microsoft.com/office/2011/relationships/chartColorStyle" Target="colors6.xml"/><Relationship Id="rId1" Type="http://schemas.microsoft.com/office/2011/relationships/chartStyle" Target="style6.xml"/></Relationships>
</file>

<file path=ppt/charts/_rels/chart9.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septiembre%202024%20final.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a:t>
            </a:r>
            <a:r>
              <a:rPr lang="es-CO" sz="1800" b="0" i="0" u="none" strike="noStrike" kern="1200" cap="none" spc="50" baseline="0">
                <a:solidFill>
                  <a:sysClr val="windowText" lastClr="000000">
                    <a:lumMod val="65000"/>
                    <a:lumOff val="35000"/>
                  </a:sysClr>
                </a:solidFill>
                <a:latin typeface="+mn-lt"/>
                <a:ea typeface="+mn-ea"/>
                <a:cs typeface="+mn-cs"/>
              </a:rPr>
              <a:t>11.978.180,93</a:t>
            </a:r>
            <a:r>
              <a:rPr lang="es-CO" sz="1800" b="0" i="0" u="none" strike="noStrike" cap="none" baseline="0"/>
              <a:t> </a:t>
            </a:r>
            <a:r>
              <a:rPr lang="en-US"/>
              <a:t>    </a:t>
            </a:r>
            <a:r>
              <a:rPr lang="es-CO" sz="1800" b="0" i="0" u="none" strike="noStrike" cap="none" baseline="0"/>
              <a:t> </a:t>
            </a:r>
            <a:r>
              <a:rPr lang="en-US"/>
              <a:t> </a:t>
            </a:r>
            <a:endParaRPr lang="es-ES"/>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'ORDINARIOS (2)'!$E$8:$I$8</c:f>
              <c:strCache>
                <c:ptCount val="5"/>
                <c:pt idx="0">
                  <c:v>PROMOAMBIENTAL SAS</c:v>
                </c:pt>
                <c:pt idx="1">
                  <c:v>LIME S.A. E.S.P.</c:v>
                </c:pt>
                <c:pt idx="2">
                  <c:v>CIUDAD LIMPIA</c:v>
                </c:pt>
                <c:pt idx="3">
                  <c:v>BOGOTÁ LIMPIA</c:v>
                </c:pt>
                <c:pt idx="4">
                  <c:v>ÁREA LIMPIA</c:v>
                </c:pt>
              </c:strCache>
            </c:strRef>
          </c:cat>
          <c:val>
            <c:numRef>
              <c:f>'ORDINARIOS (2)'!$E$81:$I$81</c:f>
              <c:numCache>
                <c:formatCode>#,##0.00</c:formatCode>
                <c:ptCount val="5"/>
                <c:pt idx="0">
                  <c:v>2593180.2309999997</c:v>
                </c:pt>
                <c:pt idx="1">
                  <c:v>3788608.9199999995</c:v>
                </c:pt>
                <c:pt idx="2">
                  <c:v>2342765.9208177901</c:v>
                </c:pt>
                <c:pt idx="3">
                  <c:v>1599309.45</c:v>
                </c:pt>
                <c:pt idx="4">
                  <c:v>1654316.406</c:v>
                </c:pt>
              </c:numCache>
            </c:numRef>
          </c:val>
          <c:extLst>
            <c:ext xmlns:c16="http://schemas.microsoft.com/office/drawing/2014/chart" uri="{C3380CC4-5D6E-409C-BE32-E72D297353CC}">
              <c16:uniqueId val="{00000000-15FA-4757-A17B-5861DE6224CD}"/>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mn-lt"/>
                <a:ea typeface="+mn-ea"/>
                <a:cs typeface="+mn-cs"/>
              </a:defRPr>
            </a:pPr>
            <a:endParaRPr lang="es-ES"/>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General a Sep-24'!$A$3</c:f>
              <c:strCache>
                <c:ptCount val="1"/>
                <c:pt idx="0">
                  <c:v>Año 2018</c:v>
                </c:pt>
              </c:strCache>
            </c:strRef>
          </c:tx>
          <c:spPr>
            <a:solidFill>
              <a:schemeClr val="accent1"/>
            </a:solidFill>
            <a:ln>
              <a:noFill/>
            </a:ln>
            <a:effectLst/>
            <a:scene3d>
              <a:camera prst="orthographicFront"/>
              <a:lightRig rig="threePt" dir="t"/>
            </a:scene3d>
            <a:sp3d>
              <a:bevelT w="203200" h="38100"/>
            </a:sp3d>
          </c:spPr>
          <c:invertIfNegative val="0"/>
          <c:cat>
            <c:multiLvlStrRef>
              <c:f>'Recaudo General a Sep-24'!$B$1:$F$2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Sep-24'!$B$3:$F$3</c:f>
              <c:numCache>
                <c:formatCode>_("$"* #,##0_);_("$"* \(#,##0\);_("$"* "-"_);_(@_)</c:formatCode>
                <c:ptCount val="5"/>
                <c:pt idx="0">
                  <c:v>84423.296365999995</c:v>
                </c:pt>
                <c:pt idx="1">
                  <c:v>81396.150542000003</c:v>
                </c:pt>
                <c:pt idx="2">
                  <c:v>57670.055164999998</c:v>
                </c:pt>
                <c:pt idx="3">
                  <c:v>47267.641948000004</c:v>
                </c:pt>
                <c:pt idx="4">
                  <c:v>55438.952146999996</c:v>
                </c:pt>
              </c:numCache>
            </c:numRef>
          </c:val>
          <c:extLst>
            <c:ext xmlns:c16="http://schemas.microsoft.com/office/drawing/2014/chart" uri="{C3380CC4-5D6E-409C-BE32-E72D297353CC}">
              <c16:uniqueId val="{00000000-0F88-45E6-A463-E19F6698034B}"/>
            </c:ext>
          </c:extLst>
        </c:ser>
        <c:ser>
          <c:idx val="1"/>
          <c:order val="1"/>
          <c:tx>
            <c:strRef>
              <c:f>'Recaudo General a Sep-24'!$A$4</c:f>
              <c:strCache>
                <c:ptCount val="1"/>
                <c:pt idx="0">
                  <c:v>Año 2019</c:v>
                </c:pt>
              </c:strCache>
            </c:strRef>
          </c:tx>
          <c:spPr>
            <a:solidFill>
              <a:schemeClr val="accent2"/>
            </a:solidFill>
            <a:ln>
              <a:noFill/>
            </a:ln>
            <a:effectLst/>
            <a:scene3d>
              <a:camera prst="orthographicFront"/>
              <a:lightRig rig="threePt" dir="t"/>
            </a:scene3d>
            <a:sp3d>
              <a:bevelT w="203200" h="38100"/>
            </a:sp3d>
          </c:spPr>
          <c:invertIfNegative val="0"/>
          <c:cat>
            <c:multiLvlStrRef>
              <c:f>'Recaudo General a Sep-24'!$B$1:$F$2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Sep-24'!$B$4:$F$4</c:f>
              <c:numCache>
                <c:formatCode>_("$"* #,##0_);_("$"* \(#,##0\);_("$"* "-"_);_(@_)</c:formatCode>
                <c:ptCount val="5"/>
                <c:pt idx="0">
                  <c:v>165141.642334</c:v>
                </c:pt>
                <c:pt idx="1">
                  <c:v>170748.67301999999</c:v>
                </c:pt>
                <c:pt idx="2">
                  <c:v>113960.56041599999</c:v>
                </c:pt>
                <c:pt idx="3">
                  <c:v>91057.591573999991</c:v>
                </c:pt>
                <c:pt idx="4">
                  <c:v>114278.73838299999</c:v>
                </c:pt>
              </c:numCache>
            </c:numRef>
          </c:val>
          <c:extLst>
            <c:ext xmlns:c16="http://schemas.microsoft.com/office/drawing/2014/chart" uri="{C3380CC4-5D6E-409C-BE32-E72D297353CC}">
              <c16:uniqueId val="{00000001-0F88-45E6-A463-E19F6698034B}"/>
            </c:ext>
          </c:extLst>
        </c:ser>
        <c:ser>
          <c:idx val="2"/>
          <c:order val="2"/>
          <c:tx>
            <c:strRef>
              <c:f>'Recaudo General a Sep-24'!$A$5</c:f>
              <c:strCache>
                <c:ptCount val="1"/>
                <c:pt idx="0">
                  <c:v>Año 2020</c:v>
                </c:pt>
              </c:strCache>
            </c:strRef>
          </c:tx>
          <c:spPr>
            <a:solidFill>
              <a:schemeClr val="accent3"/>
            </a:solidFill>
            <a:ln>
              <a:noFill/>
            </a:ln>
            <a:effectLst/>
            <a:scene3d>
              <a:camera prst="orthographicFront"/>
              <a:lightRig rig="threePt" dir="t"/>
            </a:scene3d>
            <a:sp3d>
              <a:bevelT w="203200" h="38100"/>
            </a:sp3d>
          </c:spPr>
          <c:invertIfNegative val="0"/>
          <c:cat>
            <c:multiLvlStrRef>
              <c:f>'Recaudo General a Sep-24'!$B$1:$F$2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Sep-24'!$B$5:$F$5</c:f>
              <c:numCache>
                <c:formatCode>_("$"* #,##0_);_("$"* \(#,##0\);_("$"* "-"_);_(@_)</c:formatCode>
                <c:ptCount val="5"/>
                <c:pt idx="0">
                  <c:v>201425.285997</c:v>
                </c:pt>
                <c:pt idx="1">
                  <c:v>185954.22855699999</c:v>
                </c:pt>
                <c:pt idx="2">
                  <c:v>125633.004512</c:v>
                </c:pt>
                <c:pt idx="3">
                  <c:v>102774.35043999999</c:v>
                </c:pt>
                <c:pt idx="4">
                  <c:v>123177.33969200001</c:v>
                </c:pt>
              </c:numCache>
            </c:numRef>
          </c:val>
          <c:extLst>
            <c:ext xmlns:c16="http://schemas.microsoft.com/office/drawing/2014/chart" uri="{C3380CC4-5D6E-409C-BE32-E72D297353CC}">
              <c16:uniqueId val="{00000002-0F88-45E6-A463-E19F6698034B}"/>
            </c:ext>
          </c:extLst>
        </c:ser>
        <c:ser>
          <c:idx val="3"/>
          <c:order val="3"/>
          <c:tx>
            <c:strRef>
              <c:f>'Recaudo General a Sep-24'!$A$6</c:f>
              <c:strCache>
                <c:ptCount val="1"/>
                <c:pt idx="0">
                  <c:v>Año 2021</c:v>
                </c:pt>
              </c:strCache>
            </c:strRef>
          </c:tx>
          <c:spPr>
            <a:solidFill>
              <a:schemeClr val="accent4"/>
            </a:solidFill>
            <a:ln>
              <a:noFill/>
            </a:ln>
            <a:effectLst/>
            <a:scene3d>
              <a:camera prst="orthographicFront"/>
              <a:lightRig rig="threePt" dir="t"/>
            </a:scene3d>
            <a:sp3d>
              <a:bevelT w="203200" h="38100"/>
            </a:sp3d>
          </c:spPr>
          <c:invertIfNegative val="0"/>
          <c:cat>
            <c:multiLvlStrRef>
              <c:f>'Recaudo General a Sep-24'!$B$1:$F$2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Sep-24'!$B$6:$F$6</c:f>
              <c:numCache>
                <c:formatCode>_("$"* #,##0_);_("$"* \(#,##0\);_("$"* "-"_);_(@_)</c:formatCode>
                <c:ptCount val="5"/>
                <c:pt idx="0">
                  <c:v>219915.28757300001</c:v>
                </c:pt>
                <c:pt idx="1">
                  <c:v>207726.19084599998</c:v>
                </c:pt>
                <c:pt idx="2">
                  <c:v>153125.75121399999</c:v>
                </c:pt>
                <c:pt idx="3">
                  <c:v>110220.76501199999</c:v>
                </c:pt>
                <c:pt idx="4">
                  <c:v>135451.58504199999</c:v>
                </c:pt>
              </c:numCache>
            </c:numRef>
          </c:val>
          <c:extLst>
            <c:ext xmlns:c16="http://schemas.microsoft.com/office/drawing/2014/chart" uri="{C3380CC4-5D6E-409C-BE32-E72D297353CC}">
              <c16:uniqueId val="{00000003-0F88-45E6-A463-E19F6698034B}"/>
            </c:ext>
          </c:extLst>
        </c:ser>
        <c:ser>
          <c:idx val="4"/>
          <c:order val="4"/>
          <c:tx>
            <c:strRef>
              <c:f>'Recaudo General a Sep-24'!$A$7</c:f>
              <c:strCache>
                <c:ptCount val="1"/>
                <c:pt idx="0">
                  <c:v>Año 2022</c:v>
                </c:pt>
              </c:strCache>
            </c:strRef>
          </c:tx>
          <c:spPr>
            <a:solidFill>
              <a:schemeClr val="accent5"/>
            </a:solidFill>
            <a:ln>
              <a:noFill/>
            </a:ln>
            <a:effectLst/>
            <a:scene3d>
              <a:camera prst="orthographicFront"/>
              <a:lightRig rig="threePt" dir="t"/>
            </a:scene3d>
            <a:sp3d>
              <a:bevelT w="203200" h="38100"/>
            </a:sp3d>
          </c:spPr>
          <c:invertIfNegative val="0"/>
          <c:cat>
            <c:multiLvlStrRef>
              <c:f>'Recaudo General a Sep-24'!$B$1:$F$2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Sep-24'!$B$7:$F$7</c:f>
              <c:numCache>
                <c:formatCode>_("$"* #,##0_);_("$"* \(#,##0\);_("$"* "-"_);_(@_)</c:formatCode>
                <c:ptCount val="5"/>
                <c:pt idx="0">
                  <c:v>221587.25031100001</c:v>
                </c:pt>
                <c:pt idx="1">
                  <c:v>217588.94527499998</c:v>
                </c:pt>
                <c:pt idx="2">
                  <c:v>155744.52931799999</c:v>
                </c:pt>
                <c:pt idx="3">
                  <c:v>118712.409827</c:v>
                </c:pt>
                <c:pt idx="4">
                  <c:v>129658.031917</c:v>
                </c:pt>
              </c:numCache>
            </c:numRef>
          </c:val>
          <c:extLst>
            <c:ext xmlns:c16="http://schemas.microsoft.com/office/drawing/2014/chart" uri="{C3380CC4-5D6E-409C-BE32-E72D297353CC}">
              <c16:uniqueId val="{00000004-0F88-45E6-A463-E19F6698034B}"/>
            </c:ext>
          </c:extLst>
        </c:ser>
        <c:ser>
          <c:idx val="5"/>
          <c:order val="5"/>
          <c:tx>
            <c:strRef>
              <c:f>'Recaudo General a Sep-24'!$A$8</c:f>
              <c:strCache>
                <c:ptCount val="1"/>
                <c:pt idx="0">
                  <c:v>Año 2023</c:v>
                </c:pt>
              </c:strCache>
            </c:strRef>
          </c:tx>
          <c:spPr>
            <a:solidFill>
              <a:schemeClr val="accent6"/>
            </a:solidFill>
            <a:ln>
              <a:noFill/>
            </a:ln>
            <a:effectLst/>
            <a:scene3d>
              <a:camera prst="orthographicFront"/>
              <a:lightRig rig="threePt" dir="t"/>
            </a:scene3d>
            <a:sp3d>
              <a:bevelT w="165100"/>
            </a:sp3d>
          </c:spPr>
          <c:invertIfNegative val="0"/>
          <c:cat>
            <c:multiLvlStrRef>
              <c:f>'Recaudo General a Sep-24'!$B$1:$F$2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Sep-24'!$B$8:$F$8</c:f>
              <c:numCache>
                <c:formatCode>_("$"* #,##0_);_("$"* \(#,##0\);_("$"* "-"_);_(@_)</c:formatCode>
                <c:ptCount val="5"/>
                <c:pt idx="0">
                  <c:v>246324.37028</c:v>
                </c:pt>
                <c:pt idx="1">
                  <c:v>243305.65125900001</c:v>
                </c:pt>
                <c:pt idx="2">
                  <c:v>180788.52644799999</c:v>
                </c:pt>
                <c:pt idx="3">
                  <c:v>131726.57063500001</c:v>
                </c:pt>
                <c:pt idx="4">
                  <c:v>152270.47478799999</c:v>
                </c:pt>
              </c:numCache>
            </c:numRef>
          </c:val>
          <c:extLst>
            <c:ext xmlns:c16="http://schemas.microsoft.com/office/drawing/2014/chart" uri="{C3380CC4-5D6E-409C-BE32-E72D297353CC}">
              <c16:uniqueId val="{00000005-0F88-45E6-A463-E19F6698034B}"/>
            </c:ext>
          </c:extLst>
        </c:ser>
        <c:ser>
          <c:idx val="6"/>
          <c:order val="6"/>
          <c:tx>
            <c:strRef>
              <c:f>'Recaudo General a Sep-24'!$A$9</c:f>
              <c:strCache>
                <c:ptCount val="1"/>
                <c:pt idx="0">
                  <c:v>Año 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multiLvlStrRef>
              <c:f>'Recaudo General a Sep-24'!$B$1:$F$2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Sep-24'!$B$9:$F$9</c:f>
              <c:numCache>
                <c:formatCode>_("$"* #,##0_);_("$"* \(#,##0\);_("$"* "-"_);_(@_)</c:formatCode>
                <c:ptCount val="5"/>
                <c:pt idx="0">
                  <c:v>219769.11527099999</c:v>
                </c:pt>
                <c:pt idx="1">
                  <c:v>221798.90191300001</c:v>
                </c:pt>
                <c:pt idx="2">
                  <c:v>159947.22453000001</c:v>
                </c:pt>
                <c:pt idx="3">
                  <c:v>122870.65293900001</c:v>
                </c:pt>
                <c:pt idx="4">
                  <c:v>137945.74213900001</c:v>
                </c:pt>
              </c:numCache>
            </c:numRef>
          </c:val>
          <c:extLst>
            <c:ext xmlns:c16="http://schemas.microsoft.com/office/drawing/2014/chart" uri="{C3380CC4-5D6E-409C-BE32-E72D297353CC}">
              <c16:uniqueId val="{00000006-0F88-45E6-A463-E19F6698034B}"/>
            </c:ext>
          </c:extLst>
        </c:ser>
        <c:dLbls>
          <c:showLegendKey val="0"/>
          <c:showVal val="0"/>
          <c:showCatName val="0"/>
          <c:showSerName val="0"/>
          <c:showPercent val="0"/>
          <c:showBubbleSize val="0"/>
        </c:dLbls>
        <c:gapWidth val="219"/>
        <c:overlap val="-27"/>
        <c:axId val="1438034383"/>
        <c:axId val="1840720639"/>
      </c:barChart>
      <c:catAx>
        <c:axId val="143803438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1840720639"/>
        <c:crosses val="autoZero"/>
        <c:auto val="1"/>
        <c:lblAlgn val="ctr"/>
        <c:lblOffset val="100"/>
        <c:noMultiLvlLbl val="0"/>
      </c:catAx>
      <c:valAx>
        <c:axId val="1840720639"/>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_);_(&quot;$&quot;* \(#,##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1438034383"/>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ES"/>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Sep-24'!$KQ$8</c:f>
              <c:strCache>
                <c:ptCount val="1"/>
                <c:pt idx="0">
                  <c:v>ABRIL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Sep-24'!$IQ$9:$IQ$15</c:f>
              <c:strCache>
                <c:ptCount val="7"/>
                <c:pt idx="0">
                  <c:v>USAQUEN</c:v>
                </c:pt>
                <c:pt idx="1">
                  <c:v>CHAPINERO</c:v>
                </c:pt>
                <c:pt idx="2">
                  <c:v>SANTA FÉ</c:v>
                </c:pt>
                <c:pt idx="3">
                  <c:v>SAN CRISTOBAL</c:v>
                </c:pt>
                <c:pt idx="4">
                  <c:v>USME</c:v>
                </c:pt>
                <c:pt idx="5">
                  <c:v>CANDELARIA</c:v>
                </c:pt>
                <c:pt idx="6">
                  <c:v>SUMAPAZ</c:v>
                </c:pt>
              </c:strCache>
            </c:strRef>
          </c:cat>
          <c:val>
            <c:numRef>
              <c:f>'Recaudo x localidad Sep-24'!$KQ$9:$KQ$15</c:f>
              <c:numCache>
                <c:formatCode>"$"\ #,##0</c:formatCode>
                <c:ptCount val="7"/>
                <c:pt idx="0">
                  <c:v>10342.543819</c:v>
                </c:pt>
                <c:pt idx="1">
                  <c:v>5785.1462369999999</c:v>
                </c:pt>
                <c:pt idx="2">
                  <c:v>2020.0177739999999</c:v>
                </c:pt>
                <c:pt idx="3">
                  <c:v>2993.6603530000002</c:v>
                </c:pt>
                <c:pt idx="4">
                  <c:v>2302.2428319999999</c:v>
                </c:pt>
                <c:pt idx="5">
                  <c:v>455.81686500000001</c:v>
                </c:pt>
                <c:pt idx="6">
                  <c:v>0.68203999999999998</c:v>
                </c:pt>
              </c:numCache>
            </c:numRef>
          </c:val>
          <c:extLst xmlns:c15="http://schemas.microsoft.com/office/drawing/2012/chart">
            <c:ext xmlns:c16="http://schemas.microsoft.com/office/drawing/2014/chart" uri="{C3380CC4-5D6E-409C-BE32-E72D297353CC}">
              <c16:uniqueId val="{00000000-231E-418B-A880-171AB9DAF661}"/>
            </c:ext>
          </c:extLst>
        </c:ser>
        <c:ser>
          <c:idx val="1"/>
          <c:order val="1"/>
          <c:tx>
            <c:strRef>
              <c:f>'Recaudo x localidad Sep-24'!$KR$8</c:f>
              <c:strCache>
                <c:ptCount val="1"/>
                <c:pt idx="0">
                  <c:v>MAYO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Sep-24'!$IQ$9:$IQ$15</c:f>
              <c:strCache>
                <c:ptCount val="7"/>
                <c:pt idx="0">
                  <c:v>USAQUEN</c:v>
                </c:pt>
                <c:pt idx="1">
                  <c:v>CHAPINERO</c:v>
                </c:pt>
                <c:pt idx="2">
                  <c:v>SANTA FÉ</c:v>
                </c:pt>
                <c:pt idx="3">
                  <c:v>SAN CRISTOBAL</c:v>
                </c:pt>
                <c:pt idx="4">
                  <c:v>USME</c:v>
                </c:pt>
                <c:pt idx="5">
                  <c:v>CANDELARIA</c:v>
                </c:pt>
                <c:pt idx="6">
                  <c:v>SUMAPAZ</c:v>
                </c:pt>
              </c:strCache>
            </c:strRef>
          </c:cat>
          <c:val>
            <c:numRef>
              <c:f>'Recaudo x localidad Sep-24'!$KR$9:$KR$15</c:f>
              <c:numCache>
                <c:formatCode>"$"\ #,##0</c:formatCode>
                <c:ptCount val="7"/>
                <c:pt idx="0">
                  <c:v>10409.701729</c:v>
                </c:pt>
                <c:pt idx="1">
                  <c:v>5654.1444620000002</c:v>
                </c:pt>
                <c:pt idx="2">
                  <c:v>2226.5039029999998</c:v>
                </c:pt>
                <c:pt idx="3">
                  <c:v>3407.5030299999999</c:v>
                </c:pt>
                <c:pt idx="4">
                  <c:v>2580.4352520000002</c:v>
                </c:pt>
                <c:pt idx="5">
                  <c:v>529.35011199999997</c:v>
                </c:pt>
                <c:pt idx="6">
                  <c:v>0.83138999999999996</c:v>
                </c:pt>
              </c:numCache>
            </c:numRef>
          </c:val>
          <c:extLst>
            <c:ext xmlns:c16="http://schemas.microsoft.com/office/drawing/2014/chart" uri="{C3380CC4-5D6E-409C-BE32-E72D297353CC}">
              <c16:uniqueId val="{00000001-231E-418B-A880-171AB9DAF661}"/>
            </c:ext>
          </c:extLst>
        </c:ser>
        <c:ser>
          <c:idx val="2"/>
          <c:order val="2"/>
          <c:tx>
            <c:strRef>
              <c:f>'Recaudo x localidad Sep-24'!$KS$8</c:f>
              <c:strCache>
                <c:ptCount val="1"/>
                <c:pt idx="0">
                  <c:v>JUNIO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Sep-24'!$IQ$9:$IQ$15</c:f>
              <c:strCache>
                <c:ptCount val="7"/>
                <c:pt idx="0">
                  <c:v>USAQUEN</c:v>
                </c:pt>
                <c:pt idx="1">
                  <c:v>CHAPINERO</c:v>
                </c:pt>
                <c:pt idx="2">
                  <c:v>SANTA FÉ</c:v>
                </c:pt>
                <c:pt idx="3">
                  <c:v>SAN CRISTOBAL</c:v>
                </c:pt>
                <c:pt idx="4">
                  <c:v>USME</c:v>
                </c:pt>
                <c:pt idx="5">
                  <c:v>CANDELARIA</c:v>
                </c:pt>
                <c:pt idx="6">
                  <c:v>SUMAPAZ</c:v>
                </c:pt>
              </c:strCache>
            </c:strRef>
          </c:cat>
          <c:val>
            <c:numRef>
              <c:f>'Recaudo x localidad Sep-24'!$KS$9:$KS$15</c:f>
              <c:numCache>
                <c:formatCode>"$"\ #,##0</c:formatCode>
                <c:ptCount val="7"/>
                <c:pt idx="0">
                  <c:v>9504.7626240000009</c:v>
                </c:pt>
                <c:pt idx="1">
                  <c:v>5096.9370799999997</c:v>
                </c:pt>
                <c:pt idx="2">
                  <c:v>2067.6903459999999</c:v>
                </c:pt>
                <c:pt idx="3">
                  <c:v>3174.7365759999998</c:v>
                </c:pt>
                <c:pt idx="4">
                  <c:v>2359.394374</c:v>
                </c:pt>
                <c:pt idx="5">
                  <c:v>475.09013099999999</c:v>
                </c:pt>
                <c:pt idx="6">
                  <c:v>0.73484000000000005</c:v>
                </c:pt>
              </c:numCache>
            </c:numRef>
          </c:val>
          <c:extLst>
            <c:ext xmlns:c16="http://schemas.microsoft.com/office/drawing/2014/chart" uri="{C3380CC4-5D6E-409C-BE32-E72D297353CC}">
              <c16:uniqueId val="{00000002-231E-418B-A880-171AB9DAF661}"/>
            </c:ext>
          </c:extLst>
        </c:ser>
        <c:ser>
          <c:idx val="3"/>
          <c:order val="3"/>
          <c:tx>
            <c:strRef>
              <c:f>'Recaudo x localidad Sep-24'!$KT$8</c:f>
              <c:strCache>
                <c:ptCount val="1"/>
                <c:pt idx="0">
                  <c:v>JULIO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Sep-24'!$IQ$9:$IQ$15</c:f>
              <c:strCache>
                <c:ptCount val="7"/>
                <c:pt idx="0">
                  <c:v>USAQUEN</c:v>
                </c:pt>
                <c:pt idx="1">
                  <c:v>CHAPINERO</c:v>
                </c:pt>
                <c:pt idx="2">
                  <c:v>SANTA FÉ</c:v>
                </c:pt>
                <c:pt idx="3">
                  <c:v>SAN CRISTOBAL</c:v>
                </c:pt>
                <c:pt idx="4">
                  <c:v>USME</c:v>
                </c:pt>
                <c:pt idx="5">
                  <c:v>CANDELARIA</c:v>
                </c:pt>
                <c:pt idx="6">
                  <c:v>SUMAPAZ</c:v>
                </c:pt>
              </c:strCache>
            </c:strRef>
          </c:cat>
          <c:val>
            <c:numRef>
              <c:f>'Recaudo x localidad Sep-24'!$KT$9:$KT$15</c:f>
              <c:numCache>
                <c:formatCode>"$"\ #,##0</c:formatCode>
                <c:ptCount val="7"/>
                <c:pt idx="0">
                  <c:v>12112.171977</c:v>
                </c:pt>
                <c:pt idx="1">
                  <c:v>6306.2060939999992</c:v>
                </c:pt>
                <c:pt idx="2">
                  <c:v>2378.6750459999998</c:v>
                </c:pt>
                <c:pt idx="3">
                  <c:v>3531.2537619999998</c:v>
                </c:pt>
                <c:pt idx="4">
                  <c:v>2650.2026329999999</c:v>
                </c:pt>
                <c:pt idx="5">
                  <c:v>586.377928</c:v>
                </c:pt>
                <c:pt idx="6">
                  <c:v>0.91130999999999995</c:v>
                </c:pt>
              </c:numCache>
            </c:numRef>
          </c:val>
          <c:extLst>
            <c:ext xmlns:c16="http://schemas.microsoft.com/office/drawing/2014/chart" uri="{C3380CC4-5D6E-409C-BE32-E72D297353CC}">
              <c16:uniqueId val="{00000003-231E-418B-A880-171AB9DAF661}"/>
            </c:ext>
          </c:extLst>
        </c:ser>
        <c:ser>
          <c:idx val="4"/>
          <c:order val="4"/>
          <c:tx>
            <c:strRef>
              <c:f>'Recaudo x localidad Sep-24'!$KU$8</c:f>
              <c:strCache>
                <c:ptCount val="1"/>
                <c:pt idx="0">
                  <c:v>AGOSTO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Sep-24'!$IQ$9:$IQ$15</c:f>
              <c:strCache>
                <c:ptCount val="7"/>
                <c:pt idx="0">
                  <c:v>USAQUEN</c:v>
                </c:pt>
                <c:pt idx="1">
                  <c:v>CHAPINERO</c:v>
                </c:pt>
                <c:pt idx="2">
                  <c:v>SANTA FÉ</c:v>
                </c:pt>
                <c:pt idx="3">
                  <c:v>SAN CRISTOBAL</c:v>
                </c:pt>
                <c:pt idx="4">
                  <c:v>USME</c:v>
                </c:pt>
                <c:pt idx="5">
                  <c:v>CANDELARIA</c:v>
                </c:pt>
                <c:pt idx="6">
                  <c:v>SUMAPAZ</c:v>
                </c:pt>
              </c:strCache>
            </c:strRef>
          </c:cat>
          <c:val>
            <c:numRef>
              <c:f>'Recaudo x localidad Sep-24'!$KU$9:$KU$15</c:f>
              <c:numCache>
                <c:formatCode>"$"\ #,##0</c:formatCode>
                <c:ptCount val="7"/>
                <c:pt idx="0">
                  <c:v>10823.323657000001</c:v>
                </c:pt>
                <c:pt idx="1">
                  <c:v>5738.1895930000001</c:v>
                </c:pt>
                <c:pt idx="2">
                  <c:v>2335.6863709999998</c:v>
                </c:pt>
                <c:pt idx="3">
                  <c:v>3373.0393829999998</c:v>
                </c:pt>
                <c:pt idx="4">
                  <c:v>2618.9729029999994</c:v>
                </c:pt>
                <c:pt idx="5">
                  <c:v>536.60995400000002</c:v>
                </c:pt>
                <c:pt idx="6">
                  <c:v>0.83057999999999998</c:v>
                </c:pt>
              </c:numCache>
            </c:numRef>
          </c:val>
          <c:extLst>
            <c:ext xmlns:c16="http://schemas.microsoft.com/office/drawing/2014/chart" uri="{C3380CC4-5D6E-409C-BE32-E72D297353CC}">
              <c16:uniqueId val="{00000004-231E-418B-A880-171AB9DAF661}"/>
            </c:ext>
          </c:extLst>
        </c:ser>
        <c:ser>
          <c:idx val="5"/>
          <c:order val="5"/>
          <c:tx>
            <c:strRef>
              <c:f>'Recaudo x localidad Sep-24'!$KV$8</c:f>
              <c:strCache>
                <c:ptCount val="1"/>
                <c:pt idx="0">
                  <c:v>SEPTIEMBRE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Sep-24'!$IQ$9:$IQ$15</c:f>
              <c:strCache>
                <c:ptCount val="7"/>
                <c:pt idx="0">
                  <c:v>USAQUEN</c:v>
                </c:pt>
                <c:pt idx="1">
                  <c:v>CHAPINERO</c:v>
                </c:pt>
                <c:pt idx="2">
                  <c:v>SANTA FÉ</c:v>
                </c:pt>
                <c:pt idx="3">
                  <c:v>SAN CRISTOBAL</c:v>
                </c:pt>
                <c:pt idx="4">
                  <c:v>USME</c:v>
                </c:pt>
                <c:pt idx="5">
                  <c:v>CANDELARIA</c:v>
                </c:pt>
                <c:pt idx="6">
                  <c:v>SUMAPAZ</c:v>
                </c:pt>
              </c:strCache>
            </c:strRef>
          </c:cat>
          <c:val>
            <c:numRef>
              <c:f>'Recaudo x localidad Sep-24'!$KV$9:$KV$15</c:f>
              <c:numCache>
                <c:formatCode>"$"\ #,##0</c:formatCode>
                <c:ptCount val="7"/>
                <c:pt idx="0">
                  <c:v>11474.964626999999</c:v>
                </c:pt>
                <c:pt idx="1">
                  <c:v>6027.8780509999997</c:v>
                </c:pt>
                <c:pt idx="2">
                  <c:v>2343.509497</c:v>
                </c:pt>
                <c:pt idx="3">
                  <c:v>3455.7323809999998</c:v>
                </c:pt>
                <c:pt idx="4">
                  <c:v>2771.3814929999999</c:v>
                </c:pt>
                <c:pt idx="5">
                  <c:v>521.62584600000002</c:v>
                </c:pt>
                <c:pt idx="6">
                  <c:v>0.76014000000000004</c:v>
                </c:pt>
              </c:numCache>
            </c:numRef>
          </c:val>
          <c:extLst>
            <c:ext xmlns:c16="http://schemas.microsoft.com/office/drawing/2014/chart" uri="{C3380CC4-5D6E-409C-BE32-E72D297353CC}">
              <c16:uniqueId val="{00000005-231E-418B-A880-171AB9DAF661}"/>
            </c:ext>
          </c:extLst>
        </c:ser>
        <c:dLbls>
          <c:showLegendKey val="0"/>
          <c:showVal val="0"/>
          <c:showCatName val="0"/>
          <c:showSerName val="0"/>
          <c:showPercent val="0"/>
          <c:showBubbleSize val="0"/>
        </c:dLbls>
        <c:gapWidth val="219"/>
        <c:overlap val="-27"/>
        <c:axId val="2114220928"/>
        <c:axId val="16316032"/>
        <c:extLst/>
      </c:barChart>
      <c:catAx>
        <c:axId val="211422092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16316032"/>
        <c:crosses val="autoZero"/>
        <c:auto val="1"/>
        <c:lblAlgn val="ctr"/>
        <c:lblOffset val="100"/>
        <c:noMultiLvlLbl val="0"/>
      </c:catAx>
      <c:valAx>
        <c:axId val="16316032"/>
        <c:scaling>
          <c:orientation val="minMax"/>
          <c:max val="140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2114220928"/>
        <c:crosses val="autoZero"/>
        <c:crossBetween val="between"/>
        <c:majorUnit val="2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ES"/>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1608308026770525"/>
          <c:y val="1.9659760004093235E-2"/>
          <c:w val="0.87191924424181155"/>
          <c:h val="0.53899777982216501"/>
        </c:manualLayout>
      </c:layout>
      <c:barChart>
        <c:barDir val="col"/>
        <c:grouping val="clustered"/>
        <c:varyColors val="0"/>
        <c:ser>
          <c:idx val="0"/>
          <c:order val="0"/>
          <c:tx>
            <c:strRef>
              <c:f>'Recaudo x localidad Sep-24'!$KQ$29</c:f>
              <c:strCache>
                <c:ptCount val="1"/>
                <c:pt idx="0">
                  <c:v>ABRIL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Sep-24'!$IQ$30:$IQ$37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Sep-24'!$KQ$30:$KQ$37</c:f>
              <c:numCache>
                <c:formatCode>"$"\ #,##0</c:formatCode>
                <c:ptCount val="8"/>
                <c:pt idx="0">
                  <c:v>2339.4828480000001</c:v>
                </c:pt>
                <c:pt idx="1">
                  <c:v>5059.5440129999997</c:v>
                </c:pt>
                <c:pt idx="2">
                  <c:v>5150.6485039999998</c:v>
                </c:pt>
                <c:pt idx="3">
                  <c:v>2667.7039709999999</c:v>
                </c:pt>
                <c:pt idx="4">
                  <c:v>1477.4775279999999</c:v>
                </c:pt>
                <c:pt idx="5">
                  <c:v>3051.5108310000001</c:v>
                </c:pt>
                <c:pt idx="6">
                  <c:v>3638.0127729999999</c:v>
                </c:pt>
                <c:pt idx="7">
                  <c:v>3901.5486099999998</c:v>
                </c:pt>
              </c:numCache>
            </c:numRef>
          </c:val>
          <c:extLst>
            <c:ext xmlns:c16="http://schemas.microsoft.com/office/drawing/2014/chart" uri="{C3380CC4-5D6E-409C-BE32-E72D297353CC}">
              <c16:uniqueId val="{00000000-7983-4689-A11D-DEB4C8FC6786}"/>
            </c:ext>
          </c:extLst>
        </c:ser>
        <c:ser>
          <c:idx val="1"/>
          <c:order val="1"/>
          <c:tx>
            <c:strRef>
              <c:f>'Recaudo x localidad Sep-24'!$KR$29</c:f>
              <c:strCache>
                <c:ptCount val="1"/>
                <c:pt idx="0">
                  <c:v>MAYO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Sep-24'!$IQ$30:$IQ$37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Sep-24'!$KR$30:$KR$37</c:f>
              <c:numCache>
                <c:formatCode>"$"\ #,##0</c:formatCode>
                <c:ptCount val="8"/>
                <c:pt idx="0">
                  <c:v>1480.2362969999999</c:v>
                </c:pt>
                <c:pt idx="1">
                  <c:v>5084.8436030000021</c:v>
                </c:pt>
                <c:pt idx="2">
                  <c:v>1406.2853430000002</c:v>
                </c:pt>
                <c:pt idx="3">
                  <c:v>1543.0103920000001</c:v>
                </c:pt>
                <c:pt idx="4">
                  <c:v>1527.0247930000003</c:v>
                </c:pt>
                <c:pt idx="5">
                  <c:v>5565.4616000000005</c:v>
                </c:pt>
                <c:pt idx="6">
                  <c:v>3551.7776349999986</c:v>
                </c:pt>
                <c:pt idx="7">
                  <c:v>3165.1871620000006</c:v>
                </c:pt>
              </c:numCache>
            </c:numRef>
          </c:val>
          <c:extLst>
            <c:ext xmlns:c16="http://schemas.microsoft.com/office/drawing/2014/chart" uri="{C3380CC4-5D6E-409C-BE32-E72D297353CC}">
              <c16:uniqueId val="{00000001-7983-4689-A11D-DEB4C8FC6786}"/>
            </c:ext>
          </c:extLst>
        </c:ser>
        <c:ser>
          <c:idx val="2"/>
          <c:order val="2"/>
          <c:tx>
            <c:strRef>
              <c:f>'Recaudo x localidad Sep-24'!$KS$29</c:f>
              <c:strCache>
                <c:ptCount val="1"/>
                <c:pt idx="0">
                  <c:v>JUNIO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Sep-24'!$IQ$30:$IQ$37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Sep-24'!$KS$30:$KS$37</c:f>
              <c:numCache>
                <c:formatCode>"$"\ #,##0</c:formatCode>
                <c:ptCount val="8"/>
                <c:pt idx="0">
                  <c:v>2227.136195</c:v>
                </c:pt>
                <c:pt idx="1">
                  <c:v>4836.3952989999989</c:v>
                </c:pt>
                <c:pt idx="2">
                  <c:v>5082.6519489999991</c:v>
                </c:pt>
                <c:pt idx="3">
                  <c:v>2535.960583999999</c:v>
                </c:pt>
                <c:pt idx="4">
                  <c:v>1708.1565839999998</c:v>
                </c:pt>
                <c:pt idx="5">
                  <c:v>2450.6671450000003</c:v>
                </c:pt>
                <c:pt idx="6">
                  <c:v>3591.887597999998</c:v>
                </c:pt>
                <c:pt idx="7">
                  <c:v>3821.136</c:v>
                </c:pt>
              </c:numCache>
            </c:numRef>
          </c:val>
          <c:extLst>
            <c:ext xmlns:c16="http://schemas.microsoft.com/office/drawing/2014/chart" uri="{C3380CC4-5D6E-409C-BE32-E72D297353CC}">
              <c16:uniqueId val="{00000002-7983-4689-A11D-DEB4C8FC6786}"/>
            </c:ext>
          </c:extLst>
        </c:ser>
        <c:ser>
          <c:idx val="3"/>
          <c:order val="3"/>
          <c:tx>
            <c:strRef>
              <c:f>'Recaudo x localidad Sep-24'!$KT$29</c:f>
              <c:strCache>
                <c:ptCount val="1"/>
                <c:pt idx="0">
                  <c:v>JULIO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Sep-24'!$IQ$30:$IQ$37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Sep-24'!$KT$30:$KT$37</c:f>
              <c:numCache>
                <c:formatCode>"$"\ #,##0</c:formatCode>
                <c:ptCount val="8"/>
                <c:pt idx="0">
                  <c:v>1731.9365530000005</c:v>
                </c:pt>
                <c:pt idx="1">
                  <c:v>5663.8554800000011</c:v>
                </c:pt>
                <c:pt idx="2">
                  <c:v>1672.6941249999998</c:v>
                </c:pt>
                <c:pt idx="3">
                  <c:v>1809.187353</c:v>
                </c:pt>
                <c:pt idx="4">
                  <c:v>1347.1892650000002</c:v>
                </c:pt>
                <c:pt idx="5">
                  <c:v>6633.1662330000017</c:v>
                </c:pt>
                <c:pt idx="6">
                  <c:v>3617.6925640000009</c:v>
                </c:pt>
                <c:pt idx="7">
                  <c:v>3721.5614650000011</c:v>
                </c:pt>
              </c:numCache>
            </c:numRef>
          </c:val>
          <c:extLst>
            <c:ext xmlns:c16="http://schemas.microsoft.com/office/drawing/2014/chart" uri="{C3380CC4-5D6E-409C-BE32-E72D297353CC}">
              <c16:uniqueId val="{00000003-7983-4689-A11D-DEB4C8FC6786}"/>
            </c:ext>
          </c:extLst>
        </c:ser>
        <c:ser>
          <c:idx val="4"/>
          <c:order val="4"/>
          <c:tx>
            <c:strRef>
              <c:f>'Recaudo x localidad Sep-24'!$KU$29</c:f>
              <c:strCache>
                <c:ptCount val="1"/>
                <c:pt idx="0">
                  <c:v>AGOSTO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Sep-24'!$IQ$30:$IQ$37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Sep-24'!$KU$30:$KU$37</c:f>
              <c:numCache>
                <c:formatCode>"$"\ #,##0</c:formatCode>
                <c:ptCount val="8"/>
                <c:pt idx="0">
                  <c:v>1371.4785099999997</c:v>
                </c:pt>
                <c:pt idx="1">
                  <c:v>5359.3446330000024</c:v>
                </c:pt>
                <c:pt idx="2">
                  <c:v>5219.1095259999993</c:v>
                </c:pt>
                <c:pt idx="3">
                  <c:v>2627.0630540000002</c:v>
                </c:pt>
                <c:pt idx="4">
                  <c:v>1430.7012329999998</c:v>
                </c:pt>
                <c:pt idx="5">
                  <c:v>1830.418134</c:v>
                </c:pt>
                <c:pt idx="6">
                  <c:v>3551.6730559999996</c:v>
                </c:pt>
                <c:pt idx="7">
                  <c:v>4193.0089290000014</c:v>
                </c:pt>
              </c:numCache>
            </c:numRef>
          </c:val>
          <c:extLst>
            <c:ext xmlns:c16="http://schemas.microsoft.com/office/drawing/2014/chart" uri="{C3380CC4-5D6E-409C-BE32-E72D297353CC}">
              <c16:uniqueId val="{00000004-7983-4689-A11D-DEB4C8FC6786}"/>
            </c:ext>
          </c:extLst>
        </c:ser>
        <c:ser>
          <c:idx val="5"/>
          <c:order val="5"/>
          <c:tx>
            <c:strRef>
              <c:f>'Recaudo x localidad Sep-24'!$KV$29</c:f>
              <c:strCache>
                <c:ptCount val="1"/>
                <c:pt idx="0">
                  <c:v>SEPTIEMBRE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Sep-24'!$IQ$30:$IQ$37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Sep-24'!$KV$30:$KV$37</c:f>
              <c:numCache>
                <c:formatCode>"$"\ #,##0</c:formatCode>
                <c:ptCount val="8"/>
                <c:pt idx="0">
                  <c:v>2381.105427</c:v>
                </c:pt>
                <c:pt idx="1">
                  <c:v>5160.4272110000002</c:v>
                </c:pt>
                <c:pt idx="2">
                  <c:v>1680.556846</c:v>
                </c:pt>
                <c:pt idx="3">
                  <c:v>1604.1492049999997</c:v>
                </c:pt>
                <c:pt idx="4">
                  <c:v>1624.7964790000001</c:v>
                </c:pt>
                <c:pt idx="5">
                  <c:v>6872.134594000001</c:v>
                </c:pt>
                <c:pt idx="6">
                  <c:v>3463.2410810000006</c:v>
                </c:pt>
                <c:pt idx="7">
                  <c:v>2890.6770900000001</c:v>
                </c:pt>
              </c:numCache>
            </c:numRef>
          </c:val>
          <c:extLst>
            <c:ext xmlns:c16="http://schemas.microsoft.com/office/drawing/2014/chart" uri="{C3380CC4-5D6E-409C-BE32-E72D297353CC}">
              <c16:uniqueId val="{00000005-7983-4689-A11D-DEB4C8FC6786}"/>
            </c:ext>
          </c:extLst>
        </c:ser>
        <c:dLbls>
          <c:showLegendKey val="0"/>
          <c:showVal val="0"/>
          <c:showCatName val="0"/>
          <c:showSerName val="0"/>
          <c:showPercent val="0"/>
          <c:showBubbleSize val="0"/>
        </c:dLbls>
        <c:gapWidth val="219"/>
        <c:overlap val="-27"/>
        <c:axId val="64065136"/>
        <c:axId val="1550180816"/>
        <c:extLst/>
      </c:barChart>
      <c:catAx>
        <c:axId val="64065136"/>
        <c:scaling>
          <c:orientation val="minMax"/>
        </c:scaling>
        <c:delete val="0"/>
        <c:axPos val="b"/>
        <c:numFmt formatCode="#,##0.00"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550180816"/>
        <c:crosses val="autoZero"/>
        <c:auto val="1"/>
        <c:lblAlgn val="ctr"/>
        <c:lblOffset val="100"/>
        <c:noMultiLvlLbl val="0"/>
      </c:catAx>
      <c:valAx>
        <c:axId val="1550180816"/>
        <c:scaling>
          <c:orientation val="minMax"/>
          <c:max val="75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solidFill>
              <a:srgbClr val="E7E6E6"/>
            </a:solid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64065136"/>
        <c:crosses val="autoZero"/>
        <c:crossBetween val="between"/>
        <c:majorUnit val="1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layout>
        <c:manualLayout>
          <c:xMode val="edge"/>
          <c:yMode val="edge"/>
          <c:x val="0.15493942536714944"/>
          <c:y val="0.94859342454905649"/>
          <c:w val="0.69252072863403058"/>
          <c:h val="5.140653205378299E-2"/>
        </c:manualLayout>
      </c:layout>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Sep-24'!$KQ$59</c:f>
              <c:strCache>
                <c:ptCount val="1"/>
                <c:pt idx="0">
                  <c:v>ABRIL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Sep-24'!$IQ$60:$IQ$61</c:f>
              <c:strCache>
                <c:ptCount val="2"/>
                <c:pt idx="0">
                  <c:v>KENNEDY</c:v>
                </c:pt>
                <c:pt idx="1">
                  <c:v>FONTIBON</c:v>
                </c:pt>
              </c:strCache>
            </c:strRef>
          </c:cat>
          <c:val>
            <c:numRef>
              <c:f>'Recaudo x localidad Sep-24'!$KQ$60:$KQ$61</c:f>
              <c:numCache>
                <c:formatCode>"$"\ #,##0</c:formatCode>
                <c:ptCount val="2"/>
                <c:pt idx="0">
                  <c:v>11526.156586999999</c:v>
                </c:pt>
                <c:pt idx="1">
                  <c:v>6345.7871359999999</c:v>
                </c:pt>
              </c:numCache>
            </c:numRef>
          </c:val>
          <c:extLst>
            <c:ext xmlns:c16="http://schemas.microsoft.com/office/drawing/2014/chart" uri="{C3380CC4-5D6E-409C-BE32-E72D297353CC}">
              <c16:uniqueId val="{00000000-234E-463B-A304-8F6C1BE72321}"/>
            </c:ext>
          </c:extLst>
        </c:ser>
        <c:ser>
          <c:idx val="2"/>
          <c:order val="1"/>
          <c:tx>
            <c:strRef>
              <c:f>'Recaudo x localidad Sep-24'!$KR$59</c:f>
              <c:strCache>
                <c:ptCount val="1"/>
                <c:pt idx="0">
                  <c:v>MAYO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Sep-24'!$IQ$60:$IQ$61</c:f>
              <c:strCache>
                <c:ptCount val="2"/>
                <c:pt idx="0">
                  <c:v>KENNEDY</c:v>
                </c:pt>
                <c:pt idx="1">
                  <c:v>FONTIBON</c:v>
                </c:pt>
              </c:strCache>
            </c:strRef>
          </c:cat>
          <c:val>
            <c:numRef>
              <c:f>'Recaudo x localidad Sep-24'!$KR$60:$KR$61</c:f>
              <c:numCache>
                <c:formatCode>"$"\ #,##0</c:formatCode>
                <c:ptCount val="2"/>
                <c:pt idx="0">
                  <c:v>11653.32509</c:v>
                </c:pt>
                <c:pt idx="1">
                  <c:v>6146.4665530000002</c:v>
                </c:pt>
              </c:numCache>
            </c:numRef>
          </c:val>
          <c:extLst>
            <c:ext xmlns:c16="http://schemas.microsoft.com/office/drawing/2014/chart" uri="{C3380CC4-5D6E-409C-BE32-E72D297353CC}">
              <c16:uniqueId val="{00000001-234E-463B-A304-8F6C1BE72321}"/>
            </c:ext>
          </c:extLst>
        </c:ser>
        <c:ser>
          <c:idx val="3"/>
          <c:order val="2"/>
          <c:tx>
            <c:strRef>
              <c:f>'Recaudo x localidad Sep-24'!$KS$59</c:f>
              <c:strCache>
                <c:ptCount val="1"/>
                <c:pt idx="0">
                  <c:v>JUNIO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Sep-24'!$IQ$60:$IQ$61</c:f>
              <c:strCache>
                <c:ptCount val="2"/>
                <c:pt idx="0">
                  <c:v>KENNEDY</c:v>
                </c:pt>
                <c:pt idx="1">
                  <c:v>FONTIBON</c:v>
                </c:pt>
              </c:strCache>
            </c:strRef>
          </c:cat>
          <c:val>
            <c:numRef>
              <c:f>'Recaudo x localidad Sep-24'!$KS$60:$KS$61</c:f>
              <c:numCache>
                <c:formatCode>"$"\ #,##0</c:formatCode>
                <c:ptCount val="2"/>
                <c:pt idx="0">
                  <c:v>10378.536265000001</c:v>
                </c:pt>
                <c:pt idx="1">
                  <c:v>5784.9859640000013</c:v>
                </c:pt>
              </c:numCache>
            </c:numRef>
          </c:val>
          <c:extLst>
            <c:ext xmlns:c16="http://schemas.microsoft.com/office/drawing/2014/chart" uri="{C3380CC4-5D6E-409C-BE32-E72D297353CC}">
              <c16:uniqueId val="{00000002-234E-463B-A304-8F6C1BE72321}"/>
            </c:ext>
          </c:extLst>
        </c:ser>
        <c:ser>
          <c:idx val="4"/>
          <c:order val="3"/>
          <c:tx>
            <c:strRef>
              <c:f>'Recaudo x localidad Sep-24'!$KT$59</c:f>
              <c:strCache>
                <c:ptCount val="1"/>
                <c:pt idx="0">
                  <c:v>JULIO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Sep-24'!$IQ$60:$IQ$61</c:f>
              <c:strCache>
                <c:ptCount val="2"/>
                <c:pt idx="0">
                  <c:v>KENNEDY</c:v>
                </c:pt>
                <c:pt idx="1">
                  <c:v>FONTIBON</c:v>
                </c:pt>
              </c:strCache>
            </c:strRef>
          </c:cat>
          <c:val>
            <c:numRef>
              <c:f>'Recaudo x localidad Sep-24'!$KT$60:$KT$61</c:f>
              <c:numCache>
                <c:formatCode>"$"\ #,##0</c:formatCode>
                <c:ptCount val="2"/>
                <c:pt idx="0">
                  <c:v>13354.134462</c:v>
                </c:pt>
                <c:pt idx="1">
                  <c:v>7134.5376670000005</c:v>
                </c:pt>
              </c:numCache>
            </c:numRef>
          </c:val>
          <c:extLst>
            <c:ext xmlns:c16="http://schemas.microsoft.com/office/drawing/2014/chart" uri="{C3380CC4-5D6E-409C-BE32-E72D297353CC}">
              <c16:uniqueId val="{00000003-234E-463B-A304-8F6C1BE72321}"/>
            </c:ext>
          </c:extLst>
        </c:ser>
        <c:ser>
          <c:idx val="5"/>
          <c:order val="4"/>
          <c:tx>
            <c:strRef>
              <c:f>'Recaudo x localidad Sep-24'!$KU$59</c:f>
              <c:strCache>
                <c:ptCount val="1"/>
                <c:pt idx="0">
                  <c:v>AGOSTO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Sep-24'!$IQ$60:$IQ$61</c:f>
              <c:strCache>
                <c:ptCount val="2"/>
                <c:pt idx="0">
                  <c:v>KENNEDY</c:v>
                </c:pt>
                <c:pt idx="1">
                  <c:v>FONTIBON</c:v>
                </c:pt>
              </c:strCache>
            </c:strRef>
          </c:cat>
          <c:val>
            <c:numRef>
              <c:f>'Recaudo x localidad Sep-24'!$KU$60:$KU$61</c:f>
              <c:numCache>
                <c:formatCode>"$"\ #,##0</c:formatCode>
                <c:ptCount val="2"/>
                <c:pt idx="0">
                  <c:v>11949.164242000001</c:v>
                </c:pt>
                <c:pt idx="1">
                  <c:v>6581.6336140000003</c:v>
                </c:pt>
              </c:numCache>
            </c:numRef>
          </c:val>
          <c:extLst>
            <c:ext xmlns:c16="http://schemas.microsoft.com/office/drawing/2014/chart" uri="{C3380CC4-5D6E-409C-BE32-E72D297353CC}">
              <c16:uniqueId val="{00000004-234E-463B-A304-8F6C1BE72321}"/>
            </c:ext>
          </c:extLst>
        </c:ser>
        <c:ser>
          <c:idx val="1"/>
          <c:order val="5"/>
          <c:tx>
            <c:strRef>
              <c:f>'Recaudo x localidad Sep-24'!$KV$59</c:f>
              <c:strCache>
                <c:ptCount val="1"/>
                <c:pt idx="0">
                  <c:v>SEPTIEMBRE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Sep-24'!$IQ$60:$IQ$61</c:f>
              <c:strCache>
                <c:ptCount val="2"/>
                <c:pt idx="0">
                  <c:v>KENNEDY</c:v>
                </c:pt>
                <c:pt idx="1">
                  <c:v>FONTIBON</c:v>
                </c:pt>
              </c:strCache>
            </c:strRef>
          </c:cat>
          <c:val>
            <c:numRef>
              <c:f>'Recaudo x localidad Sep-24'!$KV$60:$KV$61</c:f>
              <c:numCache>
                <c:formatCode>"$"\ #,##0</c:formatCode>
                <c:ptCount val="2"/>
                <c:pt idx="0">
                  <c:v>12511.376846999998</c:v>
                </c:pt>
                <c:pt idx="1">
                  <c:v>6901.4149619999998</c:v>
                </c:pt>
              </c:numCache>
            </c:numRef>
          </c:val>
          <c:extLst>
            <c:ext xmlns:c16="http://schemas.microsoft.com/office/drawing/2014/chart" uri="{C3380CC4-5D6E-409C-BE32-E72D297353CC}">
              <c16:uniqueId val="{00000005-234E-463B-A304-8F6C1BE72321}"/>
            </c:ext>
          </c:extLst>
        </c:ser>
        <c:dLbls>
          <c:showLegendKey val="0"/>
          <c:showVal val="0"/>
          <c:showCatName val="0"/>
          <c:showSerName val="0"/>
          <c:showPercent val="0"/>
          <c:showBubbleSize val="0"/>
        </c:dLbls>
        <c:gapWidth val="219"/>
        <c:overlap val="-27"/>
        <c:axId val="125604768"/>
        <c:axId val="16313536"/>
      </c:barChart>
      <c:catAx>
        <c:axId val="125604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6313536"/>
        <c:crosses val="autoZero"/>
        <c:auto val="1"/>
        <c:lblAlgn val="ctr"/>
        <c:lblOffset val="100"/>
        <c:noMultiLvlLbl val="0"/>
      </c:catAx>
      <c:valAx>
        <c:axId val="163135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25604768"/>
        <c:crossesAt val="1"/>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488288412149804"/>
          <c:y val="4.8528514825953814E-2"/>
          <c:w val="0.81073909434450298"/>
          <c:h val="0.53616486632546601"/>
        </c:manualLayout>
      </c:layout>
      <c:barChart>
        <c:barDir val="col"/>
        <c:grouping val="clustered"/>
        <c:varyColors val="0"/>
        <c:ser>
          <c:idx val="1"/>
          <c:order val="0"/>
          <c:tx>
            <c:strRef>
              <c:f>'Recaudo x localidad Sep-24'!$KQ$86</c:f>
              <c:strCache>
                <c:ptCount val="1"/>
                <c:pt idx="0">
                  <c:v>ABRIL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Sep-24'!$IQ$87:$IQ$88</c:f>
              <c:strCache>
                <c:ptCount val="2"/>
                <c:pt idx="0">
                  <c:v>ENGATIVÁ</c:v>
                </c:pt>
                <c:pt idx="1">
                  <c:v>BARRIOS UNIDOS</c:v>
                </c:pt>
              </c:strCache>
            </c:strRef>
          </c:cat>
          <c:val>
            <c:numRef>
              <c:f>'Recaudo x localidad Sep-24'!$KQ$87:$KQ$88</c:f>
              <c:numCache>
                <c:formatCode>"$"\ #,##0</c:formatCode>
                <c:ptCount val="2"/>
                <c:pt idx="0">
                  <c:v>8826.5000340000006</c:v>
                </c:pt>
                <c:pt idx="1">
                  <c:v>4360.4056360000004</c:v>
                </c:pt>
              </c:numCache>
            </c:numRef>
          </c:val>
          <c:extLst>
            <c:ext xmlns:c16="http://schemas.microsoft.com/office/drawing/2014/chart" uri="{C3380CC4-5D6E-409C-BE32-E72D297353CC}">
              <c16:uniqueId val="{00000000-A49B-4979-974B-8A120F7D07E2}"/>
            </c:ext>
          </c:extLst>
        </c:ser>
        <c:ser>
          <c:idx val="2"/>
          <c:order val="1"/>
          <c:tx>
            <c:strRef>
              <c:f>'Recaudo x localidad Sep-24'!$KR$86</c:f>
              <c:strCache>
                <c:ptCount val="1"/>
                <c:pt idx="0">
                  <c:v>MAYO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Sep-24'!$IQ$87:$IQ$88</c:f>
              <c:strCache>
                <c:ptCount val="2"/>
                <c:pt idx="0">
                  <c:v>ENGATIVÁ</c:v>
                </c:pt>
                <c:pt idx="1">
                  <c:v>BARRIOS UNIDOS</c:v>
                </c:pt>
              </c:strCache>
            </c:strRef>
          </c:cat>
          <c:val>
            <c:numRef>
              <c:f>'Recaudo x localidad Sep-24'!$KR$87:$KR$88</c:f>
              <c:numCache>
                <c:formatCode>"$"\ #,##0</c:formatCode>
                <c:ptCount val="2"/>
                <c:pt idx="0">
                  <c:v>11964.726205000001</c:v>
                </c:pt>
                <c:pt idx="1">
                  <c:v>2651.7146859999998</c:v>
                </c:pt>
              </c:numCache>
            </c:numRef>
          </c:val>
          <c:extLst>
            <c:ext xmlns:c16="http://schemas.microsoft.com/office/drawing/2014/chart" uri="{C3380CC4-5D6E-409C-BE32-E72D297353CC}">
              <c16:uniqueId val="{00000001-A49B-4979-974B-8A120F7D07E2}"/>
            </c:ext>
          </c:extLst>
        </c:ser>
        <c:ser>
          <c:idx val="3"/>
          <c:order val="2"/>
          <c:tx>
            <c:strRef>
              <c:f>'Recaudo x localidad Sep-24'!$KS$86</c:f>
              <c:strCache>
                <c:ptCount val="1"/>
                <c:pt idx="0">
                  <c:v>JUNIO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Sep-24'!$IQ$87:$IQ$88</c:f>
              <c:strCache>
                <c:ptCount val="2"/>
                <c:pt idx="0">
                  <c:v>ENGATIVÁ</c:v>
                </c:pt>
                <c:pt idx="1">
                  <c:v>BARRIOS UNIDOS</c:v>
                </c:pt>
              </c:strCache>
            </c:strRef>
          </c:cat>
          <c:val>
            <c:numRef>
              <c:f>'Recaudo x localidad Sep-24'!$KS$87:$KS$88</c:f>
              <c:numCache>
                <c:formatCode>"$"\ #,##0</c:formatCode>
                <c:ptCount val="2"/>
                <c:pt idx="0">
                  <c:v>7528.4653380000009</c:v>
                </c:pt>
                <c:pt idx="1">
                  <c:v>4302.1653230000002</c:v>
                </c:pt>
              </c:numCache>
            </c:numRef>
          </c:val>
          <c:extLst>
            <c:ext xmlns:c16="http://schemas.microsoft.com/office/drawing/2014/chart" uri="{C3380CC4-5D6E-409C-BE32-E72D297353CC}">
              <c16:uniqueId val="{00000002-A49B-4979-974B-8A120F7D07E2}"/>
            </c:ext>
          </c:extLst>
        </c:ser>
        <c:ser>
          <c:idx val="4"/>
          <c:order val="3"/>
          <c:tx>
            <c:strRef>
              <c:f>'Recaudo x localidad Sep-24'!$KT$86</c:f>
              <c:strCache>
                <c:ptCount val="1"/>
                <c:pt idx="0">
                  <c:v>JULIO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Sep-24'!$IQ$87:$IQ$88</c:f>
              <c:strCache>
                <c:ptCount val="2"/>
                <c:pt idx="0">
                  <c:v>ENGATIVÁ</c:v>
                </c:pt>
                <c:pt idx="1">
                  <c:v>BARRIOS UNIDOS</c:v>
                </c:pt>
              </c:strCache>
            </c:strRef>
          </c:cat>
          <c:val>
            <c:numRef>
              <c:f>'Recaudo x localidad Sep-24'!$KT$87:$KT$88</c:f>
              <c:numCache>
                <c:formatCode>"$"\ #,##0</c:formatCode>
                <c:ptCount val="2"/>
                <c:pt idx="0">
                  <c:v>13539.297539999994</c:v>
                </c:pt>
                <c:pt idx="1">
                  <c:v>2685.4243600000004</c:v>
                </c:pt>
              </c:numCache>
            </c:numRef>
          </c:val>
          <c:extLst>
            <c:ext xmlns:c16="http://schemas.microsoft.com/office/drawing/2014/chart" uri="{C3380CC4-5D6E-409C-BE32-E72D297353CC}">
              <c16:uniqueId val="{00000003-A49B-4979-974B-8A120F7D07E2}"/>
            </c:ext>
          </c:extLst>
        </c:ser>
        <c:ser>
          <c:idx val="5"/>
          <c:order val="4"/>
          <c:tx>
            <c:strRef>
              <c:f>'Recaudo x localidad Sep-24'!$KU$86</c:f>
              <c:strCache>
                <c:ptCount val="1"/>
                <c:pt idx="0">
                  <c:v>AGOSTO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Sep-24'!$IQ$87:$IQ$88</c:f>
              <c:strCache>
                <c:ptCount val="2"/>
                <c:pt idx="0">
                  <c:v>ENGATIVÁ</c:v>
                </c:pt>
                <c:pt idx="1">
                  <c:v>BARRIOS UNIDOS</c:v>
                </c:pt>
              </c:strCache>
            </c:strRef>
          </c:cat>
          <c:val>
            <c:numRef>
              <c:f>'Recaudo x localidad Sep-24'!$KU$87:$KU$88</c:f>
              <c:numCache>
                <c:formatCode>"$"\ #,##0</c:formatCode>
                <c:ptCount val="2"/>
                <c:pt idx="0">
                  <c:v>7160.2543669999995</c:v>
                </c:pt>
                <c:pt idx="1">
                  <c:v>5207.8498639999998</c:v>
                </c:pt>
              </c:numCache>
            </c:numRef>
          </c:val>
          <c:extLst>
            <c:ext xmlns:c16="http://schemas.microsoft.com/office/drawing/2014/chart" uri="{C3380CC4-5D6E-409C-BE32-E72D297353CC}">
              <c16:uniqueId val="{00000004-A49B-4979-974B-8A120F7D07E2}"/>
            </c:ext>
          </c:extLst>
        </c:ser>
        <c:ser>
          <c:idx val="0"/>
          <c:order val="5"/>
          <c:tx>
            <c:strRef>
              <c:f>'Recaudo x localidad Sep-24'!$KV$86</c:f>
              <c:strCache>
                <c:ptCount val="1"/>
                <c:pt idx="0">
                  <c:v>SEPTIEMBRE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Sep-24'!$IQ$87:$IQ$88</c:f>
              <c:strCache>
                <c:ptCount val="2"/>
                <c:pt idx="0">
                  <c:v>ENGATIVÁ</c:v>
                </c:pt>
                <c:pt idx="1">
                  <c:v>BARRIOS UNIDOS</c:v>
                </c:pt>
              </c:strCache>
            </c:strRef>
          </c:cat>
          <c:val>
            <c:numRef>
              <c:f>'Recaudo x localidad Sep-24'!$KV$87:$KV$88</c:f>
              <c:numCache>
                <c:formatCode>"$"\ #,##0</c:formatCode>
                <c:ptCount val="2"/>
                <c:pt idx="0">
                  <c:v>13733.032925000003</c:v>
                </c:pt>
                <c:pt idx="1">
                  <c:v>1821.6144919999999</c:v>
                </c:pt>
              </c:numCache>
            </c:numRef>
          </c:val>
          <c:extLst>
            <c:ext xmlns:c16="http://schemas.microsoft.com/office/drawing/2014/chart" uri="{C3380CC4-5D6E-409C-BE32-E72D297353CC}">
              <c16:uniqueId val="{00000005-A49B-4979-974B-8A120F7D07E2}"/>
            </c:ext>
          </c:extLst>
        </c:ser>
        <c:dLbls>
          <c:showLegendKey val="0"/>
          <c:showVal val="0"/>
          <c:showCatName val="0"/>
          <c:showSerName val="0"/>
          <c:showPercent val="0"/>
          <c:showBubbleSize val="0"/>
        </c:dLbls>
        <c:gapWidth val="219"/>
        <c:overlap val="-27"/>
        <c:axId val="64098736"/>
        <c:axId val="1550171248"/>
      </c:barChart>
      <c:catAx>
        <c:axId val="64098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550171248"/>
        <c:crosses val="autoZero"/>
        <c:auto val="1"/>
        <c:lblAlgn val="ctr"/>
        <c:lblOffset val="100"/>
        <c:noMultiLvlLbl val="0"/>
      </c:catAx>
      <c:valAx>
        <c:axId val="1550171248"/>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640987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Sep-24'!$KQ$112</c:f>
              <c:strCache>
                <c:ptCount val="1"/>
                <c:pt idx="0">
                  <c:v>ABRIL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Sep-24'!$IQ$113</c:f>
              <c:strCache>
                <c:ptCount val="1"/>
                <c:pt idx="0">
                  <c:v>SUBA</c:v>
                </c:pt>
              </c:strCache>
            </c:strRef>
          </c:cat>
          <c:val>
            <c:numRef>
              <c:f>'Recaudo x localidad Sep-24'!$KQ$113</c:f>
              <c:numCache>
                <c:formatCode>"$"\ #,##0</c:formatCode>
                <c:ptCount val="1"/>
                <c:pt idx="0">
                  <c:v>15637.798461</c:v>
                </c:pt>
              </c:numCache>
            </c:numRef>
          </c:val>
          <c:extLst>
            <c:ext xmlns:c16="http://schemas.microsoft.com/office/drawing/2014/chart" uri="{C3380CC4-5D6E-409C-BE32-E72D297353CC}">
              <c16:uniqueId val="{00000000-179C-4414-9EDE-604B6F8C98A6}"/>
            </c:ext>
          </c:extLst>
        </c:ser>
        <c:ser>
          <c:idx val="2"/>
          <c:order val="1"/>
          <c:tx>
            <c:strRef>
              <c:f>'Recaudo x localidad Sep-24'!$KR$112</c:f>
              <c:strCache>
                <c:ptCount val="1"/>
                <c:pt idx="0">
                  <c:v>MAYO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Sep-24'!$IQ$113</c:f>
              <c:strCache>
                <c:ptCount val="1"/>
                <c:pt idx="0">
                  <c:v>SUBA</c:v>
                </c:pt>
              </c:strCache>
            </c:strRef>
          </c:cat>
          <c:val>
            <c:numRef>
              <c:f>'Recaudo x localidad Sep-24'!$KR$113</c:f>
              <c:numCache>
                <c:formatCode>"$"\ #,##0</c:formatCode>
                <c:ptCount val="1"/>
                <c:pt idx="0">
                  <c:v>15052.956220999999</c:v>
                </c:pt>
              </c:numCache>
            </c:numRef>
          </c:val>
          <c:extLst>
            <c:ext xmlns:c16="http://schemas.microsoft.com/office/drawing/2014/chart" uri="{C3380CC4-5D6E-409C-BE32-E72D297353CC}">
              <c16:uniqueId val="{00000001-179C-4414-9EDE-604B6F8C98A6}"/>
            </c:ext>
          </c:extLst>
        </c:ser>
        <c:ser>
          <c:idx val="3"/>
          <c:order val="2"/>
          <c:tx>
            <c:strRef>
              <c:f>'Recaudo x localidad Sep-24'!$KS$112</c:f>
              <c:strCache>
                <c:ptCount val="1"/>
                <c:pt idx="0">
                  <c:v>JUNIO 2024</c:v>
                </c:pt>
              </c:strCache>
            </c:strRef>
          </c:tx>
          <c:spPr>
            <a:solidFill>
              <a:schemeClr val="accent4"/>
            </a:solidFill>
            <a:ln>
              <a:noFill/>
            </a:ln>
            <a:effectLst/>
            <a:scene3d>
              <a:camera prst="orthographicFront"/>
              <a:lightRig rig="threePt" dir="t"/>
            </a:scene3d>
            <a:sp3d>
              <a:bevelT w="139700" h="139700"/>
            </a:sp3d>
          </c:spPr>
          <c:invertIfNegative val="0"/>
          <c:cat>
            <c:strRef>
              <c:f>'Recaudo x localidad Sep-24'!$IQ$113</c:f>
              <c:strCache>
                <c:ptCount val="1"/>
                <c:pt idx="0">
                  <c:v>SUBA</c:v>
                </c:pt>
              </c:strCache>
            </c:strRef>
          </c:cat>
          <c:val>
            <c:numRef>
              <c:f>'Recaudo x localidad Sep-24'!$KS$113</c:f>
              <c:numCache>
                <c:formatCode>"$"\ #,##0</c:formatCode>
                <c:ptCount val="1"/>
                <c:pt idx="0">
                  <c:v>13929.530999000006</c:v>
                </c:pt>
              </c:numCache>
            </c:numRef>
          </c:val>
          <c:extLst>
            <c:ext xmlns:c16="http://schemas.microsoft.com/office/drawing/2014/chart" uri="{C3380CC4-5D6E-409C-BE32-E72D297353CC}">
              <c16:uniqueId val="{00000002-179C-4414-9EDE-604B6F8C98A6}"/>
            </c:ext>
          </c:extLst>
        </c:ser>
        <c:ser>
          <c:idx val="4"/>
          <c:order val="3"/>
          <c:tx>
            <c:strRef>
              <c:f>'Recaudo x localidad Sep-24'!$KT$112</c:f>
              <c:strCache>
                <c:ptCount val="1"/>
                <c:pt idx="0">
                  <c:v>JULIO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Sep-24'!$IQ$113</c:f>
              <c:strCache>
                <c:ptCount val="1"/>
                <c:pt idx="0">
                  <c:v>SUBA</c:v>
                </c:pt>
              </c:strCache>
            </c:strRef>
          </c:cat>
          <c:val>
            <c:numRef>
              <c:f>'Recaudo x localidad Sep-24'!$KT$113</c:f>
              <c:numCache>
                <c:formatCode>"$"\ #,##0</c:formatCode>
                <c:ptCount val="1"/>
                <c:pt idx="0">
                  <c:v>17736.661107</c:v>
                </c:pt>
              </c:numCache>
            </c:numRef>
          </c:val>
          <c:extLst>
            <c:ext xmlns:c16="http://schemas.microsoft.com/office/drawing/2014/chart" uri="{C3380CC4-5D6E-409C-BE32-E72D297353CC}">
              <c16:uniqueId val="{00000003-179C-4414-9EDE-604B6F8C98A6}"/>
            </c:ext>
          </c:extLst>
        </c:ser>
        <c:ser>
          <c:idx val="5"/>
          <c:order val="4"/>
          <c:tx>
            <c:strRef>
              <c:f>'Recaudo x localidad Sep-24'!$KU$112</c:f>
              <c:strCache>
                <c:ptCount val="1"/>
                <c:pt idx="0">
                  <c:v>AGOSTO 2024</c:v>
                </c:pt>
              </c:strCache>
            </c:strRef>
          </c:tx>
          <c:spPr>
            <a:solidFill>
              <a:schemeClr val="accent6"/>
            </a:solidFill>
            <a:ln>
              <a:noFill/>
            </a:ln>
            <a:effectLst/>
          </c:spPr>
          <c:invertIfNegative val="0"/>
          <c:dPt>
            <c:idx val="0"/>
            <c:invertIfNegative val="0"/>
            <c:bubble3D val="0"/>
            <c:spPr>
              <a:solidFill>
                <a:schemeClr val="accent1"/>
              </a:solidFill>
              <a:ln>
                <a:noFill/>
              </a:ln>
              <a:effectLst/>
              <a:scene3d>
                <a:camera prst="orthographicFront"/>
                <a:lightRig rig="threePt" dir="t"/>
              </a:scene3d>
              <a:sp3d>
                <a:bevelT w="190500" h="38100"/>
              </a:sp3d>
            </c:spPr>
            <c:extLst>
              <c:ext xmlns:c16="http://schemas.microsoft.com/office/drawing/2014/chart" uri="{C3380CC4-5D6E-409C-BE32-E72D297353CC}">
                <c16:uniqueId val="{00000005-179C-4414-9EDE-604B6F8C98A6}"/>
              </c:ext>
            </c:extLst>
          </c:dPt>
          <c:cat>
            <c:strRef>
              <c:f>'Recaudo x localidad Sep-24'!$IQ$113</c:f>
              <c:strCache>
                <c:ptCount val="1"/>
                <c:pt idx="0">
                  <c:v>SUBA</c:v>
                </c:pt>
              </c:strCache>
            </c:strRef>
          </c:cat>
          <c:val>
            <c:numRef>
              <c:f>'Recaudo x localidad Sep-24'!$KU$113</c:f>
              <c:numCache>
                <c:formatCode>"$"\ #,##0</c:formatCode>
                <c:ptCount val="1"/>
                <c:pt idx="0">
                  <c:v>15782.640925999998</c:v>
                </c:pt>
              </c:numCache>
            </c:numRef>
          </c:val>
          <c:extLst>
            <c:ext xmlns:c16="http://schemas.microsoft.com/office/drawing/2014/chart" uri="{C3380CC4-5D6E-409C-BE32-E72D297353CC}">
              <c16:uniqueId val="{00000006-179C-4414-9EDE-604B6F8C98A6}"/>
            </c:ext>
          </c:extLst>
        </c:ser>
        <c:ser>
          <c:idx val="0"/>
          <c:order val="5"/>
          <c:tx>
            <c:strRef>
              <c:f>'Recaudo x localidad Sep-24'!$KV$112</c:f>
              <c:strCache>
                <c:ptCount val="1"/>
                <c:pt idx="0">
                  <c:v>SEPTIEMBRE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Sep-24'!$IQ$113</c:f>
              <c:strCache>
                <c:ptCount val="1"/>
                <c:pt idx="0">
                  <c:v>SUBA</c:v>
                </c:pt>
              </c:strCache>
            </c:strRef>
          </c:cat>
          <c:val>
            <c:numRef>
              <c:f>'Recaudo x localidad Sep-24'!$KV$113</c:f>
              <c:numCache>
                <c:formatCode>"$"\ #,##0</c:formatCode>
                <c:ptCount val="1"/>
                <c:pt idx="0">
                  <c:v>16728.591084</c:v>
                </c:pt>
              </c:numCache>
            </c:numRef>
          </c:val>
          <c:extLst>
            <c:ext xmlns:c16="http://schemas.microsoft.com/office/drawing/2014/chart" uri="{C3380CC4-5D6E-409C-BE32-E72D297353CC}">
              <c16:uniqueId val="{00000007-179C-4414-9EDE-604B6F8C98A6}"/>
            </c:ext>
          </c:extLst>
        </c:ser>
        <c:dLbls>
          <c:showLegendKey val="0"/>
          <c:showVal val="0"/>
          <c:showCatName val="0"/>
          <c:showSerName val="0"/>
          <c:showPercent val="0"/>
          <c:showBubbleSize val="0"/>
        </c:dLbls>
        <c:gapWidth val="219"/>
        <c:overlap val="-27"/>
        <c:axId val="63976336"/>
        <c:axId val="1550178736"/>
      </c:barChart>
      <c:catAx>
        <c:axId val="63976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550178736"/>
        <c:crosses val="autoZero"/>
        <c:auto val="1"/>
        <c:lblAlgn val="ctr"/>
        <c:lblOffset val="100"/>
        <c:noMultiLvlLbl val="0"/>
      </c:catAx>
      <c:valAx>
        <c:axId val="15501787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639763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5.5874640669916258E-2"/>
          <c:y val="0.12654386208128021"/>
          <c:w val="0.89186051743532058"/>
          <c:h val="0.79745969661363181"/>
        </c:manualLayout>
      </c:layout>
      <c:pie3DChart>
        <c:varyColors val="1"/>
        <c:dLbls>
          <c:dLblPos val="outEnd"/>
          <c:showLegendKey val="0"/>
          <c:showVal val="1"/>
          <c:showCatName val="0"/>
          <c:showSerName val="0"/>
          <c:showPercent val="0"/>
          <c:showBubbleSize val="0"/>
          <c:showLeaderLines val="0"/>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12700" cap="flat" cmpd="sng" algn="ctr">
      <a:noFill/>
      <a:prstDash val="solid"/>
      <a:round/>
    </a:ln>
    <a:effectLst/>
    <a:scene3d>
      <a:camera prst="orthographicFront"/>
      <a:lightRig rig="threePt" dir="t"/>
    </a:scene3d>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4529203080384182E-2"/>
          <c:y val="0.1455618425911587"/>
          <c:w val="0.95535262002139365"/>
          <c:h val="0.85443819051786518"/>
        </c:manualLayout>
      </c:layout>
      <c:pie3DChart>
        <c:varyColors val="1"/>
        <c:ser>
          <c:idx val="0"/>
          <c:order val="0"/>
          <c:tx>
            <c:strRef>
              <c:f>'Sept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3927-4482-89BD-3A3F20CC81D8}"/>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3927-4482-89BD-3A3F20CC81D8}"/>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3927-4482-89BD-3A3F20CC81D8}"/>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3927-4482-89BD-3A3F20CC81D8}"/>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3927-4482-89BD-3A3F20CC81D8}"/>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3927-4482-89BD-3A3F20CC81D8}"/>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3927-4482-89BD-3A3F20CC81D8}"/>
              </c:ext>
            </c:extLst>
          </c:dPt>
          <c:dLbls>
            <c:dLbl>
              <c:idx val="0"/>
              <c:layout>
                <c:manualLayout>
                  <c:x val="-5.669239326818136E-2"/>
                  <c:y val="-0.10065190164928757"/>
                </c:manualLayout>
              </c:layout>
              <c:tx>
                <c:rich>
                  <a:bodyPr/>
                  <a:lstStyle/>
                  <a:p>
                    <a:fld id="{EC4D186A-5131-417C-A433-9AF77EA2E5F6}" type="CATEGORYNAME">
                      <a:rPr lang="en-US"/>
                      <a:pPr/>
                      <a:t>[NOMBRE DE CATEGORÍA]</a:t>
                    </a:fld>
                    <a:r>
                      <a:rPr lang="en-US" baseline="0"/>
                      <a:t>;</a:t>
                    </a:r>
                    <a:br>
                      <a:rPr lang="en-US" baseline="0"/>
                    </a:br>
                    <a:r>
                      <a:rPr lang="en-US" baseline="0"/>
                      <a:t> </a:t>
                    </a:r>
                    <a:fld id="{2957E979-8B61-4CB6-A205-ACFEF5AED26B}" type="VALUE">
                      <a:rPr lang="en-US" baseline="0"/>
                      <a:pPr/>
                      <a:t>[VALOR]</a:t>
                    </a:fld>
                    <a:r>
                      <a:rPr lang="en-US" baseline="0"/>
                      <a:t>; </a:t>
                    </a:r>
                    <a:br>
                      <a:rPr lang="en-US" baseline="0"/>
                    </a:br>
                    <a:fld id="{05E54C41-8FB4-48D4-AF20-18658508CADF}"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3927-4482-89BD-3A3F20CC81D8}"/>
                </c:ext>
              </c:extLst>
            </c:dLbl>
            <c:dLbl>
              <c:idx val="1"/>
              <c:layout>
                <c:manualLayout>
                  <c:x val="-4.3219873791162412E-2"/>
                  <c:y val="8.1606567434982444E-2"/>
                </c:manualLayout>
              </c:layout>
              <c:tx>
                <c:rich>
                  <a:bodyPr/>
                  <a:lstStyle/>
                  <a:p>
                    <a:fld id="{0C518BE0-4D58-4B30-AA26-FA5FF89694B1}" type="CATEGORYNAME">
                      <a:rPr lang="en-US"/>
                      <a:pPr/>
                      <a:t>[NOMBRE DE CATEGORÍA]</a:t>
                    </a:fld>
                    <a:r>
                      <a:rPr lang="en-US" baseline="0"/>
                      <a:t>;</a:t>
                    </a:r>
                    <a:br>
                      <a:rPr lang="en-US" baseline="0"/>
                    </a:br>
                    <a:r>
                      <a:rPr lang="en-US" baseline="0"/>
                      <a:t> </a:t>
                    </a:r>
                    <a:fld id="{2B52C7BD-B504-4122-A9EE-56B295765692}" type="VALUE">
                      <a:rPr lang="en-US" baseline="0"/>
                      <a:pPr/>
                      <a:t>[VALOR]</a:t>
                    </a:fld>
                    <a:r>
                      <a:rPr lang="en-US" baseline="0"/>
                      <a:t>; </a:t>
                    </a:r>
                    <a:br>
                      <a:rPr lang="en-US" baseline="0"/>
                    </a:br>
                    <a:fld id="{C29B83C0-A4B3-4C26-8EC7-180F3144DE3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3927-4482-89BD-3A3F20CC81D8}"/>
                </c:ext>
              </c:extLst>
            </c:dLbl>
            <c:dLbl>
              <c:idx val="2"/>
              <c:layout>
                <c:manualLayout>
                  <c:x val="-3.609012602847135E-2"/>
                  <c:y val="5.0459232767954684E-3"/>
                </c:manualLayout>
              </c:layout>
              <c:tx>
                <c:rich>
                  <a:bodyPr/>
                  <a:lstStyle/>
                  <a:p>
                    <a:fld id="{994393EC-F997-4B09-AD1F-E4E68DECC3D8}" type="CATEGORYNAME">
                      <a:rPr lang="en-US"/>
                      <a:pPr/>
                      <a:t>[NOMBRE DE CATEGORÍA]</a:t>
                    </a:fld>
                    <a:r>
                      <a:rPr lang="en-US" baseline="0"/>
                      <a:t>; </a:t>
                    </a:r>
                    <a:br>
                      <a:rPr lang="en-US" baseline="0"/>
                    </a:br>
                    <a:fld id="{8D9B7787-BB33-43D5-AE72-50A14071E052}" type="VALUE">
                      <a:rPr lang="en-US" baseline="0"/>
                      <a:pPr/>
                      <a:t>[VALOR]</a:t>
                    </a:fld>
                    <a:r>
                      <a:rPr lang="en-US" baseline="0"/>
                      <a:t>; </a:t>
                    </a:r>
                    <a:br>
                      <a:rPr lang="en-US" baseline="0"/>
                    </a:br>
                    <a:fld id="{E6A16076-B1BF-441B-A1ED-AFED89E1AB3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3927-4482-89BD-3A3F20CC81D8}"/>
                </c:ext>
              </c:extLst>
            </c:dLbl>
            <c:dLbl>
              <c:idx val="3"/>
              <c:layout>
                <c:manualLayout>
                  <c:x val="4.0588527253278481E-3"/>
                  <c:y val="-0.11804763089630399"/>
                </c:manualLayout>
              </c:layout>
              <c:tx>
                <c:rich>
                  <a:bodyPr/>
                  <a:lstStyle/>
                  <a:p>
                    <a:fld id="{C9260B86-64CA-4466-BD5C-29A87666B605}" type="CATEGORYNAME">
                      <a:rPr lang="en-US"/>
                      <a:pPr/>
                      <a:t>[NOMBRE DE CATEGORÍA]</a:t>
                    </a:fld>
                    <a:r>
                      <a:rPr lang="en-US" baseline="0"/>
                      <a:t>;</a:t>
                    </a:r>
                    <a:br>
                      <a:rPr lang="en-US" baseline="0"/>
                    </a:br>
                    <a:r>
                      <a:rPr lang="en-US" baseline="0"/>
                      <a:t> </a:t>
                    </a:r>
                    <a:fld id="{540EF9FC-9BDA-487A-8038-950599C87D11}" type="VALUE">
                      <a:rPr lang="en-US" baseline="0"/>
                      <a:pPr/>
                      <a:t>[VALOR]</a:t>
                    </a:fld>
                    <a:r>
                      <a:rPr lang="en-US" baseline="0"/>
                      <a:t>; </a:t>
                    </a:r>
                    <a:br>
                      <a:rPr lang="en-US" baseline="0"/>
                    </a:br>
                    <a:fld id="{7EC9AE0C-3B52-4AB7-9921-B61B0784940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3927-4482-89BD-3A3F20CC81D8}"/>
                </c:ext>
              </c:extLst>
            </c:dLbl>
            <c:dLbl>
              <c:idx val="4"/>
              <c:layout>
                <c:manualLayout>
                  <c:x val="2.6115693816801504E-3"/>
                  <c:y val="-5.7516620913815965E-2"/>
                </c:manualLayout>
              </c:layout>
              <c:tx>
                <c:rich>
                  <a:bodyPr/>
                  <a:lstStyle/>
                  <a:p>
                    <a:fld id="{23419E90-8C99-457E-A42E-E1AF6F194394}" type="CATEGORYNAME">
                      <a:rPr lang="en-US"/>
                      <a:pPr/>
                      <a:t>[NOMBRE DE CATEGORÍA]</a:t>
                    </a:fld>
                    <a:r>
                      <a:rPr lang="en-US" baseline="0"/>
                      <a:t>; </a:t>
                    </a:r>
                    <a:br>
                      <a:rPr lang="en-US" baseline="0"/>
                    </a:br>
                    <a:fld id="{8FC70306-A9DF-471B-82DE-6450CE5CC1EA}" type="VALUE">
                      <a:rPr lang="en-US" baseline="0"/>
                      <a:pPr/>
                      <a:t>[VALOR]</a:t>
                    </a:fld>
                    <a:r>
                      <a:rPr lang="en-US" baseline="0"/>
                      <a:t>; </a:t>
                    </a:r>
                    <a:br>
                      <a:rPr lang="en-US" baseline="0"/>
                    </a:br>
                    <a:fld id="{E3C88DFF-F22A-46B9-BEF1-91A8806B5348}"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3927-4482-89BD-3A3F20CC81D8}"/>
                </c:ext>
              </c:extLst>
            </c:dLbl>
            <c:dLbl>
              <c:idx val="5"/>
              <c:layout>
                <c:manualLayout>
                  <c:x val="-1.5258402096606286E-2"/>
                  <c:y val="-1.8668102615734612E-2"/>
                </c:manualLayout>
              </c:layout>
              <c:tx>
                <c:rich>
                  <a:bodyPr/>
                  <a:lstStyle/>
                  <a:p>
                    <a:fld id="{9B35D073-8F7A-44D1-A3F9-E92F2EF82429}" type="CATEGORYNAME">
                      <a:rPr lang="en-US"/>
                      <a:pPr/>
                      <a:t>[NOMBRE DE CATEGORÍA]</a:t>
                    </a:fld>
                    <a:r>
                      <a:rPr lang="en-US" baseline="0"/>
                      <a:t>;</a:t>
                    </a:r>
                    <a:br>
                      <a:rPr lang="en-US" baseline="0"/>
                    </a:br>
                    <a:fld id="{A242CC43-E59A-4662-B9A8-C82220827FC5}" type="VALUE">
                      <a:rPr lang="en-US" baseline="0"/>
                      <a:pPr/>
                      <a:t>[VALOR]</a:t>
                    </a:fld>
                    <a:r>
                      <a:rPr lang="en-US" baseline="0"/>
                      <a:t>;</a:t>
                    </a:r>
                    <a:br>
                      <a:rPr lang="en-US" baseline="0"/>
                    </a:br>
                    <a:r>
                      <a:rPr lang="en-US" baseline="0"/>
                      <a:t> </a:t>
                    </a:r>
                    <a:fld id="{F7CE677B-DD53-493C-9191-7375937FB48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15:dlblFieldTable/>
                  <c15:showDataLabelsRange val="0"/>
                </c:ext>
                <c:ext xmlns:c16="http://schemas.microsoft.com/office/drawing/2014/chart" uri="{C3380CC4-5D6E-409C-BE32-E72D297353CC}">
                  <c16:uniqueId val="{0000000B-3927-4482-89BD-3A3F20CC81D8}"/>
                </c:ext>
              </c:extLst>
            </c:dLbl>
            <c:dLbl>
              <c:idx val="6"/>
              <c:layout>
                <c:manualLayout>
                  <c:x val="3.8371590862297737E-2"/>
                  <c:y val="-1.4633483395691803E-2"/>
                </c:manualLayout>
              </c:layout>
              <c:tx>
                <c:rich>
                  <a:bodyPr/>
                  <a:lstStyle/>
                  <a:p>
                    <a:fld id="{FC2B6BE6-AF1E-4B0B-A0E7-060137C6FA37}" type="CATEGORYNAME">
                      <a:rPr lang="en-US"/>
                      <a:pPr/>
                      <a:t>[NOMBRE DE CATEGORÍA]</a:t>
                    </a:fld>
                    <a:r>
                      <a:rPr lang="en-US" baseline="0"/>
                      <a:t>;</a:t>
                    </a:r>
                    <a:br>
                      <a:rPr lang="en-US" baseline="0"/>
                    </a:br>
                    <a:r>
                      <a:rPr lang="en-US" baseline="0"/>
                      <a:t> </a:t>
                    </a:r>
                    <a:fld id="{EB8A7D67-4231-48DB-9391-BD5EF102CBFB}" type="VALUE">
                      <a:rPr lang="en-US" baseline="0"/>
                      <a:pPr/>
                      <a:t>[VALOR]</a:t>
                    </a:fld>
                    <a:r>
                      <a:rPr lang="en-US" baseline="0"/>
                      <a:t>; </a:t>
                    </a:r>
                    <a:br>
                      <a:rPr lang="en-US" baseline="0"/>
                    </a:br>
                    <a:r>
                      <a:rPr lang="en-US" baseline="0"/>
                      <a:t>0,01%</a:t>
                    </a:r>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3927-4482-89BD-3A3F20CC81D8}"/>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'Sept 2024'!$A$2:$A$8</c:f>
              <c:strCache>
                <c:ptCount val="7"/>
                <c:pt idx="0">
                  <c:v>USAQUEN</c:v>
                </c:pt>
                <c:pt idx="1">
                  <c:v>CHAPINERO</c:v>
                </c:pt>
                <c:pt idx="2">
                  <c:v>SANTA FÉ</c:v>
                </c:pt>
                <c:pt idx="3">
                  <c:v>SAN CRISTOBAL</c:v>
                </c:pt>
                <c:pt idx="4">
                  <c:v>USME</c:v>
                </c:pt>
                <c:pt idx="5">
                  <c:v>CANDELARIA</c:v>
                </c:pt>
                <c:pt idx="6">
                  <c:v>SUMAPAZ</c:v>
                </c:pt>
              </c:strCache>
            </c:strRef>
          </c:cat>
          <c:val>
            <c:numRef>
              <c:f>'Sept 2024'!$G$2:$G$8</c:f>
              <c:numCache>
                <c:formatCode>"$"\ #,##0</c:formatCode>
                <c:ptCount val="7"/>
                <c:pt idx="0">
                  <c:v>9657.4244239763848</c:v>
                </c:pt>
                <c:pt idx="1">
                  <c:v>4514.6927981601584</c:v>
                </c:pt>
                <c:pt idx="2">
                  <c:v>5793.4336229994615</c:v>
                </c:pt>
                <c:pt idx="3">
                  <c:v>4441.7203948600436</c:v>
                </c:pt>
                <c:pt idx="4">
                  <c:v>4172.5775192896117</c:v>
                </c:pt>
                <c:pt idx="5">
                  <c:v>1372.2488829000526</c:v>
                </c:pt>
                <c:pt idx="6">
                  <c:v>4.927457809999999</c:v>
                </c:pt>
              </c:numCache>
            </c:numRef>
          </c:val>
          <c:extLst>
            <c:ext xmlns:c16="http://schemas.microsoft.com/office/drawing/2014/chart" uri="{C3380CC4-5D6E-409C-BE32-E72D297353CC}">
              <c16:uniqueId val="{0000000E-3927-4482-89BD-3A3F20CC81D8}"/>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800">
          <a:solidFill>
            <a:schemeClr val="accent1">
              <a:lumMod val="50000"/>
            </a:schemeClr>
          </a:solidFill>
          <a:latin typeface="Arial" panose="020B0604020202020204" pitchFamily="34" charset="0"/>
          <a:cs typeface="Arial" panose="020B0604020202020204" pitchFamily="34" charset="0"/>
        </a:defRPr>
      </a:pPr>
      <a:endParaRPr lang="es-ES"/>
    </a:p>
  </c:txPr>
  <c:externalData r:id="rId3">
    <c:autoUpdate val="0"/>
  </c:externalData>
  <c:userShapes r:id="rId4"/>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095397602894113E-2"/>
          <c:y val="0.13224181484356709"/>
          <c:w val="0.95535262002139365"/>
          <c:h val="0.85443819051786518"/>
        </c:manualLayout>
      </c:layout>
      <c:pie3DChart>
        <c:varyColors val="1"/>
        <c:ser>
          <c:idx val="0"/>
          <c:order val="0"/>
          <c:tx>
            <c:strRef>
              <c:f>'Sep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4E4C-4442-82D2-740047F5FD71}"/>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4E4C-4442-82D2-740047F5FD71}"/>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4E4C-4442-82D2-740047F5FD71}"/>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4E4C-4442-82D2-740047F5FD71}"/>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4E4C-4442-82D2-740047F5FD71}"/>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4E4C-4442-82D2-740047F5FD71}"/>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4E4C-4442-82D2-740047F5FD71}"/>
              </c:ext>
            </c:extLst>
          </c:dPt>
          <c:dPt>
            <c:idx val="7"/>
            <c:bubble3D val="0"/>
            <c:spPr>
              <a:solidFill>
                <a:schemeClr val="accent2">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F-4E4C-4442-82D2-740047F5FD71}"/>
              </c:ext>
            </c:extLst>
          </c:dPt>
          <c:dLbls>
            <c:dLbl>
              <c:idx val="0"/>
              <c:layout>
                <c:manualLayout>
                  <c:x val="3.188037390043414E-2"/>
                  <c:y val="-2.2400689368157502E-2"/>
                </c:manualLayout>
              </c:layout>
              <c:tx>
                <c:rich>
                  <a:bodyPr/>
                  <a:lstStyle/>
                  <a:p>
                    <a:fld id="{2E8880C4-E9CF-4C3A-9595-5CCA30FBA8E8}" type="CATEGORYNAME">
                      <a:rPr lang="en-US"/>
                      <a:pPr/>
                      <a:t>[NOMBRE DE CATEGORÍA]</a:t>
                    </a:fld>
                    <a:r>
                      <a:rPr lang="en-US" baseline="0"/>
                      <a:t>; </a:t>
                    </a:r>
                    <a:br>
                      <a:rPr lang="en-US" baseline="0"/>
                    </a:br>
                    <a:fld id="{0EFB1D21-5EE4-4A1F-8B15-E563BE99A486}" type="VALUE">
                      <a:rPr lang="en-US" baseline="0"/>
                      <a:pPr/>
                      <a:t>[VALOR]</a:t>
                    </a:fld>
                    <a:r>
                      <a:rPr lang="en-US" baseline="0"/>
                      <a:t>;</a:t>
                    </a:r>
                    <a:br>
                      <a:rPr lang="en-US" baseline="0"/>
                    </a:br>
                    <a:r>
                      <a:rPr lang="en-US" baseline="0"/>
                      <a:t> </a:t>
                    </a:r>
                    <a:fld id="{8B48ADA0-C4B9-4B1E-9E0E-8A577167DB8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4E4C-4442-82D2-740047F5FD71}"/>
                </c:ext>
              </c:extLst>
            </c:dLbl>
            <c:dLbl>
              <c:idx val="1"/>
              <c:layout>
                <c:manualLayout>
                  <c:x val="1.7253620466265072E-2"/>
                  <c:y val="-3.4898423917785991E-2"/>
                </c:manualLayout>
              </c:layout>
              <c:tx>
                <c:rich>
                  <a:bodyPr/>
                  <a:lstStyle/>
                  <a:p>
                    <a:fld id="{C13C96B5-4756-47DA-AA7E-F8D9297DB424}" type="CATEGORYNAME">
                      <a:rPr lang="en-US"/>
                      <a:pPr/>
                      <a:t>[NOMBRE DE CATEGORÍA]</a:t>
                    </a:fld>
                    <a:r>
                      <a:rPr lang="en-US" baseline="0"/>
                      <a:t>; </a:t>
                    </a:r>
                    <a:br>
                      <a:rPr lang="en-US" baseline="0"/>
                    </a:br>
                    <a:fld id="{97C70F9D-CF9B-4393-9DD1-08BD6F6ABBE3}" type="VALUE">
                      <a:rPr lang="en-US" baseline="0"/>
                      <a:pPr/>
                      <a:t>[VALOR]</a:t>
                    </a:fld>
                    <a:r>
                      <a:rPr lang="en-US" baseline="0"/>
                      <a:t>;</a:t>
                    </a:r>
                    <a:br>
                      <a:rPr lang="en-US" baseline="0"/>
                    </a:br>
                    <a:fld id="{017225DC-1AEA-409D-9DAD-0E7D3AA382A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4E4C-4442-82D2-740047F5FD71}"/>
                </c:ext>
              </c:extLst>
            </c:dLbl>
            <c:dLbl>
              <c:idx val="2"/>
              <c:layout>
                <c:manualLayout>
                  <c:x val="-2.0281577433402687E-3"/>
                  <c:y val="0.20926422929528174"/>
                </c:manualLayout>
              </c:layout>
              <c:tx>
                <c:rich>
                  <a:bodyPr/>
                  <a:lstStyle/>
                  <a:p>
                    <a:fld id="{76583F87-ACF2-475B-BC17-E3C01C8790CD}" type="CATEGORYNAME">
                      <a:rPr lang="en-US"/>
                      <a:pPr/>
                      <a:t>[NOMBRE DE CATEGORÍA]</a:t>
                    </a:fld>
                    <a:r>
                      <a:rPr lang="en-US" baseline="0"/>
                      <a:t>; </a:t>
                    </a:r>
                    <a:br>
                      <a:rPr lang="en-US" baseline="0"/>
                    </a:br>
                    <a:fld id="{16553DC1-AE4B-4B2E-9FAB-9366D3B3B47B}" type="VALUE">
                      <a:rPr lang="en-US" baseline="0"/>
                      <a:pPr/>
                      <a:t>[VALOR]</a:t>
                    </a:fld>
                    <a:r>
                      <a:rPr lang="en-US" baseline="0"/>
                      <a:t>; </a:t>
                    </a:r>
                    <a:br>
                      <a:rPr lang="en-US" baseline="0"/>
                    </a:br>
                    <a:fld id="{932904D2-6388-4C02-BC7E-F6C587C0196C}"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4E4C-4442-82D2-740047F5FD71}"/>
                </c:ext>
              </c:extLst>
            </c:dLbl>
            <c:dLbl>
              <c:idx val="3"/>
              <c:layout>
                <c:manualLayout>
                  <c:x val="-9.9723373768525775E-2"/>
                  <c:y val="9.1360998677648228E-2"/>
                </c:manualLayout>
              </c:layout>
              <c:tx>
                <c:rich>
                  <a:bodyPr/>
                  <a:lstStyle/>
                  <a:p>
                    <a:fld id="{616152EA-94C7-4635-9120-F53AD7572F46}" type="CATEGORYNAME">
                      <a:rPr lang="en-US"/>
                      <a:pPr/>
                      <a:t>[NOMBRE DE CATEGORÍA]</a:t>
                    </a:fld>
                    <a:r>
                      <a:rPr lang="en-US" baseline="0"/>
                      <a:t>;</a:t>
                    </a:r>
                    <a:br>
                      <a:rPr lang="en-US" baseline="0"/>
                    </a:br>
                    <a:r>
                      <a:rPr lang="en-US" baseline="0"/>
                      <a:t> </a:t>
                    </a:r>
                    <a:fld id="{11172151-E0EF-42D6-91AE-C03B31359310}" type="VALUE">
                      <a:rPr lang="en-US" baseline="0"/>
                      <a:pPr/>
                      <a:t>[VALOR]</a:t>
                    </a:fld>
                    <a:r>
                      <a:rPr lang="en-US" baseline="0"/>
                      <a:t>; </a:t>
                    </a:r>
                    <a:br>
                      <a:rPr lang="en-US" baseline="0"/>
                    </a:br>
                    <a:fld id="{C425C108-ADC8-41ED-89CE-7DEDBF87F170}"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4E4C-4442-82D2-740047F5FD71}"/>
                </c:ext>
              </c:extLst>
            </c:dLbl>
            <c:dLbl>
              <c:idx val="4"/>
              <c:layout>
                <c:manualLayout>
                  <c:x val="6.6390669580092376E-2"/>
                  <c:y val="-2.4520086743868844E-7"/>
                </c:manualLayout>
              </c:layout>
              <c:tx>
                <c:rich>
                  <a:bodyPr/>
                  <a:lstStyle/>
                  <a:p>
                    <a:fld id="{107B64ED-0017-464B-8403-B14EC0F4A955}" type="CATEGORYNAME">
                      <a:rPr lang="en-US"/>
                      <a:pPr/>
                      <a:t>[NOMBRE DE CATEGORÍA]</a:t>
                    </a:fld>
                    <a:r>
                      <a:rPr lang="en-US" baseline="0"/>
                      <a:t>;</a:t>
                    </a:r>
                    <a:br>
                      <a:rPr lang="en-US" baseline="0"/>
                    </a:br>
                    <a:r>
                      <a:rPr lang="en-US" baseline="0"/>
                      <a:t> </a:t>
                    </a:r>
                    <a:fld id="{77720419-91F3-4DEB-BA7C-DD191152390C}" type="VALUE">
                      <a:rPr lang="en-US" baseline="0"/>
                      <a:pPr/>
                      <a:t>[VALOR]</a:t>
                    </a:fld>
                    <a:r>
                      <a:rPr lang="en-US" baseline="0"/>
                      <a:t>; </a:t>
                    </a:r>
                    <a:br>
                      <a:rPr lang="en-US" baseline="0"/>
                    </a:br>
                    <a:fld id="{2A99639D-1EDF-42D0-9E5A-EA3E0F8E3365}" type="PERCENTAGE">
                      <a:rPr lang="en-US" baseline="0"/>
                      <a:pPr/>
                      <a:t>[PORCENTAJE]</a:t>
                    </a:fld>
                    <a:endParaRPr lang="en-US" baseline="0"/>
                  </a:p>
                </c:rich>
              </c:tx>
              <c:dLblPos val="bestFit"/>
              <c:showLegendKey val="1"/>
              <c:showVal val="1"/>
              <c:showCatName val="1"/>
              <c:showSerName val="1"/>
              <c:showPercent val="1"/>
              <c:showBubbleSize val="0"/>
              <c:extLst>
                <c:ext xmlns:c15="http://schemas.microsoft.com/office/drawing/2012/chart" uri="{CE6537A1-D6FC-4f65-9D91-7224C49458BB}">
                  <c15:layout>
                    <c:manualLayout>
                      <c:w val="0.23079616887442433"/>
                      <c:h val="0.12001955069604098"/>
                    </c:manualLayout>
                  </c15:layout>
                  <c15:dlblFieldTable/>
                  <c15:showDataLabelsRange val="0"/>
                </c:ext>
                <c:ext xmlns:c16="http://schemas.microsoft.com/office/drawing/2014/chart" uri="{C3380CC4-5D6E-409C-BE32-E72D297353CC}">
                  <c16:uniqueId val="{00000009-4E4C-4442-82D2-740047F5FD71}"/>
                </c:ext>
              </c:extLst>
            </c:dLbl>
            <c:dLbl>
              <c:idx val="5"/>
              <c:layout>
                <c:manualLayout>
                  <c:x val="2.820857369323645E-3"/>
                  <c:y val="4.0033332605903978E-2"/>
                </c:manualLayout>
              </c:layout>
              <c:tx>
                <c:rich>
                  <a:bodyPr/>
                  <a:lstStyle/>
                  <a:p>
                    <a:fld id="{703F1FD0-BB01-4D70-9D85-BC82847EAA0A}" type="CATEGORYNAME">
                      <a:rPr lang="en-US"/>
                      <a:pPr/>
                      <a:t>[NOMBRE DE CATEGORÍA]</a:t>
                    </a:fld>
                    <a:r>
                      <a:rPr lang="en-US" baseline="0"/>
                      <a:t>; </a:t>
                    </a:r>
                    <a:br>
                      <a:rPr lang="en-US" baseline="0"/>
                    </a:br>
                    <a:fld id="{F7AD1033-5927-4EB9-B52A-3FBDF44D617F}" type="VALUE">
                      <a:rPr lang="en-US" baseline="0"/>
                      <a:pPr/>
                      <a:t>[VALOR]</a:t>
                    </a:fld>
                    <a:r>
                      <a:rPr lang="en-US" baseline="0"/>
                      <a:t>; </a:t>
                    </a:r>
                    <a:br>
                      <a:rPr lang="en-US" baseline="0"/>
                    </a:br>
                    <a:fld id="{FABBA763-C626-44A2-9704-53798721DDDD}" type="PERCENTAGE">
                      <a:rPr lang="en-US" baseline="0"/>
                      <a:pPr/>
                      <a:t>[PORCENTAJE]</a:t>
                    </a:fld>
                    <a:endParaRPr lang="en-US" baseline="0"/>
                  </a:p>
                </c:rich>
              </c:tx>
              <c:showLegendKey val="0"/>
              <c:showVal val="1"/>
              <c:showCatName val="1"/>
              <c:showSerName val="0"/>
              <c:showPercent val="1"/>
              <c:showBubbleSize val="0"/>
              <c:extLst>
                <c:ext xmlns:c15="http://schemas.microsoft.com/office/drawing/2012/chart" uri="{CE6537A1-D6FC-4f65-9D91-7224C49458BB}">
                  <c15:layout>
                    <c:manualLayout>
                      <c:w val="0.1762422294897385"/>
                      <c:h val="0.17547127031656254"/>
                    </c:manualLayout>
                  </c15:layout>
                  <c15:dlblFieldTable/>
                  <c15:showDataLabelsRange val="0"/>
                </c:ext>
                <c:ext xmlns:c16="http://schemas.microsoft.com/office/drawing/2014/chart" uri="{C3380CC4-5D6E-409C-BE32-E72D297353CC}">
                  <c16:uniqueId val="{0000000B-4E4C-4442-82D2-740047F5FD71}"/>
                </c:ext>
              </c:extLst>
            </c:dLbl>
            <c:dLbl>
              <c:idx val="6"/>
              <c:layout>
                <c:manualLayout>
                  <c:x val="0"/>
                  <c:y val="-0.17271866727130533"/>
                </c:manualLayout>
              </c:layout>
              <c:tx>
                <c:rich>
                  <a:bodyPr/>
                  <a:lstStyle/>
                  <a:p>
                    <a:fld id="{07B9C199-B65A-44F8-A3E5-132FA2A3D0D1}" type="CATEGORYNAME">
                      <a:rPr lang="en-US"/>
                      <a:pPr/>
                      <a:t>[NOMBRE DE CATEGORÍA]</a:t>
                    </a:fld>
                    <a:r>
                      <a:rPr lang="en-US" baseline="0"/>
                      <a:t>;</a:t>
                    </a:r>
                    <a:br>
                      <a:rPr lang="en-US" baseline="0"/>
                    </a:br>
                    <a:r>
                      <a:rPr lang="en-US" baseline="0"/>
                      <a:t> </a:t>
                    </a:r>
                    <a:fld id="{0233F6D4-0B47-4DB1-8D4C-2CD8FE09A46D}" type="VALUE">
                      <a:rPr lang="en-US" baseline="0"/>
                      <a:pPr/>
                      <a:t>[VALOR]</a:t>
                    </a:fld>
                    <a:r>
                      <a:rPr lang="en-US" baseline="0"/>
                      <a:t>; </a:t>
                    </a:r>
                    <a:br>
                      <a:rPr lang="en-US" baseline="0"/>
                    </a:br>
                    <a:fld id="{2AA7523E-F7F3-4BB7-88E4-87D414552091}"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2181754331979336"/>
                      <c:h val="0.18763225019407787"/>
                    </c:manualLayout>
                  </c15:layout>
                  <c15:dlblFieldTable/>
                  <c15:showDataLabelsRange val="0"/>
                </c:ext>
                <c:ext xmlns:c16="http://schemas.microsoft.com/office/drawing/2014/chart" uri="{C3380CC4-5D6E-409C-BE32-E72D297353CC}">
                  <c16:uniqueId val="{0000000D-4E4C-4442-82D2-740047F5FD71}"/>
                </c:ext>
              </c:extLst>
            </c:dLbl>
            <c:dLbl>
              <c:idx val="7"/>
              <c:layout>
                <c:manualLayout>
                  <c:x val="0.16943739910350769"/>
                  <c:y val="-3.1722677088816119E-2"/>
                </c:manualLayout>
              </c:layout>
              <c:tx>
                <c:rich>
                  <a:bodyPr/>
                  <a:lstStyle/>
                  <a:p>
                    <a:fld id="{276C94A1-7B0C-4377-92C4-2A5F581FBAE2}" type="CATEGORYNAME">
                      <a:rPr lang="en-US"/>
                      <a:pPr/>
                      <a:t>[NOMBRE DE CATEGORÍA]</a:t>
                    </a:fld>
                    <a:r>
                      <a:rPr lang="en-US" baseline="0"/>
                      <a:t>;</a:t>
                    </a:r>
                    <a:br>
                      <a:rPr lang="en-US" baseline="0"/>
                    </a:br>
                    <a:r>
                      <a:rPr lang="en-US" baseline="0"/>
                      <a:t> </a:t>
                    </a:r>
                    <a:fld id="{C4485C49-3318-4593-9892-6568FFBEA6C6}" type="VALUE">
                      <a:rPr lang="en-US" baseline="0"/>
                      <a:pPr/>
                      <a:t>[VALOR]</a:t>
                    </a:fld>
                    <a:r>
                      <a:rPr lang="en-US" baseline="0"/>
                      <a:t>; </a:t>
                    </a:r>
                    <a:br>
                      <a:rPr lang="en-US" baseline="0"/>
                    </a:br>
                    <a:fld id="{5E10DE2B-1BAA-420E-899A-405EB606DF2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1589162696382966"/>
                      <c:h val="0.16099219991867214"/>
                    </c:manualLayout>
                  </c15:layout>
                  <c15:dlblFieldTable/>
                  <c15:showDataLabelsRange val="0"/>
                </c:ext>
                <c:ext xmlns:c16="http://schemas.microsoft.com/office/drawing/2014/chart" uri="{C3380CC4-5D6E-409C-BE32-E72D297353CC}">
                  <c16:uniqueId val="{0000000F-4E4C-4442-82D2-740047F5FD71}"/>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'Sep 2024'!$A$2:$A$9</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'Sep 2024'!$G$2:$G$9</c:f>
              <c:numCache>
                <c:formatCode>"$"\ #,##0</c:formatCode>
                <c:ptCount val="8"/>
                <c:pt idx="0">
                  <c:v>3231.7074515000058</c:v>
                </c:pt>
                <c:pt idx="1">
                  <c:v>8092.2554809594494</c:v>
                </c:pt>
                <c:pt idx="2">
                  <c:v>6840.3042738802933</c:v>
                </c:pt>
                <c:pt idx="3">
                  <c:v>8437.2757262198284</c:v>
                </c:pt>
                <c:pt idx="4">
                  <c:v>3883.9941780398735</c:v>
                </c:pt>
                <c:pt idx="5">
                  <c:v>5085.5030065297015</c:v>
                </c:pt>
                <c:pt idx="6">
                  <c:v>8435.6480044497894</c:v>
                </c:pt>
                <c:pt idx="7">
                  <c:v>7972.3735097802582</c:v>
                </c:pt>
              </c:numCache>
            </c:numRef>
          </c:val>
          <c:extLst>
            <c:ext xmlns:c16="http://schemas.microsoft.com/office/drawing/2014/chart" uri="{C3380CC4-5D6E-409C-BE32-E72D297353CC}">
              <c16:uniqueId val="{00000010-4E4C-4442-82D2-740047F5FD71}"/>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800">
          <a:solidFill>
            <a:schemeClr val="accent1">
              <a:lumMod val="50000"/>
            </a:schemeClr>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1.6666666666666666E-2"/>
          <c:y val="0.25083333333333335"/>
          <c:w val="0.93888888888888888"/>
          <c:h val="0.59233741615631375"/>
        </c:manualLayout>
      </c:layout>
      <c:pie3DChart>
        <c:varyColors val="1"/>
        <c:ser>
          <c:idx val="0"/>
          <c:order val="0"/>
          <c:tx>
            <c:strRef>
              <c:f>'Sep 2024'!$G$1</c:f>
              <c:strCache>
                <c:ptCount val="1"/>
                <c:pt idx="0">
                  <c:v>TOTAL 
CARTERA</c:v>
                </c:pt>
              </c:strCache>
            </c:strRef>
          </c:tx>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1-3328-4D0A-9864-EB47812006AB}"/>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3-3328-4D0A-9864-EB47812006AB}"/>
              </c:ext>
            </c:extLst>
          </c:dPt>
          <c:dLbls>
            <c:dLbl>
              <c:idx val="0"/>
              <c:layout>
                <c:manualLayout>
                  <c:x val="-6.5441819772538623E-4"/>
                  <c:y val="-0.3484518081073199"/>
                </c:manualLayout>
              </c:layout>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3328-4D0A-9864-EB47812006AB}"/>
                </c:ext>
              </c:extLst>
            </c:dLbl>
            <c:dLbl>
              <c:idx val="1"/>
              <c:layout>
                <c:manualLayout>
                  <c:x val="-1.8176290463692044E-2"/>
                  <c:y val="-5.9595727617381161E-2"/>
                </c:manualLayout>
              </c:layout>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3328-4D0A-9864-EB47812006A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mn-cs"/>
                  </a:defRPr>
                </a:pPr>
                <a:endParaRPr lang="es-ES"/>
              </a:p>
            </c:txPr>
            <c:dLblPos val="inEnd"/>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'Sep 2024'!$A$2:$A$3</c:f>
              <c:strCache>
                <c:ptCount val="2"/>
                <c:pt idx="0">
                  <c:v>KENNEDY</c:v>
                </c:pt>
                <c:pt idx="1">
                  <c:v>FONTIBÓN</c:v>
                </c:pt>
              </c:strCache>
            </c:strRef>
          </c:cat>
          <c:val>
            <c:numRef>
              <c:f>'Sep 2024'!$G$2:$G$3</c:f>
              <c:numCache>
                <c:formatCode>"$"\ #,##0</c:formatCode>
                <c:ptCount val="2"/>
                <c:pt idx="0">
                  <c:v>9359.8979425489069</c:v>
                </c:pt>
                <c:pt idx="1">
                  <c:v>5398.4706189803674</c:v>
                </c:pt>
              </c:numCache>
            </c:numRef>
          </c:val>
          <c:extLst>
            <c:ext xmlns:c16="http://schemas.microsoft.com/office/drawing/2014/chart" uri="{C3380CC4-5D6E-409C-BE32-E72D297353CC}">
              <c16:uniqueId val="{00000004-3328-4D0A-9864-EB47812006AB}"/>
            </c:ext>
          </c:extLst>
        </c:ser>
        <c:dLbls>
          <c:dLblPos val="inEnd"/>
          <c:showLegendKey val="0"/>
          <c:showVal val="0"/>
          <c:showCatName val="0"/>
          <c:showSerName val="0"/>
          <c:showPercent val="1"/>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latin typeface="+mn-lt"/>
              </a:rPr>
              <a:t>TOTAL DE TONELADAS: </a:t>
            </a:r>
            <a:r>
              <a:rPr lang="es-CO" sz="1800" b="1" i="0" u="none" strike="noStrike" cap="none" baseline="0">
                <a:effectLst/>
                <a:latin typeface="+mn-lt"/>
              </a:rPr>
              <a:t>1.470.976,25</a:t>
            </a:r>
            <a:endParaRPr lang="es-ES" sz="1800" b="1">
              <a:latin typeface="+mn-lt"/>
            </a:endParaRPr>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Presentación.xlsx]ORDINARIOS (2)'!$E$114:$I$114</c:f>
              <c:strCache>
                <c:ptCount val="5"/>
                <c:pt idx="0">
                  <c:v>PROMOAMBIENTAL SAS</c:v>
                </c:pt>
                <c:pt idx="1">
                  <c:v>LIME S.A. E.S.P.</c:v>
                </c:pt>
                <c:pt idx="2">
                  <c:v>CIUDAD LIMPIA</c:v>
                </c:pt>
                <c:pt idx="3">
                  <c:v>BOGOTÁ LIMPIA</c:v>
                </c:pt>
                <c:pt idx="4">
                  <c:v>ÁREA LIMPIA</c:v>
                </c:pt>
              </c:strCache>
            </c:strRef>
          </c:cat>
          <c:val>
            <c:numRef>
              <c:f>'[Datos Presentación.xlsx]ORDINARIOS (2)'!$E$130:$I$130</c:f>
              <c:numCache>
                <c:formatCode>#,##0.00</c:formatCode>
                <c:ptCount val="5"/>
                <c:pt idx="0">
                  <c:v>320408.23</c:v>
                </c:pt>
                <c:pt idx="1">
                  <c:v>465266.52999999991</c:v>
                </c:pt>
                <c:pt idx="2">
                  <c:v>285681.1499094601</c:v>
                </c:pt>
                <c:pt idx="3">
                  <c:v>195579.32</c:v>
                </c:pt>
                <c:pt idx="4">
                  <c:v>204041.02000000005</c:v>
                </c:pt>
              </c:numCache>
            </c:numRef>
          </c:val>
          <c:extLst>
            <c:ext xmlns:c16="http://schemas.microsoft.com/office/drawing/2014/chart" uri="{C3380CC4-5D6E-409C-BE32-E72D297353CC}">
              <c16:uniqueId val="{00000000-447D-475E-BCEB-144608A33F05}"/>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ES"/>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ES"/>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sz="1100"/>
      </a:pPr>
      <a:endParaRPr lang="es-ES"/>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explosion val="1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p3d/>
            </c:spPr>
            <c:extLst>
              <c:ext xmlns:c16="http://schemas.microsoft.com/office/drawing/2014/chart" uri="{C3380CC4-5D6E-409C-BE32-E72D297353CC}">
                <c16:uniqueId val="{00000001-FC63-40AD-86DB-D4BC03A8CF29}"/>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p3d/>
            </c:spPr>
            <c:extLst>
              <c:ext xmlns:c16="http://schemas.microsoft.com/office/drawing/2014/chart" uri="{C3380CC4-5D6E-409C-BE32-E72D297353CC}">
                <c16:uniqueId val="{00000003-FC63-40AD-86DB-D4BC03A8CF29}"/>
              </c:ext>
            </c:extLst>
          </c:dPt>
          <c:dLbls>
            <c:dLbl>
              <c:idx val="0"/>
              <c:layout>
                <c:manualLayout>
                  <c:x val="-5.2830187807157904E-2"/>
                  <c:y val="-0.43425748676024539"/>
                </c:manualLayout>
              </c:layout>
              <c:tx>
                <c:rich>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mn-cs"/>
                      </a:defRPr>
                    </a:pPr>
                    <a:fld id="{E61BE629-DEEC-44A3-AFF0-FF85C7B3EC5A}" type="CATEGORYNAME">
                      <a:rPr lang="en-US" sz="1000">
                        <a:solidFill>
                          <a:schemeClr val="accent1">
                            <a:lumMod val="50000"/>
                          </a:schemeClr>
                        </a:solidFill>
                      </a:rPr>
                      <a:pPr>
                        <a:defRPr sz="1000">
                          <a:solidFill>
                            <a:schemeClr val="accent1">
                              <a:lumMod val="50000"/>
                            </a:schemeClr>
                          </a:solidFill>
                        </a:defRPr>
                      </a:pPr>
                      <a:t>[NOMBRE DE CATEGORÍA]</a:t>
                    </a:fld>
                    <a:r>
                      <a:rPr lang="en-US" sz="1000">
                        <a:solidFill>
                          <a:schemeClr val="accent1">
                            <a:lumMod val="50000"/>
                          </a:schemeClr>
                        </a:solidFill>
                      </a:rPr>
                      <a:t>; </a:t>
                    </a:r>
                    <a:fld id="{2E2B976E-F827-42ED-A170-721EBD129EAB}" type="VALUE">
                      <a:rPr lang="en-US" sz="1000">
                        <a:solidFill>
                          <a:schemeClr val="accent1">
                            <a:lumMod val="50000"/>
                          </a:schemeClr>
                        </a:solidFill>
                      </a:rPr>
                      <a:pPr>
                        <a:defRPr sz="1000">
                          <a:solidFill>
                            <a:schemeClr val="accent1">
                              <a:lumMod val="50000"/>
                            </a:schemeClr>
                          </a:solidFill>
                        </a:defRPr>
                      </a:pPr>
                      <a:t>[VALOR]</a:t>
                    </a:fld>
                    <a:r>
                      <a:rPr lang="en-US" sz="1000">
                        <a:solidFill>
                          <a:schemeClr val="accent1">
                            <a:lumMod val="50000"/>
                          </a:schemeClr>
                        </a:solidFill>
                      </a:rPr>
                      <a:t>; </a:t>
                    </a:r>
                    <a:fld id="{7BCA1E46-A471-4BC2-88BE-AAA9B7939BE4}" type="PERCENTAGE">
                      <a:rPr lang="en-US" sz="1000">
                        <a:solidFill>
                          <a:schemeClr val="accent1">
                            <a:lumMod val="50000"/>
                          </a:schemeClr>
                        </a:solidFill>
                      </a:rPr>
                      <a:pPr>
                        <a:defRPr sz="1000">
                          <a:solidFill>
                            <a:schemeClr val="accent1">
                              <a:lumMod val="50000"/>
                            </a:schemeClr>
                          </a:solidFill>
                        </a:defRPr>
                      </a:pPr>
                      <a:t>[PORCENTAJE]</a:t>
                    </a:fld>
                    <a:endParaRPr lang="en-US" sz="1000">
                      <a:solidFill>
                        <a:schemeClr val="accent1">
                          <a:lumMod val="50000"/>
                        </a:schemeClr>
                      </a:solidFill>
                    </a:endParaRPr>
                  </a:p>
                </c:rich>
              </c:tx>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7770748646053111"/>
                      <c:h val="0.15210677150210086"/>
                    </c:manualLayout>
                  </c15:layout>
                  <c15:dlblFieldTable/>
                  <c15:showDataLabelsRange val="0"/>
                </c:ext>
                <c:ext xmlns:c16="http://schemas.microsoft.com/office/drawing/2014/chart" uri="{C3380CC4-5D6E-409C-BE32-E72D297353CC}">
                  <c16:uniqueId val="{00000001-FC63-40AD-86DB-D4BC03A8CF29}"/>
                </c:ext>
              </c:extLst>
            </c:dLbl>
            <c:dLbl>
              <c:idx val="1"/>
              <c:layout>
                <c:manualLayout>
                  <c:x val="-1.8349477238820761E-2"/>
                  <c:y val="1.9496157829119901E-2"/>
                </c:manualLayout>
              </c:layout>
              <c:tx>
                <c:rich>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mn-cs"/>
                      </a:defRPr>
                    </a:pPr>
                    <a:fld id="{824F9B85-2CE5-41DA-B957-DE14ECB5A28E}" type="CATEGORYNAME">
                      <a:rPr lang="en-US" sz="1000">
                        <a:solidFill>
                          <a:schemeClr val="accent1">
                            <a:lumMod val="50000"/>
                          </a:schemeClr>
                        </a:solidFill>
                      </a:rPr>
                      <a:pPr>
                        <a:defRPr sz="1000">
                          <a:solidFill>
                            <a:schemeClr val="accent1">
                              <a:lumMod val="50000"/>
                            </a:schemeClr>
                          </a:solidFill>
                        </a:defRPr>
                      </a:pPr>
                      <a:t>[NOMBRE DE CATEGORÍA]</a:t>
                    </a:fld>
                    <a:r>
                      <a:rPr lang="en-US" sz="1000">
                        <a:solidFill>
                          <a:schemeClr val="accent1">
                            <a:lumMod val="50000"/>
                          </a:schemeClr>
                        </a:solidFill>
                      </a:rPr>
                      <a:t>; </a:t>
                    </a:r>
                    <a:fld id="{E9AA9CF2-7026-4256-B5BC-58F2053B8F37}" type="VALUE">
                      <a:rPr lang="en-US" sz="1000">
                        <a:solidFill>
                          <a:schemeClr val="accent1">
                            <a:lumMod val="50000"/>
                          </a:schemeClr>
                        </a:solidFill>
                      </a:rPr>
                      <a:pPr>
                        <a:defRPr sz="1000">
                          <a:solidFill>
                            <a:schemeClr val="accent1">
                              <a:lumMod val="50000"/>
                            </a:schemeClr>
                          </a:solidFill>
                        </a:defRPr>
                      </a:pPr>
                      <a:t>[VALOR]</a:t>
                    </a:fld>
                    <a:r>
                      <a:rPr lang="en-US" sz="1000">
                        <a:solidFill>
                          <a:schemeClr val="accent1">
                            <a:lumMod val="50000"/>
                          </a:schemeClr>
                        </a:solidFill>
                      </a:rPr>
                      <a:t>; </a:t>
                    </a:r>
                    <a:fld id="{9E4A78D5-3DC6-4054-9C59-20329BD2741D}" type="PERCENTAGE">
                      <a:rPr lang="en-US" sz="1000">
                        <a:solidFill>
                          <a:schemeClr val="accent1">
                            <a:lumMod val="50000"/>
                          </a:schemeClr>
                        </a:solidFill>
                      </a:rPr>
                      <a:pPr>
                        <a:defRPr sz="1000">
                          <a:solidFill>
                            <a:schemeClr val="accent1">
                              <a:lumMod val="50000"/>
                            </a:schemeClr>
                          </a:solidFill>
                        </a:defRPr>
                      </a:pPr>
                      <a:t>[PORCENTAJE]</a:t>
                    </a:fld>
                    <a:endParaRPr lang="en-US" sz="1000">
                      <a:solidFill>
                        <a:schemeClr val="accent1">
                          <a:lumMod val="50000"/>
                        </a:schemeClr>
                      </a:solidFill>
                    </a:endParaRPr>
                  </a:p>
                </c:rich>
              </c:tx>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20156912128676405"/>
                      <c:h val="0.13273789684382689"/>
                    </c:manualLayout>
                  </c15:layout>
                  <c15:dlblFieldTable/>
                  <c15:showDataLabelsRange val="0"/>
                </c:ext>
                <c:ext xmlns:c16="http://schemas.microsoft.com/office/drawing/2014/chart" uri="{C3380CC4-5D6E-409C-BE32-E72D297353CC}">
                  <c16:uniqueId val="{00000003-FC63-40AD-86DB-D4BC03A8CF29}"/>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showLeaderLines val="1"/>
            <c:leaderLines>
              <c:spPr>
                <a:ln w="9525">
                  <a:solidFill>
                    <a:schemeClr val="tx2">
                      <a:lumMod val="35000"/>
                      <a:lumOff val="65000"/>
                    </a:schemeClr>
                  </a:solidFill>
                </a:ln>
                <a:effectLst/>
              </c:spPr>
            </c:leaderLines>
            <c:extLst>
              <c:ext xmlns:c15="http://schemas.microsoft.com/office/drawing/2012/chart" uri="{CE6537A1-D6FC-4f65-9D91-7224C49458BB}"/>
            </c:extLst>
          </c:dLbls>
          <c:cat>
            <c:strRef>
              <c:f>'Sep 2024'!$A$2:$A$3</c:f>
              <c:strCache>
                <c:ptCount val="2"/>
                <c:pt idx="0">
                  <c:v>ENGATIVÁ</c:v>
                </c:pt>
                <c:pt idx="1">
                  <c:v>BARRIOS UNIDOS</c:v>
                </c:pt>
              </c:strCache>
            </c:strRef>
          </c:cat>
          <c:val>
            <c:numRef>
              <c:f>'Sep 2024'!$G$2:$G$3</c:f>
              <c:numCache>
                <c:formatCode>_-* #,##0_-;\-* #,##0_-;_-* "-"??_-;_-@_-</c:formatCode>
                <c:ptCount val="2"/>
                <c:pt idx="0" formatCode="&quot;$&quot;\ #,##0">
                  <c:v>15042.921967659142</c:v>
                </c:pt>
                <c:pt idx="1">
                  <c:v>8705.9637342301939</c:v>
                </c:pt>
              </c:numCache>
            </c:numRef>
          </c:val>
          <c:extLst>
            <c:ext xmlns:c16="http://schemas.microsoft.com/office/drawing/2014/chart" uri="{C3380CC4-5D6E-409C-BE32-E72D297353CC}">
              <c16:uniqueId val="{00000004-FC63-40AD-86DB-D4BC03A8CF29}"/>
            </c:ext>
          </c:extLst>
        </c:ser>
        <c:dLbls>
          <c:showLegendKey val="0"/>
          <c:showVal val="0"/>
          <c:showCatName val="0"/>
          <c:showSerName val="0"/>
          <c:showPercent val="0"/>
          <c:showBubbleSize val="0"/>
          <c:showLeaderLines val="1"/>
        </c:dLbls>
      </c:pie3DChart>
      <c:spPr>
        <a:noFill/>
        <a:ln>
          <a:noFill/>
        </a:ln>
        <a:effectLst/>
      </c:spPr>
    </c:plotArea>
    <c:legend>
      <c:legendPos val="b"/>
      <c:legendEntry>
        <c:idx val="0"/>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Entry>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2459536307961506E-2"/>
          <c:y val="8.6019204384062214E-2"/>
          <c:w val="0.95535262002139365"/>
          <c:h val="0.85443819051786518"/>
        </c:manualLayout>
      </c:layout>
      <c:pie3DChart>
        <c:varyColors val="1"/>
        <c:ser>
          <c:idx val="0"/>
          <c:order val="0"/>
          <c:tx>
            <c:strRef>
              <c:f>'Sep 2024'!$G$1</c:f>
              <c:strCache>
                <c:ptCount val="1"/>
                <c:pt idx="0">
                  <c:v>TOTAL 
CARTERA</c:v>
                </c:pt>
              </c:strCache>
            </c:strRef>
          </c:tx>
          <c:spPr>
            <a:scene3d>
              <a:camera prst="orthographicFront"/>
              <a:lightRig rig="threePt" dir="t"/>
            </a:scene3d>
            <a:sp3d>
              <a:bevelT/>
            </a:sp3d>
          </c:spPr>
          <c:explosion val="14"/>
          <c:dPt>
            <c:idx val="0"/>
            <c:bubble3D val="0"/>
            <c:explosion val="60"/>
            <c:spPr>
              <a:solidFill>
                <a:schemeClr val="accent1"/>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1-B737-405E-A428-7331D0764519}"/>
              </c:ext>
            </c:extLst>
          </c:dPt>
          <c:dPt>
            <c:idx val="1"/>
            <c:bubble3D val="0"/>
            <c:spPr>
              <a:solidFill>
                <a:schemeClr val="accent2"/>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3-B737-405E-A428-7331D0764519}"/>
              </c:ext>
            </c:extLst>
          </c:dPt>
          <c:dPt>
            <c:idx val="2"/>
            <c:bubble3D val="0"/>
            <c:spPr>
              <a:solidFill>
                <a:schemeClr val="accent3"/>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5-B737-405E-A428-7331D0764519}"/>
              </c:ext>
            </c:extLst>
          </c:dPt>
          <c:dPt>
            <c:idx val="3"/>
            <c:bubble3D val="0"/>
            <c:spPr>
              <a:solidFill>
                <a:schemeClr val="accent4"/>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7-B737-405E-A428-7331D0764519}"/>
              </c:ext>
            </c:extLst>
          </c:dPt>
          <c:dPt>
            <c:idx val="4"/>
            <c:bubble3D val="0"/>
            <c:spPr>
              <a:solidFill>
                <a:schemeClr val="accent5"/>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9-B737-405E-A428-7331D0764519}"/>
              </c:ext>
            </c:extLst>
          </c:dPt>
          <c:dPt>
            <c:idx val="5"/>
            <c:bubble3D val="0"/>
            <c:spPr>
              <a:solidFill>
                <a:schemeClr val="accent6"/>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B-B737-405E-A428-7331D0764519}"/>
              </c:ext>
            </c:extLst>
          </c:dPt>
          <c:dPt>
            <c:idx val="6"/>
            <c:bubble3D val="0"/>
            <c:spPr>
              <a:solidFill>
                <a:schemeClr val="accent1">
                  <a:lumMod val="60000"/>
                </a:schemeClr>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D-B737-405E-A428-7331D0764519}"/>
              </c:ext>
            </c:extLst>
          </c:dPt>
          <c:dLbls>
            <c:dLbl>
              <c:idx val="0"/>
              <c:layout>
                <c:manualLayout>
                  <c:x val="-0.38169680557240182"/>
                  <c:y val="-0.53017931620100367"/>
                </c:manualLayout>
              </c:layout>
              <c:tx>
                <c:rich>
                  <a:bodyPr/>
                  <a:lstStyle/>
                  <a:p>
                    <a:fld id="{9DDDFAEB-05B5-4CC6-8339-CA4F478266AD}" type="CATEGORYNAME">
                      <a:rPr lang="en-US"/>
                      <a:pPr/>
                      <a:t>[NOMBRE DE CATEGORÍA]</a:t>
                    </a:fld>
                    <a:r>
                      <a:rPr lang="en-US" baseline="0"/>
                      <a:t>; </a:t>
                    </a:r>
                    <a:br>
                      <a:rPr lang="en-US" baseline="0"/>
                    </a:br>
                    <a:fld id="{B02B3AAD-8592-4561-971A-6D03996E6C71}" type="VALUE">
                      <a:rPr lang="en-US" baseline="0"/>
                      <a:pPr/>
                      <a:t>[VALOR]</a:t>
                    </a:fld>
                    <a:r>
                      <a:rPr lang="en-US" baseline="0"/>
                      <a:t>; </a:t>
                    </a:r>
                    <a:br>
                      <a:rPr lang="en-US" baseline="0"/>
                    </a:br>
                    <a:fld id="{1852A5E2-6CF4-4131-B79B-EA611B970AA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8929920780012185"/>
                      <c:h val="0.22598926726515869"/>
                    </c:manualLayout>
                  </c15:layout>
                  <c15:dlblFieldTable/>
                  <c15:showDataLabelsRange val="0"/>
                </c:ext>
                <c:ext xmlns:c16="http://schemas.microsoft.com/office/drawing/2014/chart" uri="{C3380CC4-5D6E-409C-BE32-E72D297353CC}">
                  <c16:uniqueId val="{00000001-B737-405E-A428-7331D0764519}"/>
                </c:ext>
              </c:extLst>
            </c:dLbl>
            <c:dLbl>
              <c:idx val="1"/>
              <c:layout>
                <c:manualLayout>
                  <c:x val="1.0804968447790565E-2"/>
                  <c:y val="-9.7766332695410726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B737-405E-A428-7331D0764519}"/>
                </c:ext>
              </c:extLst>
            </c:dLbl>
            <c:dLbl>
              <c:idx val="2"/>
              <c:layout>
                <c:manualLayout>
                  <c:x val="-8.726533359454873E-2"/>
                  <c:y val="-6.0537246613489226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B737-405E-A428-7331D0764519}"/>
                </c:ext>
              </c:extLst>
            </c:dLbl>
            <c:dLbl>
              <c:idx val="3"/>
              <c:layout>
                <c:manualLayout>
                  <c:x val="4.0588527253278481E-3"/>
                  <c:y val="-0.118047630896303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B737-405E-A428-7331D0764519}"/>
                </c:ext>
              </c:extLst>
            </c:dLbl>
            <c:dLbl>
              <c:idx val="4"/>
              <c:layout>
                <c:manualLayout>
                  <c:x val="2.6382542714631012E-2"/>
                  <c:y val="9.0805869920233834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B737-405E-A428-7331D0764519}"/>
                </c:ext>
              </c:extLst>
            </c:dLbl>
            <c:dLbl>
              <c:idx val="5"/>
              <c:layout>
                <c:manualLayout>
                  <c:x val="2.0295062613395762E-3"/>
                  <c:y val="9.0807061598316714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ext>
                <c:ext xmlns:c16="http://schemas.microsoft.com/office/drawing/2014/chart" uri="{C3380CC4-5D6E-409C-BE32-E72D297353CC}">
                  <c16:uniqueId val="{0000000B-B737-405E-A428-7331D0764519}"/>
                </c:ext>
              </c:extLst>
            </c:dLbl>
            <c:dLbl>
              <c:idx val="6"/>
              <c:layout>
                <c:manualLayout>
                  <c:x val="8.1177054506556962E-3"/>
                  <c:y val="2.421489864539569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D-B737-405E-A428-7331D0764519}"/>
                </c:ext>
              </c:extLst>
            </c:dLbl>
            <c:spPr>
              <a:noFill/>
              <a:ln>
                <a:noFill/>
              </a:ln>
              <a:effectLst/>
            </c:spPr>
            <c:txPr>
              <a:bodyPr rot="0" vert="horz"/>
              <a:lstStyle/>
              <a:p>
                <a:pPr>
                  <a:defRPr sz="1000">
                    <a:latin typeface="+mn-lt"/>
                  </a:defRPr>
                </a:pPr>
                <a:endParaRPr lang="es-ES"/>
              </a:p>
            </c:txPr>
            <c:dLblPos val="outEnd"/>
            <c:showLegendKey val="0"/>
            <c:showVal val="1"/>
            <c:showCatName val="1"/>
            <c:showSerName val="0"/>
            <c:showPercent val="1"/>
            <c:showBubbleSize val="0"/>
            <c:showLeaderLines val="1"/>
            <c:extLst>
              <c:ext xmlns:c15="http://schemas.microsoft.com/office/drawing/2012/chart" uri="{CE6537A1-D6FC-4f65-9D91-7224C49458BB}"/>
            </c:extLst>
          </c:dLbls>
          <c:cat>
            <c:strRef>
              <c:f>'Sep 2024'!$A$2</c:f>
              <c:strCache>
                <c:ptCount val="1"/>
                <c:pt idx="0">
                  <c:v>SUBA</c:v>
                </c:pt>
              </c:strCache>
            </c:strRef>
          </c:cat>
          <c:val>
            <c:numRef>
              <c:f>'Sep 2024'!$G$2</c:f>
              <c:numCache>
                <c:formatCode>"$"\ #,##0</c:formatCode>
                <c:ptCount val="1"/>
                <c:pt idx="0">
                  <c:v>11072.298194527189</c:v>
                </c:pt>
              </c:numCache>
            </c:numRef>
          </c:val>
          <c:extLst>
            <c:ext xmlns:c16="http://schemas.microsoft.com/office/drawing/2014/chart" uri="{C3380CC4-5D6E-409C-BE32-E72D297353CC}">
              <c16:uniqueId val="{0000000E-B737-405E-A428-7331D0764519}"/>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round/>
    </a:ln>
    <a:effectLst/>
    <a:scene3d>
      <a:camera prst="orthographicFront"/>
      <a:lightRig rig="threePt" dir="t"/>
    </a:scene3d>
    <a:sp3d>
      <a:bevelT/>
    </a:sp3d>
  </c:spPr>
  <c:txPr>
    <a:bodyPr/>
    <a:lstStyle/>
    <a:p>
      <a:pPr>
        <a:defRPr sz="800">
          <a:solidFill>
            <a:schemeClr val="accent1">
              <a:lumMod val="50000"/>
            </a:schemeClr>
          </a:solidFill>
          <a:latin typeface="Arial" panose="020B0604020202020204" pitchFamily="34" charset="0"/>
          <a:cs typeface="Arial" panose="020B0604020202020204" pitchFamily="34" charset="0"/>
        </a:defRPr>
      </a:pPr>
      <a:endParaRPr lang="es-E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CB1E-43C2-9600-75FB7DF559EB}"/>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CB1E-43C2-9600-75FB7DF559EB}"/>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CB1E-43C2-9600-75FB7DF559EB}"/>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CB1E-43C2-9600-75FB7DF559EB}"/>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'Sept 2024'!$K$1:$L$1</c:f>
              <c:strCache>
                <c:ptCount val="2"/>
                <c:pt idx="0">
                  <c:v>CARTERA VIGENCIA</c:v>
                </c:pt>
                <c:pt idx="1">
                  <c:v>CARTERA VENCIDA</c:v>
                </c:pt>
              </c:strCache>
            </c:strRef>
          </c:cat>
          <c:val>
            <c:numRef>
              <c:f>'Sept 2024'!$K$2:$L$2</c:f>
              <c:numCache>
                <c:formatCode>"$"\ #,##0</c:formatCode>
                <c:ptCount val="2"/>
                <c:pt idx="0">
                  <c:v>14567.093525236012</c:v>
                </c:pt>
                <c:pt idx="1">
                  <c:v>15389.931574759699</c:v>
                </c:pt>
              </c:numCache>
            </c:numRef>
          </c:val>
          <c:extLst>
            <c:ext xmlns:c16="http://schemas.microsoft.com/office/drawing/2014/chart" uri="{C3380CC4-5D6E-409C-BE32-E72D297353CC}">
              <c16:uniqueId val="{00000004-CB1E-43C2-9600-75FB7DF559EB}"/>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CB1E-43C2-9600-75FB7DF559EB}"/>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CB1E-43C2-9600-75FB7DF559EB}"/>
              </c:ext>
            </c:extLst>
          </c:dPt>
          <c:cat>
            <c:strRef>
              <c:f>'Sept 2024'!$K$1:$L$1</c:f>
              <c:strCache>
                <c:ptCount val="2"/>
                <c:pt idx="0">
                  <c:v>CARTERA VIGENCIA</c:v>
                </c:pt>
                <c:pt idx="1">
                  <c:v>CARTERA VENCIDA</c:v>
                </c:pt>
              </c:strCache>
            </c:strRef>
          </c:cat>
          <c:val>
            <c:numRef>
              <c:f>'Sept 2024'!$K$3:$L$3</c:f>
              <c:numCache>
                <c:formatCode>0.00%</c:formatCode>
                <c:ptCount val="2"/>
                <c:pt idx="0">
                  <c:v>0.48626635911314492</c:v>
                </c:pt>
                <c:pt idx="1">
                  <c:v>0.51373364088685503</c:v>
                </c:pt>
              </c:numCache>
            </c:numRef>
          </c:val>
          <c:extLst>
            <c:ext xmlns:c16="http://schemas.microsoft.com/office/drawing/2014/chart" uri="{C3380CC4-5D6E-409C-BE32-E72D297353CC}">
              <c16:uniqueId val="{00000009-CB1E-43C2-9600-75FB7DF559EB}"/>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4215738787352187E-2"/>
          <c:y val="8.164677185456104E-2"/>
          <c:w val="0.84278163725500932"/>
          <c:h val="0.78814196475540232"/>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5856-4FFC-A238-49B20CCFA37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5856-4FFC-A238-49B20CCFA376}"/>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5856-4FFC-A238-49B20CCFA376}"/>
                </c:ext>
              </c:extLst>
            </c:dLbl>
            <c:dLbl>
              <c:idx val="1"/>
              <c:layout>
                <c:manualLayout>
                  <c:x val="2.9289617234287534E-2"/>
                  <c:y val="-0.39345140811826468"/>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5856-4FFC-A238-49B20CCFA376}"/>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'Sep 2024'!$K$1:$L$1</c:f>
              <c:strCache>
                <c:ptCount val="2"/>
                <c:pt idx="0">
                  <c:v>CARTERA VIGENCIA</c:v>
                </c:pt>
                <c:pt idx="1">
                  <c:v>CARTERA VENCIDA</c:v>
                </c:pt>
              </c:strCache>
            </c:strRef>
          </c:cat>
          <c:val>
            <c:numRef>
              <c:f>'Sep 2024'!$K$2:$L$2</c:f>
              <c:numCache>
                <c:formatCode>"$"\ #,##0</c:formatCode>
                <c:ptCount val="2"/>
                <c:pt idx="0">
                  <c:v>24388.799887130979</c:v>
                </c:pt>
                <c:pt idx="1">
                  <c:v>27590.261744228224</c:v>
                </c:pt>
              </c:numCache>
            </c:numRef>
          </c:val>
          <c:extLst>
            <c:ext xmlns:c16="http://schemas.microsoft.com/office/drawing/2014/chart" uri="{C3380CC4-5D6E-409C-BE32-E72D297353CC}">
              <c16:uniqueId val="{00000004-5856-4FFC-A238-49B20CCFA376}"/>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5856-4FFC-A238-49B20CCFA376}"/>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5856-4FFC-A238-49B20CCFA376}"/>
              </c:ext>
            </c:extLst>
          </c:dPt>
          <c:cat>
            <c:strRef>
              <c:f>'Sep 2024'!$K$1:$L$1</c:f>
              <c:strCache>
                <c:ptCount val="2"/>
                <c:pt idx="0">
                  <c:v>CARTERA VIGENCIA</c:v>
                </c:pt>
                <c:pt idx="1">
                  <c:v>CARTERA VENCIDA</c:v>
                </c:pt>
              </c:strCache>
            </c:strRef>
          </c:cat>
          <c:val>
            <c:numRef>
              <c:f>'Sep 2024'!$K$3:$L$3</c:f>
              <c:numCache>
                <c:formatCode>0.00%</c:formatCode>
                <c:ptCount val="2"/>
                <c:pt idx="0">
                  <c:v>0.46920431269226887</c:v>
                </c:pt>
                <c:pt idx="1">
                  <c:v>0.53079568730773108</c:v>
                </c:pt>
              </c:numCache>
            </c:numRef>
          </c:val>
          <c:extLst>
            <c:ext xmlns:c16="http://schemas.microsoft.com/office/drawing/2014/chart" uri="{C3380CC4-5D6E-409C-BE32-E72D297353CC}">
              <c16:uniqueId val="{00000009-5856-4FFC-A238-49B20CCFA37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b="1">
          <a:solidFill>
            <a:schemeClr val="accent1">
              <a:lumMod val="50000"/>
            </a:schemeClr>
          </a:solidFill>
        </a:defRPr>
      </a:pPr>
      <a:endParaRPr lang="es-E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2751257925637816E-2"/>
          <c:y val="8.1798886703494958E-2"/>
          <c:w val="0.84278163725500932"/>
          <c:h val="0.79027331926191591"/>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DC07-4448-B50E-380FCFE4B445}"/>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DC07-4448-B50E-380FCFE4B445}"/>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DC07-4448-B50E-380FCFE4B445}"/>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DC07-4448-B50E-380FCFE4B445}"/>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'Sep 2024'!$K$1:$L$1</c:f>
              <c:strCache>
                <c:ptCount val="2"/>
                <c:pt idx="0">
                  <c:v>CARTERA VIGENCIA</c:v>
                </c:pt>
                <c:pt idx="1">
                  <c:v>CARTERA VENCIDA</c:v>
                </c:pt>
              </c:strCache>
            </c:strRef>
          </c:cat>
          <c:val>
            <c:numRef>
              <c:f>'Sep 2024'!$K$2:$L$2</c:f>
              <c:numCache>
                <c:formatCode>"$"\ #,##0</c:formatCode>
                <c:ptCount val="2"/>
                <c:pt idx="0">
                  <c:v>8535.0460633299135</c:v>
                </c:pt>
                <c:pt idx="1">
                  <c:v>6223.3224981993617</c:v>
                </c:pt>
              </c:numCache>
            </c:numRef>
          </c:val>
          <c:extLst>
            <c:ext xmlns:c16="http://schemas.microsoft.com/office/drawing/2014/chart" uri="{C3380CC4-5D6E-409C-BE32-E72D297353CC}">
              <c16:uniqueId val="{00000004-DC07-4448-B50E-380FCFE4B445}"/>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DC07-4448-B50E-380FCFE4B445}"/>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DC07-4448-B50E-380FCFE4B445}"/>
              </c:ext>
            </c:extLst>
          </c:dPt>
          <c:cat>
            <c:strRef>
              <c:f>'Sep 2024'!$K$1:$L$1</c:f>
              <c:strCache>
                <c:ptCount val="2"/>
                <c:pt idx="0">
                  <c:v>CARTERA VIGENCIA</c:v>
                </c:pt>
                <c:pt idx="1">
                  <c:v>CARTERA VENCIDA</c:v>
                </c:pt>
              </c:strCache>
            </c:strRef>
          </c:cat>
          <c:val>
            <c:numRef>
              <c:f>'Sep 2024'!$K$3:$L$3</c:f>
              <c:numCache>
                <c:formatCode>0.00%</c:formatCode>
                <c:ptCount val="2"/>
                <c:pt idx="0">
                  <c:v>0.57831907556355977</c:v>
                </c:pt>
                <c:pt idx="1">
                  <c:v>0.42168092443644029</c:v>
                </c:pt>
              </c:numCache>
            </c:numRef>
          </c:val>
          <c:extLst>
            <c:ext xmlns:c16="http://schemas.microsoft.com/office/drawing/2014/chart" uri="{C3380CC4-5D6E-409C-BE32-E72D297353CC}">
              <c16:uniqueId val="{00000009-DC07-4448-B50E-380FCFE4B445}"/>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1D26-4BBE-8689-D2E85B75A7F9}"/>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1D26-4BBE-8689-D2E85B75A7F9}"/>
              </c:ext>
            </c:extLst>
          </c:dPt>
          <c:dLbls>
            <c:dLbl>
              <c:idx val="0"/>
              <c:layout>
                <c:manualLayout>
                  <c:x val="4.3934425851431189E-2"/>
                  <c:y val="6.7019770008064625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1D26-4BBE-8689-D2E85B75A7F9}"/>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1D26-4BBE-8689-D2E85B75A7F9}"/>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'Sep 2024'!$K$1:$L$1</c:f>
              <c:strCache>
                <c:ptCount val="2"/>
                <c:pt idx="0">
                  <c:v>CARTERA VIGENCIA</c:v>
                </c:pt>
                <c:pt idx="1">
                  <c:v>CARTERA VENCIDA</c:v>
                </c:pt>
              </c:strCache>
            </c:strRef>
          </c:cat>
          <c:val>
            <c:numRef>
              <c:f>'Sep 2024'!$K$2:$L$2</c:f>
              <c:numCache>
                <c:formatCode>"$"\ #,##0</c:formatCode>
                <c:ptCount val="2"/>
                <c:pt idx="0">
                  <c:v>9006.0561656192949</c:v>
                </c:pt>
                <c:pt idx="1">
                  <c:v>14742.829536270039</c:v>
                </c:pt>
              </c:numCache>
            </c:numRef>
          </c:val>
          <c:extLst>
            <c:ext xmlns:c16="http://schemas.microsoft.com/office/drawing/2014/chart" uri="{C3380CC4-5D6E-409C-BE32-E72D297353CC}">
              <c16:uniqueId val="{00000004-1D26-4BBE-8689-D2E85B75A7F9}"/>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1D26-4BBE-8689-D2E85B75A7F9}"/>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1D26-4BBE-8689-D2E85B75A7F9}"/>
              </c:ext>
            </c:extLst>
          </c:dPt>
          <c:cat>
            <c:strRef>
              <c:f>'Sep 2024'!$K$1:$L$1</c:f>
              <c:strCache>
                <c:ptCount val="2"/>
                <c:pt idx="0">
                  <c:v>CARTERA VIGENCIA</c:v>
                </c:pt>
                <c:pt idx="1">
                  <c:v>CARTERA VENCIDA</c:v>
                </c:pt>
              </c:strCache>
            </c:strRef>
          </c:cat>
          <c:val>
            <c:numRef>
              <c:f>'Sep 2024'!$K$3:$L$3</c:f>
              <c:numCache>
                <c:formatCode>0.00%</c:formatCode>
                <c:ptCount val="2"/>
                <c:pt idx="0">
                  <c:v>0.37922015704942402</c:v>
                </c:pt>
                <c:pt idx="1">
                  <c:v>0.62077984295057587</c:v>
                </c:pt>
              </c:numCache>
            </c:numRef>
          </c:val>
          <c:extLst>
            <c:ext xmlns:c16="http://schemas.microsoft.com/office/drawing/2014/chart" uri="{C3380CC4-5D6E-409C-BE32-E72D297353CC}">
              <c16:uniqueId val="{00000009-1D26-4BBE-8689-D2E85B75A7F9}"/>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2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4"/>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53C8-4FB2-AC46-7C895E86FB60}"/>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53C8-4FB2-AC46-7C895E86FB60}"/>
              </c:ext>
            </c:extLst>
          </c:dPt>
          <c:dLbls>
            <c:dLbl>
              <c:idx val="0"/>
              <c:layout>
                <c:manualLayout>
                  <c:x val="-1.1851125506548324E-3"/>
                  <c:y val="-0.34954314640559431"/>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50034294443625"/>
                      <c:h val="0.21360486981130025"/>
                    </c:manualLayout>
                  </c15:layout>
                </c:ext>
                <c:ext xmlns:c16="http://schemas.microsoft.com/office/drawing/2014/chart" uri="{C3380CC4-5D6E-409C-BE32-E72D297353CC}">
                  <c16:uniqueId val="{00000001-53C8-4FB2-AC46-7C895E86FB60}"/>
                </c:ext>
              </c:extLst>
            </c:dLbl>
            <c:dLbl>
              <c:idx val="1"/>
              <c:layout>
                <c:manualLayout>
                  <c:x val="-3.3280289810702163E-2"/>
                  <c:y val="6.4675637406364034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66004232769201"/>
                      <c:h val="0.19925600105135119"/>
                    </c:manualLayout>
                  </c15:layout>
                </c:ext>
                <c:ext xmlns:c16="http://schemas.microsoft.com/office/drawing/2014/chart" uri="{C3380CC4-5D6E-409C-BE32-E72D297353CC}">
                  <c16:uniqueId val="{00000003-53C8-4FB2-AC46-7C895E86FB60}"/>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'Sep 2024'!$Q$1:$R$1</c:f>
              <c:strCache>
                <c:ptCount val="2"/>
                <c:pt idx="0">
                  <c:v>CARTERA
VIGENCIA</c:v>
                </c:pt>
                <c:pt idx="1">
                  <c:v>CARTERA
 VENCIDA</c:v>
                </c:pt>
              </c:strCache>
            </c:strRef>
          </c:cat>
          <c:val>
            <c:numRef>
              <c:f>'Sep 2024'!$Q$2:$R$2</c:f>
              <c:numCache>
                <c:formatCode>"$"\ #,##0</c:formatCode>
                <c:ptCount val="2"/>
                <c:pt idx="0">
                  <c:v>6590.1714881775461</c:v>
                </c:pt>
                <c:pt idx="1">
                  <c:v>4482.1267063496425</c:v>
                </c:pt>
              </c:numCache>
            </c:numRef>
          </c:val>
          <c:extLst>
            <c:ext xmlns:c16="http://schemas.microsoft.com/office/drawing/2014/chart" uri="{C3380CC4-5D6E-409C-BE32-E72D297353CC}">
              <c16:uniqueId val="{00000004-53C8-4FB2-AC46-7C895E86FB60}"/>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53C8-4FB2-AC46-7C895E86FB60}"/>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53C8-4FB2-AC46-7C895E86FB60}"/>
              </c:ext>
            </c:extLst>
          </c:dPt>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'Sep 2024'!$Q$1:$R$1</c:f>
              <c:strCache>
                <c:ptCount val="2"/>
                <c:pt idx="0">
                  <c:v>CARTERA
VIGENCIA</c:v>
                </c:pt>
                <c:pt idx="1">
                  <c:v>CARTERA
 VENCIDA</c:v>
                </c:pt>
              </c:strCache>
            </c:strRef>
          </c:cat>
          <c:val>
            <c:numRef>
              <c:f>'Sep 2024'!$Q$3:$R$3</c:f>
              <c:numCache>
                <c:formatCode>0%</c:formatCode>
                <c:ptCount val="2"/>
                <c:pt idx="0">
                  <c:v>0.59519454519703352</c:v>
                </c:pt>
                <c:pt idx="1">
                  <c:v>0.40480545480296637</c:v>
                </c:pt>
              </c:numCache>
            </c:numRef>
          </c:val>
          <c:extLst>
            <c:ext xmlns:c16="http://schemas.microsoft.com/office/drawing/2014/chart" uri="{C3380CC4-5D6E-409C-BE32-E72D297353CC}">
              <c16:uniqueId val="{00000009-53C8-4FB2-AC46-7C895E86FB60}"/>
            </c:ext>
          </c:extLst>
        </c:ser>
        <c:dLbls>
          <c:dLblPos val="bestFit"/>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'Sept 2024'!$P$38</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'Sept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'Sept 2024'!$P$39:$P$48</c:f>
              <c:numCache>
                <c:formatCode>"$"\ #,##0</c:formatCode>
                <c:ptCount val="10"/>
                <c:pt idx="0">
                  <c:v>12391.438806400522</c:v>
                </c:pt>
                <c:pt idx="1">
                  <c:v>745.91100439001968</c:v>
                </c:pt>
                <c:pt idx="2">
                  <c:v>398.65977378000429</c:v>
                </c:pt>
                <c:pt idx="3">
                  <c:v>250.18262377000127</c:v>
                </c:pt>
                <c:pt idx="4">
                  <c:v>163.33317441999995</c:v>
                </c:pt>
                <c:pt idx="5">
                  <c:v>159.24803999999997</c:v>
                </c:pt>
                <c:pt idx="6">
                  <c:v>128.87205141999979</c:v>
                </c:pt>
                <c:pt idx="7">
                  <c:v>711.96757293999769</c:v>
                </c:pt>
                <c:pt idx="8">
                  <c:v>1097.6271686000061</c:v>
                </c:pt>
                <c:pt idx="9">
                  <c:v>8847.0183290199129</c:v>
                </c:pt>
              </c:numCache>
            </c:numRef>
          </c:val>
          <c:extLst>
            <c:ext xmlns:c16="http://schemas.microsoft.com/office/drawing/2014/chart" uri="{C3380CC4-5D6E-409C-BE32-E72D297353CC}">
              <c16:uniqueId val="{00000000-8CC3-40AB-9FF5-632E146EA438}"/>
            </c:ext>
          </c:extLst>
        </c:ser>
        <c:ser>
          <c:idx val="1"/>
          <c:order val="1"/>
          <c:tx>
            <c:strRef>
              <c:f>'Sept 2024'!$Q$38</c:f>
              <c:strCache>
                <c:ptCount val="1"/>
                <c:pt idx="0">
                  <c:v>FACTURACIÓN DIRECTA</c:v>
                </c:pt>
              </c:strCache>
            </c:strRef>
          </c:tx>
          <c:spPr>
            <a:solidFill>
              <a:schemeClr val="accent2"/>
            </a:solidFill>
            <a:ln>
              <a:noFill/>
            </a:ln>
            <a:effectLst/>
            <a:scene3d>
              <a:camera prst="orthographicFront"/>
              <a:lightRig rig="threePt" dir="t"/>
            </a:scene3d>
            <a:sp3d>
              <a:bevelT w="190500" h="38100"/>
            </a:sp3d>
          </c:spPr>
          <c:invertIfNegative val="0"/>
          <c:dPt>
            <c:idx val="0"/>
            <c:invertIfNegative val="0"/>
            <c:bubble3D val="0"/>
            <c:extLst>
              <c:ext xmlns:c16="http://schemas.microsoft.com/office/drawing/2014/chart" uri="{C3380CC4-5D6E-409C-BE32-E72D297353CC}">
                <c16:uniqueId val="{00000001-8CC3-40AB-9FF5-632E146EA438}"/>
              </c:ext>
            </c:extLst>
          </c:dPt>
          <c:dPt>
            <c:idx val="1"/>
            <c:invertIfNegative val="0"/>
            <c:bubble3D val="0"/>
            <c:extLst>
              <c:ext xmlns:c16="http://schemas.microsoft.com/office/drawing/2014/chart" uri="{C3380CC4-5D6E-409C-BE32-E72D297353CC}">
                <c16:uniqueId val="{00000002-8CC3-40AB-9FF5-632E146EA438}"/>
              </c:ext>
            </c:extLst>
          </c:dPt>
          <c:dPt>
            <c:idx val="2"/>
            <c:invertIfNegative val="0"/>
            <c:bubble3D val="0"/>
            <c:extLst>
              <c:ext xmlns:c16="http://schemas.microsoft.com/office/drawing/2014/chart" uri="{C3380CC4-5D6E-409C-BE32-E72D297353CC}">
                <c16:uniqueId val="{00000003-8CC3-40AB-9FF5-632E146EA438}"/>
              </c:ext>
            </c:extLst>
          </c:dPt>
          <c:dPt>
            <c:idx val="3"/>
            <c:invertIfNegative val="0"/>
            <c:bubble3D val="0"/>
            <c:extLst>
              <c:ext xmlns:c16="http://schemas.microsoft.com/office/drawing/2014/chart" uri="{C3380CC4-5D6E-409C-BE32-E72D297353CC}">
                <c16:uniqueId val="{00000004-8CC3-40AB-9FF5-632E146EA438}"/>
              </c:ext>
            </c:extLst>
          </c:dPt>
          <c:dPt>
            <c:idx val="4"/>
            <c:invertIfNegative val="0"/>
            <c:bubble3D val="0"/>
            <c:extLst>
              <c:ext xmlns:c16="http://schemas.microsoft.com/office/drawing/2014/chart" uri="{C3380CC4-5D6E-409C-BE32-E72D297353CC}">
                <c16:uniqueId val="{00000005-8CC3-40AB-9FF5-632E146EA438}"/>
              </c:ext>
            </c:extLst>
          </c:dPt>
          <c:dPt>
            <c:idx val="5"/>
            <c:invertIfNegative val="0"/>
            <c:bubble3D val="0"/>
            <c:extLst>
              <c:ext xmlns:c16="http://schemas.microsoft.com/office/drawing/2014/chart" uri="{C3380CC4-5D6E-409C-BE32-E72D297353CC}">
                <c16:uniqueId val="{00000006-8CC3-40AB-9FF5-632E146EA438}"/>
              </c:ext>
            </c:extLst>
          </c:dPt>
          <c:dPt>
            <c:idx val="6"/>
            <c:invertIfNegative val="0"/>
            <c:bubble3D val="0"/>
            <c:extLst>
              <c:ext xmlns:c16="http://schemas.microsoft.com/office/drawing/2014/chart" uri="{C3380CC4-5D6E-409C-BE32-E72D297353CC}">
                <c16:uniqueId val="{00000007-8CC3-40AB-9FF5-632E146EA438}"/>
              </c:ext>
            </c:extLst>
          </c:dPt>
          <c:dPt>
            <c:idx val="7"/>
            <c:invertIfNegative val="0"/>
            <c:bubble3D val="0"/>
            <c:extLst>
              <c:ext xmlns:c16="http://schemas.microsoft.com/office/drawing/2014/chart" uri="{C3380CC4-5D6E-409C-BE32-E72D297353CC}">
                <c16:uniqueId val="{00000008-8CC3-40AB-9FF5-632E146EA438}"/>
              </c:ext>
            </c:extLst>
          </c:dPt>
          <c:dPt>
            <c:idx val="8"/>
            <c:invertIfNegative val="0"/>
            <c:bubble3D val="0"/>
            <c:extLst>
              <c:ext xmlns:c16="http://schemas.microsoft.com/office/drawing/2014/chart" uri="{C3380CC4-5D6E-409C-BE32-E72D297353CC}">
                <c16:uniqueId val="{00000009-8CC3-40AB-9FF5-632E146EA438}"/>
              </c:ext>
            </c:extLst>
          </c:dPt>
          <c:dPt>
            <c:idx val="9"/>
            <c:invertIfNegative val="0"/>
            <c:bubble3D val="0"/>
            <c:extLst>
              <c:ext xmlns:c16="http://schemas.microsoft.com/office/drawing/2014/chart" uri="{C3380CC4-5D6E-409C-BE32-E72D297353CC}">
                <c16:uniqueId val="{0000000A-8CC3-40AB-9FF5-632E146EA438}"/>
              </c:ext>
            </c:extLst>
          </c:dPt>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'Sept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'Sept 2024'!$Q$39:$Q$48</c:f>
              <c:numCache>
                <c:formatCode>"$"\ #,##0</c:formatCode>
                <c:ptCount val="10"/>
                <c:pt idx="0">
                  <c:v>599.61934545999873</c:v>
                </c:pt>
                <c:pt idx="1">
                  <c:v>207.76104055000002</c:v>
                </c:pt>
                <c:pt idx="2">
                  <c:v>190.39989629999982</c:v>
                </c:pt>
                <c:pt idx="3">
                  <c:v>236.39204303000025</c:v>
                </c:pt>
                <c:pt idx="4">
                  <c:v>391.17027735999972</c:v>
                </c:pt>
                <c:pt idx="5">
                  <c:v>51.140076280000024</c:v>
                </c:pt>
                <c:pt idx="6">
                  <c:v>29.146139999999999</c:v>
                </c:pt>
                <c:pt idx="7">
                  <c:v>434.78620128999876</c:v>
                </c:pt>
                <c:pt idx="8">
                  <c:v>659.79681623000079</c:v>
                </c:pt>
                <c:pt idx="9">
                  <c:v>2262.5547187500019</c:v>
                </c:pt>
              </c:numCache>
            </c:numRef>
          </c:val>
          <c:extLst>
            <c:ext xmlns:c16="http://schemas.microsoft.com/office/drawing/2014/chart" uri="{C3380CC4-5D6E-409C-BE32-E72D297353CC}">
              <c16:uniqueId val="{0000000B-8CC3-40AB-9FF5-632E146EA438}"/>
            </c:ext>
          </c:extLst>
        </c:ser>
        <c:dLbls>
          <c:dLblPos val="outEnd"/>
          <c:showLegendKey val="0"/>
          <c:showVal val="1"/>
          <c:showCatName val="0"/>
          <c:showSerName val="0"/>
          <c:showPercent val="0"/>
          <c:showBubbleSize val="0"/>
        </c:dLbls>
        <c:gapWidth val="50"/>
        <c:overlap val="-27"/>
        <c:axId val="467168288"/>
        <c:axId val="467169464"/>
      </c:barChart>
      <c:catAx>
        <c:axId val="4671682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crossAx val="467169464"/>
        <c:crosses val="autoZero"/>
        <c:auto val="1"/>
        <c:lblAlgn val="ctr"/>
        <c:lblOffset val="100"/>
        <c:noMultiLvlLbl val="0"/>
      </c:catAx>
      <c:valAx>
        <c:axId val="467169464"/>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crossAx val="4671682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'Sep 2024'!$O$39</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'Sep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'Sep 2024'!$O$40:$O$49</c:f>
              <c:numCache>
                <c:formatCode>_-* #,##0_-;\-* #,##0_-;_-* "-"??_-;_-@_-</c:formatCode>
                <c:ptCount val="10"/>
                <c:pt idx="0">
                  <c:v>20841.383773709305</c:v>
                </c:pt>
                <c:pt idx="1">
                  <c:v>3.7088200000000016</c:v>
                </c:pt>
                <c:pt idx="2">
                  <c:v>2123.6966648099979</c:v>
                </c:pt>
                <c:pt idx="3">
                  <c:v>1.6632100000000001</c:v>
                </c:pt>
                <c:pt idx="4">
                  <c:v>928.17866596999147</c:v>
                </c:pt>
                <c:pt idx="5">
                  <c:v>1.18615</c:v>
                </c:pt>
                <c:pt idx="6">
                  <c:v>671.56717119000371</c:v>
                </c:pt>
                <c:pt idx="7">
                  <c:v>1061.5394058399934</c:v>
                </c:pt>
                <c:pt idx="8">
                  <c:v>2420.9189809499908</c:v>
                </c:pt>
                <c:pt idx="9">
                  <c:v>10436.589357890049</c:v>
                </c:pt>
              </c:numCache>
            </c:numRef>
          </c:val>
          <c:extLst>
            <c:ext xmlns:c16="http://schemas.microsoft.com/office/drawing/2014/chart" uri="{C3380CC4-5D6E-409C-BE32-E72D297353CC}">
              <c16:uniqueId val="{00000000-EF74-480D-8916-6037F836568B}"/>
            </c:ext>
          </c:extLst>
        </c:ser>
        <c:ser>
          <c:idx val="1"/>
          <c:order val="1"/>
          <c:tx>
            <c:strRef>
              <c:f>'Sep 2024'!$P$39</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'Sep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'Sep 2024'!$P$40:$P$49</c:f>
              <c:numCache>
                <c:formatCode>"$"\ #,##0</c:formatCode>
                <c:ptCount val="10"/>
                <c:pt idx="0">
                  <c:v>1192.8459957800137</c:v>
                </c:pt>
                <c:pt idx="1">
                  <c:v>0</c:v>
                </c:pt>
                <c:pt idx="2">
                  <c:v>377.07710702999964</c:v>
                </c:pt>
                <c:pt idx="3">
                  <c:v>0.32142966000000001</c:v>
                </c:pt>
                <c:pt idx="4">
                  <c:v>665.86872304000008</c:v>
                </c:pt>
                <c:pt idx="5">
                  <c:v>6.6189999999999999E-2</c:v>
                </c:pt>
                <c:pt idx="6">
                  <c:v>134.05628464999978</c:v>
                </c:pt>
                <c:pt idx="7">
                  <c:v>312.40491363000041</c:v>
                </c:pt>
                <c:pt idx="8">
                  <c:v>449.35954181000005</c:v>
                </c:pt>
                <c:pt idx="9">
                  <c:v>10356.629245429927</c:v>
                </c:pt>
              </c:numCache>
            </c:numRef>
          </c:val>
          <c:extLst>
            <c:ext xmlns:c16="http://schemas.microsoft.com/office/drawing/2014/chart" uri="{C3380CC4-5D6E-409C-BE32-E72D297353CC}">
              <c16:uniqueId val="{00000001-EF74-480D-8916-6037F836568B}"/>
            </c:ext>
          </c:extLst>
        </c:ser>
        <c:dLbls>
          <c:dLblPos val="outEnd"/>
          <c:showLegendKey val="0"/>
          <c:showVal val="1"/>
          <c:showCatName val="0"/>
          <c:showSerName val="0"/>
          <c:showPercent val="0"/>
          <c:showBubbleSize val="0"/>
        </c:dLbls>
        <c:gapWidth val="50"/>
        <c:overlap val="-27"/>
        <c:axId val="336490424"/>
        <c:axId val="336493168"/>
      </c:barChart>
      <c:catAx>
        <c:axId val="33649042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crossAx val="336493168"/>
        <c:crosses val="autoZero"/>
        <c:auto val="1"/>
        <c:lblAlgn val="ctr"/>
        <c:lblOffset val="100"/>
        <c:noMultiLvlLbl val="0"/>
      </c:catAx>
      <c:valAx>
        <c:axId val="336493168"/>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crossAx val="336490424"/>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'Sep 2024'!$O$33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'Sep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'Sep 2024'!$O$34:$O$43</c:f>
              <c:numCache>
                <c:formatCode>_-* #,##0_-;\-* #,##0_-;_-* "-"??_-;_-@_-</c:formatCode>
                <c:ptCount val="10"/>
                <c:pt idx="0">
                  <c:v>6609.6859303250112</c:v>
                </c:pt>
                <c:pt idx="1">
                  <c:v>369.11139214999901</c:v>
                </c:pt>
                <c:pt idx="2">
                  <c:v>177.7992030399989</c:v>
                </c:pt>
                <c:pt idx="3">
                  <c:v>113.35227047999921</c:v>
                </c:pt>
                <c:pt idx="4">
                  <c:v>106.6017845399999</c:v>
                </c:pt>
                <c:pt idx="5">
                  <c:v>183.21433619999985</c:v>
                </c:pt>
                <c:pt idx="6">
                  <c:v>99.962769999999779</c:v>
                </c:pt>
                <c:pt idx="7">
                  <c:v>525.37807004999934</c:v>
                </c:pt>
                <c:pt idx="8">
                  <c:v>677.61216500000046</c:v>
                </c:pt>
                <c:pt idx="9">
                  <c:v>2977.7450955400168</c:v>
                </c:pt>
              </c:numCache>
            </c:numRef>
          </c:val>
          <c:extLst>
            <c:ext xmlns:c16="http://schemas.microsoft.com/office/drawing/2014/chart" uri="{C3380CC4-5D6E-409C-BE32-E72D297353CC}">
              <c16:uniqueId val="{00000000-DF9B-4AB5-96A1-546D310616E3}"/>
            </c:ext>
          </c:extLst>
        </c:ser>
        <c:ser>
          <c:idx val="1"/>
          <c:order val="1"/>
          <c:tx>
            <c:strRef>
              <c:f>'Sep 2024'!$P$33</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'Sep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'Sep 2024'!$P$34:$P$43</c:f>
              <c:numCache>
                <c:formatCode>"$"\ #,##0</c:formatCode>
                <c:ptCount val="10"/>
                <c:pt idx="0">
                  <c:v>1022.9458671999967</c:v>
                </c:pt>
                <c:pt idx="1">
                  <c:v>261.62325600000003</c:v>
                </c:pt>
                <c:pt idx="2">
                  <c:v>484.95344199999988</c:v>
                </c:pt>
                <c:pt idx="3">
                  <c:v>153.41843600000018</c:v>
                </c:pt>
                <c:pt idx="4">
                  <c:v>18.098829999999985</c:v>
                </c:pt>
                <c:pt idx="5">
                  <c:v>39.170839999999998</c:v>
                </c:pt>
                <c:pt idx="6">
                  <c:v>20.7563</c:v>
                </c:pt>
                <c:pt idx="7">
                  <c:v>138.2054600000001</c:v>
                </c:pt>
                <c:pt idx="8">
                  <c:v>252.91472300000012</c:v>
                </c:pt>
                <c:pt idx="9">
                  <c:v>525.81838999999934</c:v>
                </c:pt>
              </c:numCache>
            </c:numRef>
          </c:val>
          <c:extLst>
            <c:ext xmlns:c16="http://schemas.microsoft.com/office/drawing/2014/chart" uri="{C3380CC4-5D6E-409C-BE32-E72D297353CC}">
              <c16:uniqueId val="{00000001-DF9B-4AB5-96A1-546D310616E3}"/>
            </c:ext>
          </c:extLst>
        </c:ser>
        <c:dLbls>
          <c:dLblPos val="outEnd"/>
          <c:showLegendKey val="0"/>
          <c:showVal val="1"/>
          <c:showCatName val="0"/>
          <c:showSerName val="0"/>
          <c:showPercent val="0"/>
          <c:showBubbleSize val="0"/>
        </c:dLbls>
        <c:gapWidth val="50"/>
        <c:overlap val="-27"/>
        <c:axId val="429414576"/>
        <c:axId val="429415360"/>
      </c:barChart>
      <c:catAx>
        <c:axId val="42941457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crossAx val="429415360"/>
        <c:crosses val="autoZero"/>
        <c:auto val="1"/>
        <c:lblAlgn val="ctr"/>
        <c:lblOffset val="100"/>
        <c:noMultiLvlLbl val="0"/>
      </c:catAx>
      <c:valAx>
        <c:axId val="429415360"/>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crossAx val="42941457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 </a:t>
            </a:r>
            <a:r>
              <a:rPr lang="es-CO" sz="1800" b="0" i="0" u="none" strike="noStrike" cap="none" baseline="0">
                <a:effectLst/>
              </a:rPr>
              <a:t>1.552.170,06</a:t>
            </a:r>
            <a:r>
              <a:rPr lang="es-CO" sz="1800" b="0" i="0" u="none" strike="noStrike" cap="none" baseline="0"/>
              <a:t> </a:t>
            </a:r>
            <a:endParaRPr lang="es-ES"/>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dLbl>
              <c:idx val="3"/>
              <c:layout>
                <c:manualLayout>
                  <c:x val="-1.3394057551998381E-16"/>
                  <c:y val="-3.703703703703703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7CF-490A-8B24-F15C2A384219}"/>
                </c:ext>
              </c:extLst>
            </c:dLbl>
            <c:dLbl>
              <c:idx val="4"/>
              <c:layout>
                <c:manualLayout>
                  <c:x val="0"/>
                  <c:y val="-1.85185185185186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7CF-490A-8B24-F15C2A384219}"/>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Presentación.xlsx]ARROJO_CLANDESTINO 2018-2023'!$C$7:$G$7</c:f>
              <c:strCache>
                <c:ptCount val="5"/>
                <c:pt idx="0">
                  <c:v>PROMOAMBIENTAL SAS</c:v>
                </c:pt>
                <c:pt idx="1">
                  <c:v>LIME S.A. E.S.P.</c:v>
                </c:pt>
                <c:pt idx="2">
                  <c:v>CIUDAD LIMPIA</c:v>
                </c:pt>
                <c:pt idx="3">
                  <c:v>BOGOTÁ LIMPIA</c:v>
                </c:pt>
                <c:pt idx="4">
                  <c:v>ÁREA LIMPIA</c:v>
                </c:pt>
              </c:strCache>
            </c:strRef>
          </c:cat>
          <c:val>
            <c:numRef>
              <c:f>'[Datos Presentación.xlsx]ARROJO_CLANDESTINO 2018-2023'!$C$94:$G$94</c:f>
              <c:numCache>
                <c:formatCode>#,##0.00</c:formatCode>
                <c:ptCount val="5"/>
                <c:pt idx="0">
                  <c:v>193632.17199999999</c:v>
                </c:pt>
                <c:pt idx="1">
                  <c:v>713109.11699999985</c:v>
                </c:pt>
                <c:pt idx="2">
                  <c:v>274576.51200000005</c:v>
                </c:pt>
                <c:pt idx="3">
                  <c:v>163996.17699999997</c:v>
                </c:pt>
                <c:pt idx="4">
                  <c:v>206856.07700000002</c:v>
                </c:pt>
              </c:numCache>
            </c:numRef>
          </c:val>
          <c:extLst>
            <c:ext xmlns:c16="http://schemas.microsoft.com/office/drawing/2014/chart" uri="{C3380CC4-5D6E-409C-BE32-E72D297353CC}">
              <c16:uniqueId val="{00000002-57CF-490A-8B24-F15C2A384219}"/>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ES"/>
          </a:p>
        </c:txPr>
        <c:crossAx val="348204416"/>
        <c:crosses val="autoZero"/>
        <c:auto val="1"/>
        <c:lblAlgn val="ctr"/>
        <c:lblOffset val="100"/>
        <c:noMultiLvlLbl val="0"/>
      </c:catAx>
      <c:valAx>
        <c:axId val="34820441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397396177382492"/>
          <c:y val="1.230137560749371E-2"/>
          <c:w val="0.78260452111354095"/>
          <c:h val="0.73840776055506185"/>
        </c:manualLayout>
      </c:layout>
      <c:barChart>
        <c:barDir val="col"/>
        <c:grouping val="clustered"/>
        <c:varyColors val="0"/>
        <c:ser>
          <c:idx val="3"/>
          <c:order val="0"/>
          <c:tx>
            <c:strRef>
              <c:f>'Sep 2024'!$P$33</c:f>
              <c:strCache>
                <c:ptCount val="1"/>
                <c:pt idx="0">
                  <c:v>FACTURACIÓN DIRECTA</c:v>
                </c:pt>
              </c:strCache>
            </c:strRef>
          </c:tx>
          <c:spPr>
            <a:solidFill>
              <a:schemeClr val="accent2"/>
            </a:solidFill>
            <a:scene3d>
              <a:camera prst="orthographicFront"/>
              <a:lightRig rig="balanced" dir="t">
                <a:rot lat="0" lon="0" rev="8700000"/>
              </a:lightRig>
            </a:scene3d>
            <a:sp3d>
              <a:bevelT w="190500" h="38100"/>
            </a:sp3d>
          </c:spPr>
          <c:invertIfNegative val="0"/>
          <c:cat>
            <c:strRef>
              <c:f>'Sep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'Sep 2024'!$P$34:$P$43</c:f>
              <c:numCache>
                <c:formatCode>"$"\ #,##0</c:formatCode>
                <c:ptCount val="10"/>
                <c:pt idx="0">
                  <c:v>437.76183611000067</c:v>
                </c:pt>
                <c:pt idx="1">
                  <c:v>0</c:v>
                </c:pt>
                <c:pt idx="2">
                  <c:v>111.95813471999998</c:v>
                </c:pt>
                <c:pt idx="3">
                  <c:v>0.45323999999999998</c:v>
                </c:pt>
                <c:pt idx="4">
                  <c:v>165.40450981999996</c:v>
                </c:pt>
                <c:pt idx="5">
                  <c:v>0</c:v>
                </c:pt>
                <c:pt idx="6">
                  <c:v>33.264549999999993</c:v>
                </c:pt>
                <c:pt idx="7">
                  <c:v>206.17332000000002</c:v>
                </c:pt>
                <c:pt idx="8">
                  <c:v>602.61309970000036</c:v>
                </c:pt>
                <c:pt idx="9">
                  <c:v>5813.3051098800115</c:v>
                </c:pt>
              </c:numCache>
            </c:numRef>
          </c:val>
          <c:extLst>
            <c:ext xmlns:c16="http://schemas.microsoft.com/office/drawing/2014/chart" uri="{C3380CC4-5D6E-409C-BE32-E72D297353CC}">
              <c16:uniqueId val="{00000000-C87A-4C15-9B56-31C5DD4BB3F5}"/>
            </c:ext>
          </c:extLst>
        </c:ser>
        <c:ser>
          <c:idx val="0"/>
          <c:order val="1"/>
          <c:tx>
            <c:strRef>
              <c:f>'Sep 2024'!$O$33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dLbl>
              <c:idx val="1"/>
              <c:layout>
                <c:manualLayout>
                  <c:x val="-1.3174603375856681E-2"/>
                  <c:y val="-1.814207674558768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87A-4C15-9B56-31C5DD4BB3F5}"/>
                </c:ext>
              </c:extLst>
            </c:dLbl>
            <c:dLbl>
              <c:idx val="9"/>
              <c:layout>
                <c:manualLayout>
                  <c:x val="1.7566137834475574E-2"/>
                  <c:y val="-2.822100827091409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87A-4C15-9B56-31C5DD4BB3F5}"/>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'Sep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'Sep 2024'!$O$34:$O$43</c:f>
              <c:numCache>
                <c:formatCode>"$"\ #,##0</c:formatCode>
                <c:ptCount val="10"/>
                <c:pt idx="0">
                  <c:v>7994.2809844996955</c:v>
                </c:pt>
                <c:pt idx="1">
                  <c:v>1.0943700000000001</c:v>
                </c:pt>
                <c:pt idx="2">
                  <c:v>660.44484538000131</c:v>
                </c:pt>
                <c:pt idx="3">
                  <c:v>0.57708000000000004</c:v>
                </c:pt>
                <c:pt idx="4">
                  <c:v>291.74298642000139</c:v>
                </c:pt>
                <c:pt idx="5">
                  <c:v>0</c:v>
                </c:pt>
                <c:pt idx="6">
                  <c:v>248.86370450000047</c:v>
                </c:pt>
                <c:pt idx="7">
                  <c:v>386.89913815000079</c:v>
                </c:pt>
                <c:pt idx="8">
                  <c:v>728.70442723999702</c:v>
                </c:pt>
                <c:pt idx="9">
                  <c:v>6065.344365470005</c:v>
                </c:pt>
              </c:numCache>
            </c:numRef>
          </c:val>
          <c:extLst>
            <c:ext xmlns:c16="http://schemas.microsoft.com/office/drawing/2014/chart" uri="{C3380CC4-5D6E-409C-BE32-E72D297353CC}">
              <c16:uniqueId val="{00000003-C87A-4C15-9B56-31C5DD4BB3F5}"/>
            </c:ext>
          </c:extLst>
        </c:ser>
        <c:dLbls>
          <c:showLegendKey val="0"/>
          <c:showVal val="0"/>
          <c:showCatName val="0"/>
          <c:showSerName val="0"/>
          <c:showPercent val="0"/>
          <c:showBubbleSize val="0"/>
        </c:dLbls>
        <c:gapWidth val="219"/>
        <c:overlap val="-27"/>
        <c:axId val="1251015888"/>
        <c:axId val="1251023792"/>
      </c:barChart>
      <c:catAx>
        <c:axId val="1251015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s-ES"/>
          </a:p>
        </c:txPr>
        <c:crossAx val="1251023792"/>
        <c:crosses val="autoZero"/>
        <c:auto val="1"/>
        <c:lblAlgn val="ctr"/>
        <c:lblOffset val="100"/>
        <c:noMultiLvlLbl val="0"/>
      </c:catAx>
      <c:valAx>
        <c:axId val="1251023792"/>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12510158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plotArea>
    <c:plotVisOnly val="1"/>
    <c:dispBlanksAs val="gap"/>
    <c:showDLblsOverMax val="0"/>
  </c:chart>
  <c:txPr>
    <a:bodyPr/>
    <a:lstStyle/>
    <a:p>
      <a:pPr>
        <a:defRPr>
          <a:solidFill>
            <a:sysClr val="windowText" lastClr="000000"/>
          </a:solidFill>
        </a:defRPr>
      </a:pPr>
      <a:endParaRPr lang="es-E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'Sep 2024'!$O$32</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'Sep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'Sep 2024'!$O$33:$O$42</c:f>
              <c:numCache>
                <c:formatCode>_-* #,##0_-;\-* #,##0_-;_-* "-"??_-;_-@_-</c:formatCode>
                <c:ptCount val="10"/>
                <c:pt idx="0">
                  <c:v>5912.1939243878478</c:v>
                </c:pt>
                <c:pt idx="1">
                  <c:v>286.82528399000023</c:v>
                </c:pt>
                <c:pt idx="2">
                  <c:v>114.70858045999994</c:v>
                </c:pt>
                <c:pt idx="3">
                  <c:v>84.574104969999979</c:v>
                </c:pt>
                <c:pt idx="4">
                  <c:v>59.48094037999995</c:v>
                </c:pt>
                <c:pt idx="5">
                  <c:v>53.465610999999988</c:v>
                </c:pt>
                <c:pt idx="6">
                  <c:v>52.579339299999987</c:v>
                </c:pt>
                <c:pt idx="7">
                  <c:v>291.4266341000004</c:v>
                </c:pt>
                <c:pt idx="8">
                  <c:v>481.47295600000155</c:v>
                </c:pt>
                <c:pt idx="9">
                  <c:v>2165.8201580000068</c:v>
                </c:pt>
              </c:numCache>
            </c:numRef>
          </c:val>
          <c:extLst>
            <c:ext xmlns:c16="http://schemas.microsoft.com/office/drawing/2014/chart" uri="{C3380CC4-5D6E-409C-BE32-E72D297353CC}">
              <c16:uniqueId val="{00000000-43DB-4956-A2E4-978763A69335}"/>
            </c:ext>
          </c:extLst>
        </c:ser>
        <c:ser>
          <c:idx val="1"/>
          <c:order val="1"/>
          <c:tx>
            <c:strRef>
              <c:f>'Sep 2024'!$P$32</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'Sep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'Sep 2024'!$P$33:$P$42</c:f>
              <c:numCache>
                <c:formatCode>"$"\ #,##0</c:formatCode>
                <c:ptCount val="10"/>
                <c:pt idx="0">
                  <c:v>130.4436769400001</c:v>
                </c:pt>
                <c:pt idx="1">
                  <c:v>24.601355000000002</c:v>
                </c:pt>
                <c:pt idx="2">
                  <c:v>37.150910000000003</c:v>
                </c:pt>
                <c:pt idx="3">
                  <c:v>41.563509999999994</c:v>
                </c:pt>
                <c:pt idx="4">
                  <c:v>51.117920000000019</c:v>
                </c:pt>
                <c:pt idx="5">
                  <c:v>20.69989</c:v>
                </c:pt>
                <c:pt idx="6">
                  <c:v>33.873440000000009</c:v>
                </c:pt>
                <c:pt idx="7">
                  <c:v>115.40492000000009</c:v>
                </c:pt>
                <c:pt idx="8">
                  <c:v>184.76190000000011</c:v>
                </c:pt>
                <c:pt idx="9">
                  <c:v>930.13313999999912</c:v>
                </c:pt>
              </c:numCache>
            </c:numRef>
          </c:val>
          <c:extLst>
            <c:ext xmlns:c16="http://schemas.microsoft.com/office/drawing/2014/chart" uri="{C3380CC4-5D6E-409C-BE32-E72D297353CC}">
              <c16:uniqueId val="{00000001-43DB-4956-A2E4-978763A69335}"/>
            </c:ext>
          </c:extLst>
        </c:ser>
        <c:dLbls>
          <c:showLegendKey val="0"/>
          <c:showVal val="0"/>
          <c:showCatName val="0"/>
          <c:showSerName val="0"/>
          <c:showPercent val="0"/>
          <c:showBubbleSize val="0"/>
        </c:dLbls>
        <c:gapWidth val="219"/>
        <c:overlap val="-27"/>
        <c:axId val="425826720"/>
        <c:axId val="425819272"/>
      </c:barChart>
      <c:catAx>
        <c:axId val="425826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es-ES"/>
          </a:p>
        </c:txPr>
        <c:crossAx val="425819272"/>
        <c:crosses val="autoZero"/>
        <c:auto val="1"/>
        <c:lblAlgn val="ctr"/>
        <c:lblOffset val="100"/>
        <c:noMultiLvlLbl val="0"/>
      </c:catAx>
      <c:valAx>
        <c:axId val="425819272"/>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25826720"/>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a:solidFill>
            <a:sysClr val="windowText" lastClr="000000"/>
          </a:solidFill>
        </a:defRPr>
      </a:pPr>
      <a:endParaRPr lang="es-E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'Sept 2024'!$N$28:$N$29</c:f>
              <c:strCache>
                <c:ptCount val="2"/>
                <c:pt idx="0">
                  <c:v>CARTERA</c:v>
                </c:pt>
                <c:pt idx="1">
                  <c:v>FACTURACIÓN
CONJUNTA</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3E4F-4C3B-A3E8-D7254DC5879C}"/>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3E4F-4C3B-A3E8-D7254DC5879C}"/>
              </c:ext>
            </c:extLst>
          </c:dPt>
          <c:dLbls>
            <c:dLbl>
              <c:idx val="0"/>
              <c:layout>
                <c:manualLayout>
                  <c:x val="8.2404791813474682E-2"/>
                  <c:y val="-0.13074724266024124"/>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612181745764268"/>
                      <c:h val="0.26784848615234569"/>
                    </c:manualLayout>
                  </c15:layout>
                </c:ext>
                <c:ext xmlns:c16="http://schemas.microsoft.com/office/drawing/2014/chart" uri="{C3380CC4-5D6E-409C-BE32-E72D297353CC}">
                  <c16:uniqueId val="{00000001-3E4F-4C3B-A3E8-D7254DC5879C}"/>
                </c:ext>
              </c:extLst>
            </c:dLbl>
            <c:dLbl>
              <c:idx val="1"/>
              <c:layout>
                <c:manualLayout>
                  <c:x val="-8.1486668130491477E-2"/>
                  <c:y val="-4.0919379186208311E-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6647242051941949"/>
                      <c:h val="0.21214090042023431"/>
                    </c:manualLayout>
                  </c15:layout>
                </c:ext>
                <c:ext xmlns:c16="http://schemas.microsoft.com/office/drawing/2014/chart" uri="{C3380CC4-5D6E-409C-BE32-E72D297353CC}">
                  <c16:uniqueId val="{00000003-3E4F-4C3B-A3E8-D7254DC5879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'Sept 2024'!$M$30:$M$31</c:f>
              <c:strCache>
                <c:ptCount val="2"/>
                <c:pt idx="0">
                  <c:v>CARTERA VENCIDA</c:v>
                </c:pt>
                <c:pt idx="1">
                  <c:v>CARTERA VIGENCIA</c:v>
                </c:pt>
              </c:strCache>
            </c:strRef>
          </c:cat>
          <c:val>
            <c:numRef>
              <c:f>'Sept 2024'!$N$30:$N$31</c:f>
              <c:numCache>
                <c:formatCode>_-* #,##0_-;\-* #,##0_-;_-* "-"??_-;_-@_-</c:formatCode>
                <c:ptCount val="2"/>
                <c:pt idx="0">
                  <c:v>11481.162854859975</c:v>
                </c:pt>
                <c:pt idx="1">
                  <c:v>13413.095689880489</c:v>
                </c:pt>
              </c:numCache>
            </c:numRef>
          </c:val>
          <c:extLst>
            <c:ext xmlns:c16="http://schemas.microsoft.com/office/drawing/2014/chart" uri="{C3380CC4-5D6E-409C-BE32-E72D297353CC}">
              <c16:uniqueId val="{00000004-3E4F-4C3B-A3E8-D7254DC5879C}"/>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6875-443E-9BC1-3BF0543475D4}"/>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6875-443E-9BC1-3BF0543475D4}"/>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6875-443E-9BC1-3BF0543475D4}"/>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6875-443E-9BC1-3BF0543475D4}"/>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'Sept 2024'!$M$30:$M$31</c:f>
              <c:strCache>
                <c:ptCount val="2"/>
                <c:pt idx="0">
                  <c:v>CARTERA VENCIDA</c:v>
                </c:pt>
                <c:pt idx="1">
                  <c:v>CARTERA VIGENCIA</c:v>
                </c:pt>
              </c:strCache>
            </c:strRef>
          </c:cat>
          <c:val>
            <c:numRef>
              <c:f>'Sept 2024'!$O$30:$O$31</c:f>
              <c:numCache>
                <c:formatCode>_-* #,##0_-;\-* #,##0_-;_-* "-"??_-;_-@_-</c:formatCode>
                <c:ptCount val="2"/>
                <c:pt idx="0">
                  <c:v>3908.7687199000025</c:v>
                </c:pt>
                <c:pt idx="1">
                  <c:v>1153.9978353499976</c:v>
                </c:pt>
              </c:numCache>
            </c:numRef>
          </c:val>
          <c:extLst>
            <c:ext xmlns:c16="http://schemas.microsoft.com/office/drawing/2014/chart" uri="{C3380CC4-5D6E-409C-BE32-E72D297353CC}">
              <c16:uniqueId val="{00000004-6875-443E-9BC1-3BF0543475D4}"/>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'Sep 2024'!$O$183:$O$184</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22AA-4737-A8C8-18999F768B6F}"/>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22AA-4737-A8C8-18999F768B6F}"/>
              </c:ext>
            </c:extLst>
          </c:dPt>
          <c:dLbls>
            <c:dLbl>
              <c:idx val="0"/>
              <c:layout>
                <c:manualLayout>
                  <c:x val="1.3662839020122487E-2"/>
                  <c:y val="-0.2291079760863225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22AA-4737-A8C8-18999F768B6F}"/>
                </c:ext>
              </c:extLst>
            </c:dLbl>
            <c:dLbl>
              <c:idx val="1"/>
              <c:layout>
                <c:manualLayout>
                  <c:x val="-9.3159819881464226E-2"/>
                  <c:y val="-3.3633404687119055E-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4312611701747399"/>
                      <c:h val="0.22671284941841283"/>
                    </c:manualLayout>
                  </c15:layout>
                </c:ext>
                <c:ext xmlns:c16="http://schemas.microsoft.com/office/drawing/2014/chart" uri="{C3380CC4-5D6E-409C-BE32-E72D297353CC}">
                  <c16:uniqueId val="{00000003-22AA-4737-A8C8-18999F768B6F}"/>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'Sep 2024'!$N$185:$N$186</c:f>
              <c:strCache>
                <c:ptCount val="2"/>
                <c:pt idx="0">
                  <c:v>VENCIDA</c:v>
                </c:pt>
                <c:pt idx="1">
                  <c:v>VIGENCIA</c:v>
                </c:pt>
              </c:strCache>
            </c:strRef>
          </c:cat>
          <c:val>
            <c:numRef>
              <c:f>'Sep 2024'!$O$185:$O$186</c:f>
              <c:numCache>
                <c:formatCode>_-* #,##0_-;\-* #,##0_-;_-* "-"??_-;_-@_-</c:formatCode>
                <c:ptCount val="2"/>
                <c:pt idx="0">
                  <c:v>16035.200713959568</c:v>
                </c:pt>
                <c:pt idx="1">
                  <c:v>22455.231486399774</c:v>
                </c:pt>
              </c:numCache>
            </c:numRef>
          </c:val>
          <c:extLst>
            <c:ext xmlns:c16="http://schemas.microsoft.com/office/drawing/2014/chart" uri="{C3380CC4-5D6E-409C-BE32-E72D297353CC}">
              <c16:uniqueId val="{00000004-22AA-4737-A8C8-18999F768B6F}"/>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9.2239752558811186E-2"/>
          <c:y val="9.3962088072324298E-2"/>
          <c:w val="0.82047712437432307"/>
          <c:h val="0.71547244094488194"/>
        </c:manualLayout>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3A97-4C60-B9E4-E0B5ED384444}"/>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3A97-4C60-B9E4-E0B5ED384444}"/>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3A97-4C60-B9E4-E0B5ED384444}"/>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3A97-4C60-B9E4-E0B5ED384444}"/>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'Sep 2024'!$N$185:$N$186</c:f>
              <c:strCache>
                <c:ptCount val="2"/>
                <c:pt idx="0">
                  <c:v>VENCIDA</c:v>
                </c:pt>
                <c:pt idx="1">
                  <c:v>VIGENCIA</c:v>
                </c:pt>
              </c:strCache>
            </c:strRef>
          </c:cat>
          <c:val>
            <c:numRef>
              <c:f>'Sep 2024'!$P$185:$P$186</c:f>
              <c:numCache>
                <c:formatCode>_-* #,##0_-;\-* #,##0_-;_-* "-"??_-;_-@_-</c:formatCode>
                <c:ptCount val="2"/>
                <c:pt idx="0">
                  <c:v>11555.061030269932</c:v>
                </c:pt>
                <c:pt idx="1">
                  <c:v>1933.5684007600094</c:v>
                </c:pt>
              </c:numCache>
            </c:numRef>
          </c:val>
          <c:extLst>
            <c:ext xmlns:c16="http://schemas.microsoft.com/office/drawing/2014/chart" uri="{C3380CC4-5D6E-409C-BE32-E72D297353CC}">
              <c16:uniqueId val="{00000004-3A97-4C60-B9E4-E0B5ED384444}"/>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'Sep 2024'!$O$173:$O$174</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1E66-46E1-9905-187373953F05}"/>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1E66-46E1-9905-187373953F05}"/>
              </c:ext>
            </c:extLst>
          </c:dPt>
          <c:dLbls>
            <c:dLbl>
              <c:idx val="0"/>
              <c:layout>
                <c:manualLayout>
                  <c:x val="1.3662839020122487E-2"/>
                  <c:y val="-0.2291079760863225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1E66-46E1-9905-187373953F05}"/>
                </c:ext>
              </c:extLst>
            </c:dLbl>
            <c:dLbl>
              <c:idx val="1"/>
              <c:layout>
                <c:manualLayout>
                  <c:x val="-9.8347878390201218E-2"/>
                  <c:y val="-3.363334791484399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275000000000001"/>
                      <c:h val="0.22671296296296295"/>
                    </c:manualLayout>
                  </c15:layout>
                </c:ext>
                <c:ext xmlns:c16="http://schemas.microsoft.com/office/drawing/2014/chart" uri="{C3380CC4-5D6E-409C-BE32-E72D297353CC}">
                  <c16:uniqueId val="{00000003-1E66-46E1-9905-187373953F05}"/>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'Sep 2024'!$N$175:$N$176</c:f>
              <c:strCache>
                <c:ptCount val="2"/>
                <c:pt idx="0">
                  <c:v>VENCIDA</c:v>
                </c:pt>
                <c:pt idx="1">
                  <c:v>VIGENCIA</c:v>
                </c:pt>
              </c:strCache>
            </c:strRef>
          </c:cat>
          <c:val>
            <c:numRef>
              <c:f>'Sep 2024'!$O$175:$O$176</c:f>
              <c:numCache>
                <c:formatCode>_-* #,##0_-;\-* #,##0_-;_-* "-"??_-;_-@_-</c:formatCode>
                <c:ptCount val="2"/>
                <c:pt idx="0">
                  <c:v>4764.7186925100405</c:v>
                </c:pt>
                <c:pt idx="1">
                  <c:v>7075.7443248149839</c:v>
                </c:pt>
              </c:numCache>
            </c:numRef>
          </c:val>
          <c:extLst>
            <c:ext xmlns:c16="http://schemas.microsoft.com/office/drawing/2014/chart" uri="{C3380CC4-5D6E-409C-BE32-E72D297353CC}">
              <c16:uniqueId val="{00000004-1E66-46E1-9905-187373953F05}"/>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E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13A5-4C47-9C98-0D8A12401FBE}"/>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13A5-4C47-9C98-0D8A12401FBE}"/>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13A5-4C47-9C98-0D8A12401FBE}"/>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13A5-4C47-9C98-0D8A12401FBE}"/>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'Sep 2024'!$N$175:$N$176</c:f>
              <c:strCache>
                <c:ptCount val="2"/>
                <c:pt idx="0">
                  <c:v>VENCIDA</c:v>
                </c:pt>
                <c:pt idx="1">
                  <c:v>VIGENCIA</c:v>
                </c:pt>
              </c:strCache>
            </c:strRef>
          </c:cat>
          <c:val>
            <c:numRef>
              <c:f>'Sep 2024'!$P$175:$P$176</c:f>
              <c:numCache>
                <c:formatCode>_-* #,##0_-;\-* #,##0_-;_-* "-"??_-;_-@_-</c:formatCode>
                <c:ptCount val="2"/>
                <c:pt idx="0">
                  <c:v>1458.6038056900009</c:v>
                </c:pt>
                <c:pt idx="1">
                  <c:v>1459.3017385099954</c:v>
                </c:pt>
              </c:numCache>
            </c:numRef>
          </c:val>
          <c:extLst>
            <c:ext xmlns:c16="http://schemas.microsoft.com/office/drawing/2014/chart" uri="{C3380CC4-5D6E-409C-BE32-E72D297353CC}">
              <c16:uniqueId val="{00000004-13A5-4C47-9C98-0D8A12401FBE}"/>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E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'Sep 2024'!$O$173:$O$174</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8D98-4D43-ADEC-93BE0DB4C3DC}"/>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8D98-4D43-ADEC-93BE0DB4C3DC}"/>
              </c:ext>
            </c:extLst>
          </c:dPt>
          <c:dLbls>
            <c:dLbl>
              <c:idx val="0"/>
              <c:layout>
                <c:manualLayout>
                  <c:x val="7.7471099811583108E-2"/>
                  <c:y val="1.4381763923345198E-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8D98-4D43-ADEC-93BE0DB4C3DC}"/>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8D98-4D43-ADEC-93BE0DB4C3DC}"/>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'Sep 2024'!$N$175:$N$176</c:f>
              <c:strCache>
                <c:ptCount val="2"/>
                <c:pt idx="0">
                  <c:v>CARTERA VENCIDA</c:v>
                </c:pt>
                <c:pt idx="1">
                  <c:v>CARTERA VIGENCIA</c:v>
                </c:pt>
              </c:strCache>
            </c:strRef>
          </c:cat>
          <c:val>
            <c:numRef>
              <c:f>'Sep 2024'!$O$175:$O$176</c:f>
              <c:numCache>
                <c:formatCode>_-* #,##0_-;\-* #,##0_-;_-* "-"??_-;_-@_-</c:formatCode>
                <c:ptCount val="2"/>
                <c:pt idx="0">
                  <c:v>8207.3949185000147</c:v>
                </c:pt>
                <c:pt idx="1">
                  <c:v>8170.5569831596858</c:v>
                </c:pt>
              </c:numCache>
            </c:numRef>
          </c:val>
          <c:extLst>
            <c:ext xmlns:c16="http://schemas.microsoft.com/office/drawing/2014/chart" uri="{C3380CC4-5D6E-409C-BE32-E72D297353CC}">
              <c16:uniqueId val="{00000004-8D98-4D43-ADEC-93BE0DB4C3DC}"/>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a:t>
            </a:r>
            <a:r>
              <a:rPr lang="es-CO" sz="1800" b="1" i="0" u="none" strike="noStrike" cap="none" baseline="0">
                <a:effectLst/>
              </a:rPr>
              <a:t>198.145,41</a:t>
            </a:r>
            <a:r>
              <a:rPr lang="es-CO" sz="1800" b="0" i="0" u="none" strike="noStrike" cap="none" baseline="0"/>
              <a:t> </a:t>
            </a:r>
            <a:endParaRPr lang="es-ES" sz="1800" b="0" i="0" u="none" strike="noStrike" kern="1200" cap="none" spc="50" baseline="0">
              <a:solidFill>
                <a:sysClr val="windowText" lastClr="000000">
                  <a:lumMod val="65000"/>
                  <a:lumOff val="35000"/>
                </a:sysClr>
              </a:solidFill>
              <a:latin typeface="+mn-lt"/>
              <a:ea typeface="+mn-ea"/>
              <a:cs typeface="+mn-cs"/>
            </a:endParaRPr>
          </a:p>
        </c:rich>
      </c:tx>
      <c:layout>
        <c:manualLayout>
          <c:xMode val="edge"/>
          <c:yMode val="edge"/>
          <c:x val="0.55752186590139841"/>
          <c:y val="0.185921824767220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65000"/>
                        <a:lumOff val="3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'[Datos Presentación.xlsx]ARROJO_CLANDESTINO 2018-2023'!$C$113:$G$113</c:f>
              <c:strCache>
                <c:ptCount val="5"/>
                <c:pt idx="0">
                  <c:v>PROMOAMBIENTAL SAS</c:v>
                </c:pt>
                <c:pt idx="1">
                  <c:v>LIME S.A. E.S.P.</c:v>
                </c:pt>
                <c:pt idx="2">
                  <c:v>CIUDAD LIMPIA</c:v>
                </c:pt>
                <c:pt idx="3">
                  <c:v>BOGOTÁ LIMPIA</c:v>
                </c:pt>
                <c:pt idx="4">
                  <c:v>ÁREA LIMPIA</c:v>
                </c:pt>
              </c:strCache>
            </c:strRef>
          </c:cat>
          <c:val>
            <c:numRef>
              <c:f>'[Datos Presentación.xlsx]ARROJO_CLANDESTINO 2018-2023'!$C$129:$G$129</c:f>
              <c:numCache>
                <c:formatCode>_(* #,##0.00_);_(* \(#,##0.00\);_(* "-"??_);_(@_)</c:formatCode>
                <c:ptCount val="5"/>
                <c:pt idx="0">
                  <c:v>23657.490000000005</c:v>
                </c:pt>
                <c:pt idx="1">
                  <c:v>93535.319999999978</c:v>
                </c:pt>
                <c:pt idx="2">
                  <c:v>36786.17</c:v>
                </c:pt>
                <c:pt idx="3">
                  <c:v>18288.449999999997</c:v>
                </c:pt>
                <c:pt idx="4">
                  <c:v>25877.98</c:v>
                </c:pt>
              </c:numCache>
            </c:numRef>
          </c:val>
          <c:extLst>
            <c:ext xmlns:c16="http://schemas.microsoft.com/office/drawing/2014/chart" uri="{C3380CC4-5D6E-409C-BE32-E72D297353CC}">
              <c16:uniqueId val="{00000000-50F1-4046-832D-34B9D424CDBE}"/>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ES"/>
          </a:p>
        </c:txPr>
        <c:crossAx val="348204416"/>
        <c:crosses val="autoZero"/>
        <c:auto val="1"/>
        <c:lblAlgn val="ctr"/>
        <c:lblOffset val="100"/>
        <c:noMultiLvlLbl val="0"/>
      </c:catAx>
      <c:valAx>
        <c:axId val="348204416"/>
        <c:scaling>
          <c:orientation val="minMax"/>
        </c:scaling>
        <c:delete val="0"/>
        <c:axPos val="l"/>
        <c:numFmt formatCode="_(* #,##0.00_);_(* \(#,##0.00\);_(* &quot;-&quot;??_);_(@_)"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F50A-4D3D-BDCE-D1454E9D86B1}"/>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F50A-4D3D-BDCE-D1454E9D86B1}"/>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F50A-4D3D-BDCE-D1454E9D86B1}"/>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F50A-4D3D-BDCE-D1454E9D86B1}"/>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'Sep 2024'!$N$175:$N$176</c:f>
              <c:strCache>
                <c:ptCount val="2"/>
                <c:pt idx="0">
                  <c:v>CARTERA VENCIDA</c:v>
                </c:pt>
                <c:pt idx="1">
                  <c:v>CARTERA VIGENCIA</c:v>
                </c:pt>
              </c:strCache>
            </c:strRef>
          </c:cat>
          <c:val>
            <c:numRef>
              <c:f>'Sep 2024'!$P$175:$P$176</c:f>
              <c:numCache>
                <c:formatCode>_-* #,##0_-;\-* #,##0_-;_-* "-"??_-;_-@_-</c:formatCode>
                <c:ptCount val="2"/>
                <c:pt idx="0">
                  <c:v>6535.4346177700127</c:v>
                </c:pt>
                <c:pt idx="1">
                  <c:v>835.4991824600005</c:v>
                </c:pt>
              </c:numCache>
            </c:numRef>
          </c:val>
          <c:extLst>
            <c:ext xmlns:c16="http://schemas.microsoft.com/office/drawing/2014/chart" uri="{C3380CC4-5D6E-409C-BE32-E72D297353CC}">
              <c16:uniqueId val="{00000004-F50A-4D3D-BDCE-D1454E9D86B1}"/>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0">
          <a:solidFill>
            <a:schemeClr val="accent1">
              <a:lumMod val="50000"/>
            </a:schemeClr>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dLblPos val="outEnd"/>
          <c:showLegendKey val="0"/>
          <c:showVal val="1"/>
          <c:showCatName val="0"/>
          <c:showSerName val="0"/>
          <c:showPercent val="0"/>
          <c:showBubbleSize val="0"/>
          <c:showLeaderLines val="0"/>
        </c:dLbls>
      </c:pie3DChart>
      <c:spPr>
        <a:noFill/>
        <a:ln w="25400">
          <a:noFill/>
        </a:ln>
        <a:effectLst/>
      </c:spPr>
    </c:plotArea>
    <c:plotVisOnly val="1"/>
    <c:dispBlanksAs val="gap"/>
    <c:showDLblsOverMax val="0"/>
  </c:chart>
  <c:spPr>
    <a:noFill/>
    <a:ln>
      <a:noFill/>
    </a:ln>
    <a:effectLst/>
  </c:spPr>
  <c:txPr>
    <a:bodyPr/>
    <a:lstStyle/>
    <a:p>
      <a:pPr>
        <a:defRPr sz="1400">
          <a:solidFill>
            <a:schemeClr val="accent1">
              <a:lumMod val="50000"/>
            </a:schemeClr>
          </a:solidFill>
          <a:latin typeface="+mn-lt"/>
        </a:defRPr>
      </a:pPr>
      <a:endParaRPr lang="es-ES"/>
    </a:p>
  </c:txPr>
  <c:externalData r:id="rId1">
    <c:autoUpdate val="0"/>
  </c:externalData>
  <c:userShapes r:id="rId2"/>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0">
          <a:solidFill>
            <a:schemeClr val="accent1">
              <a:lumMod val="50000"/>
            </a:schemeClr>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'Sep 2024'!$O$172:$O$173</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F735-4C94-B16F-636D3D2595E0}"/>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F735-4C94-B16F-636D3D2595E0}"/>
              </c:ext>
            </c:extLst>
          </c:dPt>
          <c:dLbls>
            <c:dLbl>
              <c:idx val="0"/>
              <c:layout>
                <c:manualLayout>
                  <c:x val="-1.0303194859263277E-2"/>
                  <c:y val="-7.8006112249667428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F735-4C94-B16F-636D3D2595E0}"/>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F735-4C94-B16F-636D3D2595E0}"/>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'Sep 2024'!$N$174:$N$175</c:f>
              <c:strCache>
                <c:ptCount val="2"/>
                <c:pt idx="0">
                  <c:v>VENCIDA</c:v>
                </c:pt>
                <c:pt idx="1">
                  <c:v>VIGENCIA</c:v>
                </c:pt>
              </c:strCache>
            </c:strRef>
          </c:cat>
          <c:val>
            <c:numRef>
              <c:f>'Sep 2024'!$O$174:$O$175</c:f>
              <c:numCache>
                <c:formatCode>_-* #,##0_-;\-* #,##0_-;_-* "-"??_-;_-@_-</c:formatCode>
                <c:ptCount val="2"/>
                <c:pt idx="0">
                  <c:v>3244.0553638999959</c:v>
                </c:pt>
                <c:pt idx="1">
                  <c:v>6258.4921686878597</c:v>
                </c:pt>
              </c:numCache>
            </c:numRef>
          </c:val>
          <c:extLst>
            <c:ext xmlns:c16="http://schemas.microsoft.com/office/drawing/2014/chart" uri="{C3380CC4-5D6E-409C-BE32-E72D297353CC}">
              <c16:uniqueId val="{00000004-F735-4C94-B16F-636D3D2595E0}"/>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3DD0-42EE-8F3D-E4DA1EA019C8}"/>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3DD0-42EE-8F3D-E4DA1EA019C8}"/>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3DD0-42EE-8F3D-E4DA1EA019C8}"/>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3DD0-42EE-8F3D-E4DA1EA019C8}"/>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'Sep 2024'!$N$174:$N$175</c:f>
              <c:strCache>
                <c:ptCount val="2"/>
                <c:pt idx="0">
                  <c:v>VENCIDA</c:v>
                </c:pt>
                <c:pt idx="1">
                  <c:v>VIGENCIA</c:v>
                </c:pt>
              </c:strCache>
            </c:strRef>
          </c:cat>
          <c:val>
            <c:numRef>
              <c:f>'Sep 2024'!$P$174:$P$175</c:f>
              <c:numCache>
                <c:formatCode>_-* #,##0_-;\-* #,##0_-;_-* "-"??_-;_-@_-</c:formatCode>
                <c:ptCount val="2"/>
                <c:pt idx="0">
                  <c:v>1238.0713424499993</c:v>
                </c:pt>
                <c:pt idx="1">
                  <c:v>331.67931949000024</c:v>
                </c:pt>
              </c:numCache>
            </c:numRef>
          </c:val>
          <c:extLst>
            <c:ext xmlns:c16="http://schemas.microsoft.com/office/drawing/2014/chart" uri="{C3380CC4-5D6E-409C-BE32-E72D297353CC}">
              <c16:uniqueId val="{00000004-3DD0-42EE-8F3D-E4DA1EA019C8}"/>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0">
          <a:solidFill>
            <a:schemeClr val="accent1">
              <a:lumMod val="50000"/>
            </a:schemeClr>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'Sept 2024'!$E$92</c:f>
              <c:strCache>
                <c:ptCount val="1"/>
                <c:pt idx="0">
                  <c:v>Cartera 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'Sept 2024'!$D$166:$D$171</c:f>
              <c:numCache>
                <c:formatCode>mmm\-yyyy</c:formatCode>
                <c:ptCount val="6"/>
                <c:pt idx="0">
                  <c:v>45383</c:v>
                </c:pt>
                <c:pt idx="1">
                  <c:v>45413</c:v>
                </c:pt>
                <c:pt idx="2">
                  <c:v>45444</c:v>
                </c:pt>
                <c:pt idx="3">
                  <c:v>45474</c:v>
                </c:pt>
                <c:pt idx="4">
                  <c:v>45505</c:v>
                </c:pt>
                <c:pt idx="5">
                  <c:v>45536</c:v>
                </c:pt>
              </c:numCache>
            </c:numRef>
          </c:cat>
          <c:val>
            <c:numRef>
              <c:f>'Sept 2024'!$E$166:$E$171</c:f>
              <c:numCache>
                <c:formatCode>"$"#,##0_);[Red]\("$"#,##0\)</c:formatCode>
                <c:ptCount val="6"/>
                <c:pt idx="0">
                  <c:v>28552541521</c:v>
                </c:pt>
                <c:pt idx="1">
                  <c:v>27756376136</c:v>
                </c:pt>
                <c:pt idx="2">
                  <c:v>28762769333</c:v>
                </c:pt>
                <c:pt idx="3">
                  <c:v>30972557462.398529</c:v>
                </c:pt>
                <c:pt idx="4">
                  <c:v>31317616109.549507</c:v>
                </c:pt>
                <c:pt idx="5">
                  <c:v>29957025099.993237</c:v>
                </c:pt>
              </c:numCache>
            </c:numRef>
          </c:val>
          <c:extLst>
            <c:ext xmlns:c16="http://schemas.microsoft.com/office/drawing/2014/chart" uri="{C3380CC4-5D6E-409C-BE32-E72D297353CC}">
              <c16:uniqueId val="{00000000-B872-4602-8527-6913B2681A14}"/>
            </c:ext>
          </c:extLst>
        </c:ser>
        <c:ser>
          <c:idx val="1"/>
          <c:order val="1"/>
          <c:tx>
            <c:strRef>
              <c:f>'Sept 2024'!$F$92</c:f>
              <c:strCache>
                <c:ptCount val="1"/>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'Sept 2024'!$D$166:$D$171</c:f>
              <c:numCache>
                <c:formatCode>mmm\-yyyy</c:formatCode>
                <c:ptCount val="6"/>
                <c:pt idx="0">
                  <c:v>45383</c:v>
                </c:pt>
                <c:pt idx="1">
                  <c:v>45413</c:v>
                </c:pt>
                <c:pt idx="2">
                  <c:v>45444</c:v>
                </c:pt>
                <c:pt idx="3">
                  <c:v>45474</c:v>
                </c:pt>
                <c:pt idx="4">
                  <c:v>45505</c:v>
                </c:pt>
                <c:pt idx="5">
                  <c:v>45536</c:v>
                </c:pt>
              </c:numCache>
            </c:numRef>
          </c:cat>
          <c:val>
            <c:numRef>
              <c:f>'Sept 2024'!$F$166:$F$171</c:f>
              <c:numCache>
                <c:formatCode>"$"#,##0_);[Red]\("$"#,##0\)</c:formatCode>
                <c:ptCount val="6"/>
                <c:pt idx="0">
                  <c:v>13140426931</c:v>
                </c:pt>
                <c:pt idx="1">
                  <c:v>12981328537</c:v>
                </c:pt>
                <c:pt idx="2">
                  <c:v>13813600801</c:v>
                </c:pt>
                <c:pt idx="3">
                  <c:v>15282200878.6472</c:v>
                </c:pt>
                <c:pt idx="4">
                  <c:v>15388758886.681644</c:v>
                </c:pt>
                <c:pt idx="5">
                  <c:v>14567093525.232212</c:v>
                </c:pt>
              </c:numCache>
            </c:numRef>
          </c:val>
          <c:extLst>
            <c:ext xmlns:c16="http://schemas.microsoft.com/office/drawing/2014/chart" uri="{C3380CC4-5D6E-409C-BE32-E72D297353CC}">
              <c16:uniqueId val="{00000001-B872-4602-8527-6913B2681A14}"/>
            </c:ext>
          </c:extLst>
        </c:ser>
        <c:ser>
          <c:idx val="2"/>
          <c:order val="2"/>
          <c:tx>
            <c:strRef>
              <c:f>'Sept 2024'!$G$92</c:f>
              <c:strCache>
                <c:ptCount val="1"/>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'Sept 2024'!$D$166:$D$171</c:f>
              <c:numCache>
                <c:formatCode>mmm\-yyyy</c:formatCode>
                <c:ptCount val="6"/>
                <c:pt idx="0">
                  <c:v>45383</c:v>
                </c:pt>
                <c:pt idx="1">
                  <c:v>45413</c:v>
                </c:pt>
                <c:pt idx="2">
                  <c:v>45444</c:v>
                </c:pt>
                <c:pt idx="3">
                  <c:v>45474</c:v>
                </c:pt>
                <c:pt idx="4">
                  <c:v>45505</c:v>
                </c:pt>
                <c:pt idx="5">
                  <c:v>45536</c:v>
                </c:pt>
              </c:numCache>
            </c:numRef>
          </c:cat>
          <c:val>
            <c:numRef>
              <c:f>'Sept 2024'!$G$166:$G$171</c:f>
              <c:numCache>
                <c:formatCode>"$"#,##0_);[Red]\("$"#,##0\)</c:formatCode>
                <c:ptCount val="6"/>
                <c:pt idx="0">
                  <c:v>15412114590</c:v>
                </c:pt>
                <c:pt idx="1">
                  <c:v>14775047599</c:v>
                </c:pt>
                <c:pt idx="2">
                  <c:v>14949168531</c:v>
                </c:pt>
                <c:pt idx="3">
                  <c:v>15690356583.751324</c:v>
                </c:pt>
                <c:pt idx="4">
                  <c:v>15928857222.867863</c:v>
                </c:pt>
                <c:pt idx="5">
                  <c:v>15389931574.761028</c:v>
                </c:pt>
              </c:numCache>
            </c:numRef>
          </c:val>
          <c:extLst>
            <c:ext xmlns:c16="http://schemas.microsoft.com/office/drawing/2014/chart" uri="{C3380CC4-5D6E-409C-BE32-E72D297353CC}">
              <c16:uniqueId val="{00000002-B872-4602-8527-6913B2681A14}"/>
            </c:ext>
          </c:extLst>
        </c:ser>
        <c:dLbls>
          <c:dLblPos val="outEnd"/>
          <c:showLegendKey val="0"/>
          <c:showVal val="1"/>
          <c:showCatName val="0"/>
          <c:showSerName val="0"/>
          <c:showPercent val="0"/>
          <c:showBubbleSize val="0"/>
        </c:dLbls>
        <c:gapWidth val="150"/>
        <c:axId val="729609024"/>
        <c:axId val="729608632"/>
      </c:barChart>
      <c:dateAx>
        <c:axId val="729609024"/>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729608632"/>
        <c:crosses val="autoZero"/>
        <c:auto val="1"/>
        <c:lblOffset val="100"/>
        <c:baseTimeUnit val="months"/>
      </c:dateAx>
      <c:valAx>
        <c:axId val="7296086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729609024"/>
        <c:crosses val="autoZero"/>
        <c:crossBetween val="between"/>
        <c:dispUnits>
          <c:builtInUnit val="millions"/>
          <c:dispUnitsLbl>
            <c:layout>
              <c:manualLayout>
                <c:xMode val="edge"/>
                <c:yMode val="edge"/>
                <c:x val="1.324433195316769E-2"/>
                <c:y val="0.33518545602965938"/>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'Sep 2024'!$E$93</c:f>
              <c:strCache>
                <c:ptCount val="1"/>
                <c:pt idx="0">
                  <c:v>Cartera
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'Sep 2024'!$D$167:$D$172</c:f>
              <c:numCache>
                <c:formatCode>mmm\-yyyy</c:formatCode>
                <c:ptCount val="6"/>
                <c:pt idx="0">
                  <c:v>45383</c:v>
                </c:pt>
                <c:pt idx="1">
                  <c:v>45413</c:v>
                </c:pt>
                <c:pt idx="2">
                  <c:v>45444</c:v>
                </c:pt>
                <c:pt idx="3">
                  <c:v>45474</c:v>
                </c:pt>
                <c:pt idx="4">
                  <c:v>45505</c:v>
                </c:pt>
                <c:pt idx="5">
                  <c:v>45536</c:v>
                </c:pt>
              </c:numCache>
            </c:numRef>
          </c:cat>
          <c:val>
            <c:numRef>
              <c:f>'Sep 2024'!$E$167:$E$172</c:f>
              <c:numCache>
                <c:formatCode>"$"#,##0_);[Red]\("$"#,##0\)</c:formatCode>
                <c:ptCount val="6"/>
                <c:pt idx="0">
                  <c:v>44141552049</c:v>
                </c:pt>
                <c:pt idx="1">
                  <c:v>49505980705</c:v>
                </c:pt>
                <c:pt idx="2">
                  <c:v>46197300674</c:v>
                </c:pt>
                <c:pt idx="3">
                  <c:v>48807009829.100777</c:v>
                </c:pt>
                <c:pt idx="4">
                  <c:v>43929204526.509644</c:v>
                </c:pt>
                <c:pt idx="5">
                  <c:v>51979061631.358902</c:v>
                </c:pt>
              </c:numCache>
            </c:numRef>
          </c:val>
          <c:extLst>
            <c:ext xmlns:c16="http://schemas.microsoft.com/office/drawing/2014/chart" uri="{C3380CC4-5D6E-409C-BE32-E72D297353CC}">
              <c16:uniqueId val="{00000000-41A5-4AB0-A4FC-1417984445B0}"/>
            </c:ext>
          </c:extLst>
        </c:ser>
        <c:ser>
          <c:idx val="1"/>
          <c:order val="1"/>
          <c:tx>
            <c:strRef>
              <c:f>'Sep 2024'!$F$93</c:f>
              <c:strCache>
                <c:ptCount val="1"/>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'Sep 2024'!$D$167:$D$172</c:f>
              <c:numCache>
                <c:formatCode>mmm\-yyyy</c:formatCode>
                <c:ptCount val="6"/>
                <c:pt idx="0">
                  <c:v>45383</c:v>
                </c:pt>
                <c:pt idx="1">
                  <c:v>45413</c:v>
                </c:pt>
                <c:pt idx="2">
                  <c:v>45444</c:v>
                </c:pt>
                <c:pt idx="3">
                  <c:v>45474</c:v>
                </c:pt>
                <c:pt idx="4">
                  <c:v>45505</c:v>
                </c:pt>
                <c:pt idx="5">
                  <c:v>45536</c:v>
                </c:pt>
              </c:numCache>
            </c:numRef>
          </c:cat>
          <c:val>
            <c:numRef>
              <c:f>'Sep 2024'!$F$167:$F$172</c:f>
              <c:numCache>
                <c:formatCode>"$"#,##0_);[Red]\("$"#,##0\)</c:formatCode>
                <c:ptCount val="6"/>
                <c:pt idx="0">
                  <c:v>18354292939</c:v>
                </c:pt>
                <c:pt idx="1">
                  <c:v>22967447309</c:v>
                </c:pt>
                <c:pt idx="2">
                  <c:v>19521278655</c:v>
                </c:pt>
                <c:pt idx="3">
                  <c:v>21581930129.021793</c:v>
                </c:pt>
                <c:pt idx="4">
                  <c:v>17563716451.541603</c:v>
                </c:pt>
                <c:pt idx="5">
                  <c:v>24388799887.130867</c:v>
                </c:pt>
              </c:numCache>
            </c:numRef>
          </c:val>
          <c:extLst>
            <c:ext xmlns:c16="http://schemas.microsoft.com/office/drawing/2014/chart" uri="{C3380CC4-5D6E-409C-BE32-E72D297353CC}">
              <c16:uniqueId val="{00000001-41A5-4AB0-A4FC-1417984445B0}"/>
            </c:ext>
          </c:extLst>
        </c:ser>
        <c:ser>
          <c:idx val="2"/>
          <c:order val="2"/>
          <c:tx>
            <c:strRef>
              <c:f>'Sep 2024'!$G$93</c:f>
              <c:strCache>
                <c:ptCount val="1"/>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1A5-4AB0-A4FC-1417984445B0}"/>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1A5-4AB0-A4FC-1417984445B0}"/>
                </c:ext>
              </c:extLst>
            </c:dLbl>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'Sep 2024'!$D$167:$D$172</c:f>
              <c:numCache>
                <c:formatCode>mmm\-yyyy</c:formatCode>
                <c:ptCount val="6"/>
                <c:pt idx="0">
                  <c:v>45383</c:v>
                </c:pt>
                <c:pt idx="1">
                  <c:v>45413</c:v>
                </c:pt>
                <c:pt idx="2">
                  <c:v>45444</c:v>
                </c:pt>
                <c:pt idx="3">
                  <c:v>45474</c:v>
                </c:pt>
                <c:pt idx="4">
                  <c:v>45505</c:v>
                </c:pt>
                <c:pt idx="5">
                  <c:v>45536</c:v>
                </c:pt>
              </c:numCache>
            </c:numRef>
          </c:cat>
          <c:val>
            <c:numRef>
              <c:f>'Sep 2024'!$G$167:$G$172</c:f>
              <c:numCache>
                <c:formatCode>"$"#,##0_);[Red]\("$"#,##0\)</c:formatCode>
                <c:ptCount val="6"/>
                <c:pt idx="0">
                  <c:v>25787259109</c:v>
                </c:pt>
                <c:pt idx="1">
                  <c:v>26538533396</c:v>
                </c:pt>
                <c:pt idx="2">
                  <c:v>26676022019</c:v>
                </c:pt>
                <c:pt idx="3">
                  <c:v>27225079700.078976</c:v>
                </c:pt>
                <c:pt idx="4">
                  <c:v>26365488074.968037</c:v>
                </c:pt>
                <c:pt idx="5">
                  <c:v>27590261744.228035</c:v>
                </c:pt>
              </c:numCache>
            </c:numRef>
          </c:val>
          <c:extLst>
            <c:ext xmlns:c16="http://schemas.microsoft.com/office/drawing/2014/chart" uri="{C3380CC4-5D6E-409C-BE32-E72D297353CC}">
              <c16:uniqueId val="{00000004-41A5-4AB0-A4FC-1417984445B0}"/>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87680"/>
        <c:crosses val="autoZero"/>
        <c:crossBetween val="between"/>
        <c:dispUnits>
          <c:builtInUnit val="millions"/>
          <c:dispUnitsLbl>
            <c:layout>
              <c:manualLayout>
                <c:xMode val="edge"/>
                <c:yMode val="edge"/>
                <c:x val="1.0807905565918647E-2"/>
                <c:y val="0.4331049495974319"/>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76425504622372"/>
          <c:y val="8.0452086346349566E-2"/>
          <c:w val="0.83377198908026806"/>
          <c:h val="0.79184697150951366"/>
        </c:manualLayout>
      </c:layout>
      <c:barChart>
        <c:barDir val="col"/>
        <c:grouping val="clustered"/>
        <c:varyColors val="0"/>
        <c:ser>
          <c:idx val="0"/>
          <c:order val="0"/>
          <c:tx>
            <c:strRef>
              <c:f>'Sep 2024'!$E$83:$E$84</c:f>
              <c:strCache>
                <c:ptCount val="2"/>
                <c:pt idx="0">
                  <c:v>Cartera </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'Sep 2024'!$D$158:$D$163</c:f>
              <c:numCache>
                <c:formatCode>mmm\-yyyy</c:formatCode>
                <c:ptCount val="6"/>
                <c:pt idx="0">
                  <c:v>45383</c:v>
                </c:pt>
                <c:pt idx="1">
                  <c:v>45413</c:v>
                </c:pt>
                <c:pt idx="2">
                  <c:v>45444</c:v>
                </c:pt>
                <c:pt idx="3">
                  <c:v>45474</c:v>
                </c:pt>
                <c:pt idx="4">
                  <c:v>45505</c:v>
                </c:pt>
                <c:pt idx="5">
                  <c:v>45536</c:v>
                </c:pt>
              </c:numCache>
            </c:numRef>
          </c:cat>
          <c:val>
            <c:numRef>
              <c:f>'Sep 2024'!$E$158:$E$163</c:f>
              <c:numCache>
                <c:formatCode>_-"$"\ * #,##0_-;\-"$"\ * #,##0_-;_-"$"\ * "-"??_-;_-@_-</c:formatCode>
                <c:ptCount val="6"/>
                <c:pt idx="0">
                  <c:v>13938236419</c:v>
                </c:pt>
                <c:pt idx="1">
                  <c:v>13912904039</c:v>
                </c:pt>
                <c:pt idx="2">
                  <c:v>15081568847</c:v>
                </c:pt>
                <c:pt idx="3">
                  <c:v>15054436453.952915</c:v>
                </c:pt>
                <c:pt idx="4">
                  <c:v>15458572840.431267</c:v>
                </c:pt>
                <c:pt idx="5">
                  <c:v>14758368561.530663</c:v>
                </c:pt>
              </c:numCache>
            </c:numRef>
          </c:val>
          <c:extLst>
            <c:ext xmlns:c16="http://schemas.microsoft.com/office/drawing/2014/chart" uri="{C3380CC4-5D6E-409C-BE32-E72D297353CC}">
              <c16:uniqueId val="{00000000-F4F2-4DCA-909D-6D41405179F4}"/>
            </c:ext>
          </c:extLst>
        </c:ser>
        <c:ser>
          <c:idx val="1"/>
          <c:order val="1"/>
          <c:tx>
            <c:strRef>
              <c:f>'Sep 2024'!$F$83:$F$84</c:f>
              <c:strCache>
                <c:ptCount val="2"/>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dLbl>
              <c:idx val="5"/>
              <c:layout>
                <c:manualLayout>
                  <c:x val="6.1409626547267232E-3"/>
                  <c:y val="-3.325774754346182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4F2-4DCA-909D-6D41405179F4}"/>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'Sep 2024'!$D$158:$D$163</c:f>
              <c:numCache>
                <c:formatCode>mmm\-yyyy</c:formatCode>
                <c:ptCount val="6"/>
                <c:pt idx="0">
                  <c:v>45383</c:v>
                </c:pt>
                <c:pt idx="1">
                  <c:v>45413</c:v>
                </c:pt>
                <c:pt idx="2">
                  <c:v>45444</c:v>
                </c:pt>
                <c:pt idx="3">
                  <c:v>45474</c:v>
                </c:pt>
                <c:pt idx="4">
                  <c:v>45505</c:v>
                </c:pt>
                <c:pt idx="5">
                  <c:v>45536</c:v>
                </c:pt>
              </c:numCache>
            </c:numRef>
          </c:cat>
          <c:val>
            <c:numRef>
              <c:f>'Sep 2024'!$F$158:$F$163</c:f>
              <c:numCache>
                <c:formatCode>_-"$"\ * #,##0_-;\-"$"\ * #,##0_-;_-"$"\ * "-"??_-;_-@_-</c:formatCode>
                <c:ptCount val="6"/>
                <c:pt idx="0">
                  <c:v>8789834235</c:v>
                </c:pt>
                <c:pt idx="1">
                  <c:v>8589258658</c:v>
                </c:pt>
                <c:pt idx="2">
                  <c:v>9404450061</c:v>
                </c:pt>
                <c:pt idx="3">
                  <c:v>9218979851.8903542</c:v>
                </c:pt>
                <c:pt idx="4">
                  <c:v>9108784199.4330616</c:v>
                </c:pt>
                <c:pt idx="5">
                  <c:v>8535046063.3309631</c:v>
                </c:pt>
              </c:numCache>
            </c:numRef>
          </c:val>
          <c:extLst>
            <c:ext xmlns:c16="http://schemas.microsoft.com/office/drawing/2014/chart" uri="{C3380CC4-5D6E-409C-BE32-E72D297353CC}">
              <c16:uniqueId val="{00000002-F4F2-4DCA-909D-6D41405179F4}"/>
            </c:ext>
          </c:extLst>
        </c:ser>
        <c:ser>
          <c:idx val="2"/>
          <c:order val="2"/>
          <c:tx>
            <c:strRef>
              <c:f>'Sep 2024'!$G$83:$G$84</c:f>
              <c:strCache>
                <c:ptCount val="2"/>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2"/>
              <c:layout>
                <c:manualLayout>
                  <c:x val="4.0939751031511739E-3"/>
                  <c:y val="-2.41874527588813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F4F2-4DCA-909D-6D41405179F4}"/>
                </c:ext>
              </c:extLst>
            </c:dLbl>
            <c:dLbl>
              <c:idx val="4"/>
              <c:layout>
                <c:manualLayout>
                  <c:x val="1.0234937757878121E-2"/>
                  <c:y val="-2.72108843537416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4F2-4DCA-909D-6D41405179F4}"/>
                </c:ext>
              </c:extLst>
            </c:dLbl>
            <c:dLbl>
              <c:idx val="5"/>
              <c:layout>
                <c:manualLayout>
                  <c:x val="1.0234937757878121E-2"/>
                  <c:y val="-1.81405895691611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F4F2-4DCA-909D-6D41405179F4}"/>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'Sep 2024'!$D$158:$D$163</c:f>
              <c:numCache>
                <c:formatCode>mmm\-yyyy</c:formatCode>
                <c:ptCount val="6"/>
                <c:pt idx="0">
                  <c:v>45383</c:v>
                </c:pt>
                <c:pt idx="1">
                  <c:v>45413</c:v>
                </c:pt>
                <c:pt idx="2">
                  <c:v>45444</c:v>
                </c:pt>
                <c:pt idx="3">
                  <c:v>45474</c:v>
                </c:pt>
                <c:pt idx="4">
                  <c:v>45505</c:v>
                </c:pt>
                <c:pt idx="5">
                  <c:v>45536</c:v>
                </c:pt>
              </c:numCache>
            </c:numRef>
          </c:cat>
          <c:val>
            <c:numRef>
              <c:f>'Sep 2024'!$G$158:$G$163</c:f>
              <c:numCache>
                <c:formatCode>_-"$"\ * #,##0_-;\-"$"\ * #,##0_-;_-"$"\ * "-"??_-;_-@_-</c:formatCode>
                <c:ptCount val="6"/>
                <c:pt idx="0">
                  <c:v>5148402183</c:v>
                </c:pt>
                <c:pt idx="1">
                  <c:v>5323645381</c:v>
                </c:pt>
                <c:pt idx="2">
                  <c:v>5677118786</c:v>
                </c:pt>
                <c:pt idx="3">
                  <c:v>5835456602.0625629</c:v>
                </c:pt>
                <c:pt idx="4">
                  <c:v>6349788640.9982071</c:v>
                </c:pt>
                <c:pt idx="5">
                  <c:v>6223322498.1997013</c:v>
                </c:pt>
              </c:numCache>
            </c:numRef>
          </c:val>
          <c:extLst>
            <c:ext xmlns:c16="http://schemas.microsoft.com/office/drawing/2014/chart" uri="{C3380CC4-5D6E-409C-BE32-E72D297353CC}">
              <c16:uniqueId val="{00000006-F4F2-4DCA-909D-6D41405179F4}"/>
            </c:ext>
          </c:extLst>
        </c:ser>
        <c:dLbls>
          <c:showLegendKey val="0"/>
          <c:showVal val="0"/>
          <c:showCatName val="0"/>
          <c:showSerName val="0"/>
          <c:showPercent val="0"/>
          <c:showBubbleSize val="0"/>
        </c:dLbls>
        <c:gapWidth val="150"/>
        <c:axId val="429347632"/>
        <c:axId val="429348024"/>
      </c:barChart>
      <c:dateAx>
        <c:axId val="429347632"/>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9348024"/>
        <c:crosses val="autoZero"/>
        <c:auto val="1"/>
        <c:lblOffset val="100"/>
        <c:baseTimeUnit val="months"/>
      </c:dateAx>
      <c:valAx>
        <c:axId val="429348024"/>
        <c:scaling>
          <c:orientation val="minMax"/>
        </c:scaling>
        <c:delete val="0"/>
        <c:axPos val="l"/>
        <c:majorGridlines>
          <c:spPr>
            <a:ln w="6350" cap="flat" cmpd="sng" algn="ctr">
              <a:solidFill>
                <a:schemeClr val="tx1">
                  <a:tint val="75000"/>
                </a:schemeClr>
              </a:solidFill>
              <a:prstDash val="solid"/>
              <a:round/>
            </a:ln>
            <a:effectLst/>
          </c:spPr>
        </c:majorGridlines>
        <c:numFmt formatCode="_-&quot;$&quot;\ * #,##0_-;\-&quot;$&quot;\ * #,##0_-;_-&quot;$&quot;\ * &quot;-&quot;??_-;_-@_-"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9347632"/>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'Sep 2024'!$E$83</c:f>
              <c:strCache>
                <c:ptCount val="1"/>
                <c:pt idx="0">
                  <c:v>Cartera </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'Sep 2024'!$D$158:$D$163</c:f>
              <c:numCache>
                <c:formatCode>mmm\-yyyy</c:formatCode>
                <c:ptCount val="6"/>
                <c:pt idx="0">
                  <c:v>45383</c:v>
                </c:pt>
                <c:pt idx="1">
                  <c:v>45413</c:v>
                </c:pt>
                <c:pt idx="2">
                  <c:v>45444</c:v>
                </c:pt>
                <c:pt idx="3">
                  <c:v>45474</c:v>
                </c:pt>
                <c:pt idx="4">
                  <c:v>45505</c:v>
                </c:pt>
                <c:pt idx="5">
                  <c:v>45536</c:v>
                </c:pt>
              </c:numCache>
            </c:numRef>
          </c:cat>
          <c:val>
            <c:numRef>
              <c:f>'Sep 2024'!$E$158:$E$163</c:f>
              <c:numCache>
                <c:formatCode>"$"#,##0_);[Red]\("$"#,##0\)</c:formatCode>
                <c:ptCount val="6"/>
                <c:pt idx="0">
                  <c:v>24416427747</c:v>
                </c:pt>
                <c:pt idx="1">
                  <c:v>23016381159</c:v>
                </c:pt>
                <c:pt idx="2">
                  <c:v>25003830116</c:v>
                </c:pt>
                <c:pt idx="3">
                  <c:v>22247812862.529358</c:v>
                </c:pt>
                <c:pt idx="4">
                  <c:v>23709672493.4697</c:v>
                </c:pt>
                <c:pt idx="5">
                  <c:v>23748885701.889553</c:v>
                </c:pt>
              </c:numCache>
            </c:numRef>
          </c:val>
          <c:extLst>
            <c:ext xmlns:c16="http://schemas.microsoft.com/office/drawing/2014/chart" uri="{C3380CC4-5D6E-409C-BE32-E72D297353CC}">
              <c16:uniqueId val="{00000000-351A-43B4-9EF5-FA68394260F4}"/>
            </c:ext>
          </c:extLst>
        </c:ser>
        <c:ser>
          <c:idx val="1"/>
          <c:order val="1"/>
          <c:tx>
            <c:strRef>
              <c:f>'Sep 2024'!$F$83:$F$84</c:f>
              <c:strCache>
                <c:ptCount val="2"/>
                <c:pt idx="0">
                  <c:v>Cartera</c:v>
                </c:pt>
                <c:pt idx="1">
                  <c:v>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'Sep 2024'!$D$158:$D$163</c:f>
              <c:numCache>
                <c:formatCode>mmm\-yyyy</c:formatCode>
                <c:ptCount val="6"/>
                <c:pt idx="0">
                  <c:v>45383</c:v>
                </c:pt>
                <c:pt idx="1">
                  <c:v>45413</c:v>
                </c:pt>
                <c:pt idx="2">
                  <c:v>45444</c:v>
                </c:pt>
                <c:pt idx="3">
                  <c:v>45474</c:v>
                </c:pt>
                <c:pt idx="4">
                  <c:v>45505</c:v>
                </c:pt>
                <c:pt idx="5">
                  <c:v>45536</c:v>
                </c:pt>
              </c:numCache>
            </c:numRef>
          </c:cat>
          <c:val>
            <c:numRef>
              <c:f>'Sep 2024'!$F$158:$F$163</c:f>
              <c:numCache>
                <c:formatCode>"$"#,##0_);[Red]\("$"#,##0\)</c:formatCode>
                <c:ptCount val="6"/>
                <c:pt idx="0">
                  <c:v>9940364451</c:v>
                </c:pt>
                <c:pt idx="1">
                  <c:v>8698241148</c:v>
                </c:pt>
                <c:pt idx="2">
                  <c:v>10447503106</c:v>
                </c:pt>
                <c:pt idx="3">
                  <c:v>7956310018.6302557</c:v>
                </c:pt>
                <c:pt idx="4">
                  <c:v>9247603905.6015606</c:v>
                </c:pt>
                <c:pt idx="5">
                  <c:v>9006056165.6203556</c:v>
                </c:pt>
              </c:numCache>
            </c:numRef>
          </c:val>
          <c:extLst>
            <c:ext xmlns:c16="http://schemas.microsoft.com/office/drawing/2014/chart" uri="{C3380CC4-5D6E-409C-BE32-E72D297353CC}">
              <c16:uniqueId val="{00000001-351A-43B4-9EF5-FA68394260F4}"/>
            </c:ext>
          </c:extLst>
        </c:ser>
        <c:ser>
          <c:idx val="2"/>
          <c:order val="2"/>
          <c:tx>
            <c:strRef>
              <c:f>'Sep 2024'!$G$83:$G$84</c:f>
              <c:strCache>
                <c:ptCount val="2"/>
                <c:pt idx="0">
                  <c:v>Cartera</c:v>
                </c:pt>
                <c:pt idx="1">
                  <c:v>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51A-43B4-9EF5-FA68394260F4}"/>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51A-43B4-9EF5-FA68394260F4}"/>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'Sep 2024'!$D$158:$D$163</c:f>
              <c:numCache>
                <c:formatCode>mmm\-yyyy</c:formatCode>
                <c:ptCount val="6"/>
                <c:pt idx="0">
                  <c:v>45383</c:v>
                </c:pt>
                <c:pt idx="1">
                  <c:v>45413</c:v>
                </c:pt>
                <c:pt idx="2">
                  <c:v>45444</c:v>
                </c:pt>
                <c:pt idx="3">
                  <c:v>45474</c:v>
                </c:pt>
                <c:pt idx="4">
                  <c:v>45505</c:v>
                </c:pt>
                <c:pt idx="5">
                  <c:v>45536</c:v>
                </c:pt>
              </c:numCache>
            </c:numRef>
          </c:cat>
          <c:val>
            <c:numRef>
              <c:f>'Sep 2024'!$G$158:$G$163</c:f>
              <c:numCache>
                <c:formatCode>"$"#,##0_);[Red]\("$"#,##0\)</c:formatCode>
                <c:ptCount val="6"/>
                <c:pt idx="0">
                  <c:v>14476063296</c:v>
                </c:pt>
                <c:pt idx="1">
                  <c:v>14318140011</c:v>
                </c:pt>
                <c:pt idx="2">
                  <c:v>14556327011</c:v>
                </c:pt>
                <c:pt idx="3">
                  <c:v>14291502843.899101</c:v>
                </c:pt>
                <c:pt idx="4">
                  <c:v>14462068587.868139</c:v>
                </c:pt>
                <c:pt idx="5">
                  <c:v>14742829536.269197</c:v>
                </c:pt>
              </c:numCache>
            </c:numRef>
          </c:val>
          <c:extLst>
            <c:ext xmlns:c16="http://schemas.microsoft.com/office/drawing/2014/chart" uri="{C3380CC4-5D6E-409C-BE32-E72D297353CC}">
              <c16:uniqueId val="{00000004-351A-43B4-9EF5-FA68394260F4}"/>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pivotSource>
    <c:name>[OPERATIVOS ESPECIALES SEP 2024.xlsx]TD ASES!TablaDinámica1</c:name>
    <c:fmtId val="6"/>
  </c:pivotSource>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s-CO" sz="1400" b="1" i="0" u="none" strike="noStrike" kern="1200" spc="0" baseline="0">
                <a:solidFill>
                  <a:sysClr val="windowText" lastClr="000000">
                    <a:lumMod val="65000"/>
                    <a:lumOff val="35000"/>
                  </a:sysClr>
                </a:solidFill>
                <a:latin typeface="Calibri" panose="020F0502020204030204" pitchFamily="34" charset="0"/>
                <a:ea typeface="Calibri" panose="020F0502020204030204" pitchFamily="34" charset="0"/>
                <a:cs typeface="Calibri" panose="020F0502020204030204" pitchFamily="34" charset="0"/>
              </a:rPr>
              <a:t>CANTIDAD DE VERIFICACIONES POR LOCALIDAD - SEPTIEMBRE DE 2024</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s-ES"/>
        </a:p>
      </c:txPr>
    </c:title>
    <c:autoTitleDeleted val="0"/>
    <c:pivotFmts>
      <c:pivotFmt>
        <c:idx val="0"/>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2"/>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'TD ASES'!$W$14</c:f>
              <c:strCache>
                <c:ptCount val="1"/>
                <c:pt idx="0">
                  <c:v>Total</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'TD ASES'!$U$15:$V$35</c:f>
              <c:multiLvlStrCache>
                <c:ptCount val="20"/>
                <c:lvl>
                  <c:pt idx="0">
                    <c:v>CHAPINERO</c:v>
                  </c:pt>
                  <c:pt idx="1">
                    <c:v>USAQUÉN</c:v>
                  </c:pt>
                  <c:pt idx="2">
                    <c:v>SANTA FE</c:v>
                  </c:pt>
                  <c:pt idx="3">
                    <c:v>SAN CRISTÓBAL</c:v>
                  </c:pt>
                  <c:pt idx="4">
                    <c:v>USME</c:v>
                  </c:pt>
                  <c:pt idx="5">
                    <c:v>LA CANDELARIA</c:v>
                  </c:pt>
                  <c:pt idx="6">
                    <c:v>SUMAPAZ</c:v>
                  </c:pt>
                  <c:pt idx="7">
                    <c:v>PUENTE ARANDA</c:v>
                  </c:pt>
                  <c:pt idx="8">
                    <c:v>BOSA</c:v>
                  </c:pt>
                  <c:pt idx="9">
                    <c:v>CIUDAD BOLÍVAR</c:v>
                  </c:pt>
                  <c:pt idx="10">
                    <c:v>LOS MÁRTIRES</c:v>
                  </c:pt>
                  <c:pt idx="11">
                    <c:v>ANTONIO NARIÑO</c:v>
                  </c:pt>
                  <c:pt idx="12">
                    <c:v>TUNJUELITO</c:v>
                  </c:pt>
                  <c:pt idx="13">
                    <c:v>TEUSAQUILLO</c:v>
                  </c:pt>
                  <c:pt idx="14">
                    <c:v>RAFAEL URIBE URIBE</c:v>
                  </c:pt>
                  <c:pt idx="15">
                    <c:v>KENNEDY</c:v>
                  </c:pt>
                  <c:pt idx="16">
                    <c:v>FONTIBÓN</c:v>
                  </c:pt>
                  <c:pt idx="17">
                    <c:v>ENGATIVÁ</c:v>
                  </c:pt>
                  <c:pt idx="18">
                    <c:v>BARRIOS UNIDOS</c:v>
                  </c:pt>
                  <c:pt idx="19">
                    <c:v>SUBA</c:v>
                  </c:pt>
                </c:lvl>
                <c:lvl>
                  <c:pt idx="0">
                    <c:v>PROMOAMBIENTAL SAS ESP</c:v>
                  </c:pt>
                  <c:pt idx="7">
                    <c:v>LIMPIEZA METROPOLITANA S.A. ESP</c:v>
                  </c:pt>
                  <c:pt idx="15">
                    <c:v>CIUDAD LIMPIA S.A. ESP</c:v>
                  </c:pt>
                  <c:pt idx="17">
                    <c:v>BOGOTÁ LIMPIA S.A.S</c:v>
                  </c:pt>
                  <c:pt idx="19">
                    <c:v>ÁREA LIMPIA S.A.S. E.S.P.</c:v>
                  </c:pt>
                </c:lvl>
              </c:multiLvlStrCache>
            </c:multiLvlStrRef>
          </c:cat>
          <c:val>
            <c:numRef>
              <c:f>'TD ASES'!$W$15:$W$35</c:f>
              <c:numCache>
                <c:formatCode>General</c:formatCode>
                <c:ptCount val="20"/>
                <c:pt idx="0">
                  <c:v>98</c:v>
                </c:pt>
                <c:pt idx="1">
                  <c:v>70</c:v>
                </c:pt>
                <c:pt idx="2">
                  <c:v>69</c:v>
                </c:pt>
                <c:pt idx="3">
                  <c:v>65</c:v>
                </c:pt>
                <c:pt idx="4">
                  <c:v>50</c:v>
                </c:pt>
                <c:pt idx="5">
                  <c:v>17</c:v>
                </c:pt>
                <c:pt idx="6">
                  <c:v>1</c:v>
                </c:pt>
                <c:pt idx="7">
                  <c:v>106</c:v>
                </c:pt>
                <c:pt idx="8">
                  <c:v>89</c:v>
                </c:pt>
                <c:pt idx="9">
                  <c:v>85</c:v>
                </c:pt>
                <c:pt idx="10">
                  <c:v>80</c:v>
                </c:pt>
                <c:pt idx="11">
                  <c:v>59</c:v>
                </c:pt>
                <c:pt idx="12">
                  <c:v>50</c:v>
                </c:pt>
                <c:pt idx="13">
                  <c:v>46</c:v>
                </c:pt>
                <c:pt idx="14">
                  <c:v>44</c:v>
                </c:pt>
                <c:pt idx="15">
                  <c:v>179</c:v>
                </c:pt>
                <c:pt idx="16">
                  <c:v>170</c:v>
                </c:pt>
                <c:pt idx="17">
                  <c:v>275</c:v>
                </c:pt>
                <c:pt idx="18">
                  <c:v>128</c:v>
                </c:pt>
                <c:pt idx="19">
                  <c:v>339</c:v>
                </c:pt>
              </c:numCache>
            </c:numRef>
          </c:val>
          <c:extLst>
            <c:ext xmlns:c16="http://schemas.microsoft.com/office/drawing/2014/chart" uri="{C3380CC4-5D6E-409C-BE32-E72D297353CC}">
              <c16:uniqueId val="{00000000-F99C-4FE0-9EC5-8C0C71BAAD64}"/>
            </c:ext>
          </c:extLst>
        </c:ser>
        <c:dLbls>
          <c:dLblPos val="outEnd"/>
          <c:showLegendKey val="0"/>
          <c:showVal val="1"/>
          <c:showCatName val="0"/>
          <c:showSerName val="0"/>
          <c:showPercent val="0"/>
          <c:showBubbleSize val="0"/>
        </c:dLbls>
        <c:gapWidth val="219"/>
        <c:overlap val="-27"/>
        <c:axId val="519937120"/>
        <c:axId val="519936640"/>
      </c:barChart>
      <c:catAx>
        <c:axId val="5199371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519936640"/>
        <c:crosses val="autoZero"/>
        <c:auto val="1"/>
        <c:lblAlgn val="ctr"/>
        <c:lblOffset val="100"/>
        <c:noMultiLvlLbl val="0"/>
      </c:catAx>
      <c:valAx>
        <c:axId val="5199366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51993712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4">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'Sep 2024'!$E$81:$E$82</c:f>
              <c:strCache>
                <c:ptCount val="2"/>
                <c:pt idx="0">
                  <c:v>Cartera </c:v>
                </c:pt>
                <c:pt idx="1">
                  <c:v>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'Sep 2024'!$D$156:$D$161</c:f>
              <c:numCache>
                <c:formatCode>mmm\-yyyy</c:formatCode>
                <c:ptCount val="6"/>
                <c:pt idx="0">
                  <c:v>45383</c:v>
                </c:pt>
                <c:pt idx="1">
                  <c:v>45413</c:v>
                </c:pt>
                <c:pt idx="2">
                  <c:v>45444</c:v>
                </c:pt>
                <c:pt idx="3">
                  <c:v>45474</c:v>
                </c:pt>
                <c:pt idx="4">
                  <c:v>45505</c:v>
                </c:pt>
                <c:pt idx="5">
                  <c:v>45536</c:v>
                </c:pt>
              </c:numCache>
            </c:numRef>
          </c:cat>
          <c:val>
            <c:numRef>
              <c:f>'Sep 2024'!$E$156:$E$161</c:f>
              <c:numCache>
                <c:formatCode>"$"#,##0_);[Red]\("$"#,##0\)</c:formatCode>
                <c:ptCount val="6"/>
                <c:pt idx="0">
                  <c:v>11527219492</c:v>
                </c:pt>
                <c:pt idx="1">
                  <c:v>11580869975</c:v>
                </c:pt>
                <c:pt idx="2">
                  <c:v>13428411252</c:v>
                </c:pt>
                <c:pt idx="3">
                  <c:v>11759304566.876913</c:v>
                </c:pt>
                <c:pt idx="4">
                  <c:v>11846710088.241484</c:v>
                </c:pt>
                <c:pt idx="5">
                  <c:v>11072298194.527401</c:v>
                </c:pt>
              </c:numCache>
            </c:numRef>
          </c:val>
          <c:extLst>
            <c:ext xmlns:c16="http://schemas.microsoft.com/office/drawing/2014/chart" uri="{C3380CC4-5D6E-409C-BE32-E72D297353CC}">
              <c16:uniqueId val="{00000000-957C-46A6-9E5D-93F17548E400}"/>
            </c:ext>
          </c:extLst>
        </c:ser>
        <c:ser>
          <c:idx val="1"/>
          <c:order val="1"/>
          <c:tx>
            <c:strRef>
              <c:f>'Sep 2024'!$F$81:$F$82</c:f>
              <c:strCache>
                <c:ptCount val="2"/>
                <c:pt idx="0">
                  <c:v>Cartera</c:v>
                </c:pt>
                <c:pt idx="1">
                  <c:v>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dLbl>
              <c:idx val="0"/>
              <c:layout>
                <c:manualLayout>
                  <c:x val="-1.8285333852041702E-3"/>
                  <c:y val="-5.083088954056696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57C-46A6-9E5D-93F17548E400}"/>
                </c:ext>
              </c:extLst>
            </c:dLbl>
            <c:dLbl>
              <c:idx val="1"/>
              <c:layout>
                <c:manualLayout>
                  <c:x val="7.3141335408166809E-3"/>
                  <c:y val="-3.91006842619745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57C-46A6-9E5D-93F17548E400}"/>
                </c:ext>
              </c:extLst>
            </c:dLbl>
            <c:dLbl>
              <c:idx val="2"/>
              <c:layout>
                <c:manualLayout>
                  <c:x val="1.8285333852041702E-3"/>
                  <c:y val="-6.6471163245356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57C-46A6-9E5D-93F17548E400}"/>
                </c:ext>
              </c:extLst>
            </c:dLbl>
            <c:dLbl>
              <c:idx val="3"/>
              <c:layout>
                <c:manualLayout>
                  <c:x val="1.8285333852041702E-3"/>
                  <c:y val="-4.69208211143695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57C-46A6-9E5D-93F17548E400}"/>
                </c:ext>
              </c:extLst>
            </c:dLbl>
            <c:dLbl>
              <c:idx val="4"/>
              <c:layout>
                <c:manualLayout>
                  <c:x val="3.6570667704083405E-3"/>
                  <c:y val="-1.56402737047899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957C-46A6-9E5D-93F17548E400}"/>
                </c:ext>
              </c:extLst>
            </c:dLbl>
            <c:dLbl>
              <c:idx val="5"/>
              <c:layout>
                <c:manualLayout>
                  <c:x val="9.1426669260207174E-3"/>
                  <c:y val="-2.73704789833822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957C-46A6-9E5D-93F17548E400}"/>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'Sep 2024'!$D$156:$D$161</c:f>
              <c:numCache>
                <c:formatCode>mmm\-yyyy</c:formatCode>
                <c:ptCount val="6"/>
                <c:pt idx="0">
                  <c:v>45383</c:v>
                </c:pt>
                <c:pt idx="1">
                  <c:v>45413</c:v>
                </c:pt>
                <c:pt idx="2">
                  <c:v>45444</c:v>
                </c:pt>
                <c:pt idx="3">
                  <c:v>45474</c:v>
                </c:pt>
                <c:pt idx="4">
                  <c:v>45505</c:v>
                </c:pt>
                <c:pt idx="5">
                  <c:v>45536</c:v>
                </c:pt>
              </c:numCache>
            </c:numRef>
          </c:cat>
          <c:val>
            <c:numRef>
              <c:f>'Sep 2024'!$F$156:$F$161</c:f>
              <c:numCache>
                <c:formatCode>"$"#,##0_);[Red]\("$"#,##0\)</c:formatCode>
                <c:ptCount val="6"/>
                <c:pt idx="0">
                  <c:v>7274404411</c:v>
                </c:pt>
                <c:pt idx="1">
                  <c:v>7278203862</c:v>
                </c:pt>
                <c:pt idx="2">
                  <c:v>8981295430.9115334</c:v>
                </c:pt>
                <c:pt idx="3">
                  <c:v>7321342772.3842154</c:v>
                </c:pt>
                <c:pt idx="4">
                  <c:v>7324819356.0010595</c:v>
                </c:pt>
                <c:pt idx="5">
                  <c:v>6590171488.1778221</c:v>
                </c:pt>
              </c:numCache>
            </c:numRef>
          </c:val>
          <c:extLst>
            <c:ext xmlns:c16="http://schemas.microsoft.com/office/drawing/2014/chart" uri="{C3380CC4-5D6E-409C-BE32-E72D297353CC}">
              <c16:uniqueId val="{00000007-957C-46A6-9E5D-93F17548E400}"/>
            </c:ext>
          </c:extLst>
        </c:ser>
        <c:ser>
          <c:idx val="2"/>
          <c:order val="2"/>
          <c:tx>
            <c:strRef>
              <c:f>'Sep 2024'!$G$81:$G$82</c:f>
              <c:strCache>
                <c:ptCount val="2"/>
                <c:pt idx="0">
                  <c:v>Cartera</c:v>
                </c:pt>
                <c:pt idx="1">
                  <c:v>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4"/>
              <c:layout>
                <c:manualLayout>
                  <c:x val="5.4856001556125101E-3"/>
                  <c:y val="1.56402737047898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957C-46A6-9E5D-93F17548E400}"/>
                </c:ext>
              </c:extLst>
            </c:dLbl>
            <c:dLbl>
              <c:idx val="5"/>
              <c:layout>
                <c:manualLayout>
                  <c:x val="5.4856001556125101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957C-46A6-9E5D-93F17548E400}"/>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'Sep 2024'!$D$156:$D$161</c:f>
              <c:numCache>
                <c:formatCode>mmm\-yyyy</c:formatCode>
                <c:ptCount val="6"/>
                <c:pt idx="0">
                  <c:v>45383</c:v>
                </c:pt>
                <c:pt idx="1">
                  <c:v>45413</c:v>
                </c:pt>
                <c:pt idx="2">
                  <c:v>45444</c:v>
                </c:pt>
                <c:pt idx="3">
                  <c:v>45474</c:v>
                </c:pt>
                <c:pt idx="4">
                  <c:v>45505</c:v>
                </c:pt>
                <c:pt idx="5">
                  <c:v>45536</c:v>
                </c:pt>
              </c:numCache>
            </c:numRef>
          </c:cat>
          <c:val>
            <c:numRef>
              <c:f>'Sep 2024'!$G$156:$G$161</c:f>
              <c:numCache>
                <c:formatCode>"$"#,##0_);[Red]\("$"#,##0\)</c:formatCode>
                <c:ptCount val="6"/>
                <c:pt idx="0">
                  <c:v>4252815081</c:v>
                </c:pt>
                <c:pt idx="1">
                  <c:v>4302666113</c:v>
                </c:pt>
                <c:pt idx="2">
                  <c:v>4447115821.4684801</c:v>
                </c:pt>
                <c:pt idx="3">
                  <c:v>4437961794.4926977</c:v>
                </c:pt>
                <c:pt idx="4">
                  <c:v>4521890732.2404242</c:v>
                </c:pt>
                <c:pt idx="5">
                  <c:v>4482126706.3495789</c:v>
                </c:pt>
              </c:numCache>
            </c:numRef>
          </c:val>
          <c:extLst>
            <c:ext xmlns:c16="http://schemas.microsoft.com/office/drawing/2014/chart" uri="{C3380CC4-5D6E-409C-BE32-E72D297353CC}">
              <c16:uniqueId val="{0000000A-957C-46A6-9E5D-93F17548E400}"/>
            </c:ext>
          </c:extLst>
        </c:ser>
        <c:dLbls>
          <c:showLegendKey val="0"/>
          <c:showVal val="0"/>
          <c:showCatName val="0"/>
          <c:showSerName val="0"/>
          <c:showPercent val="0"/>
          <c:showBubbleSize val="0"/>
        </c:dLbls>
        <c:gapWidth val="150"/>
        <c:axId val="425825936"/>
        <c:axId val="425821624"/>
      </c:barChart>
      <c:dateAx>
        <c:axId val="425825936"/>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5821624"/>
        <c:crosses val="autoZero"/>
        <c:auto val="1"/>
        <c:lblOffset val="100"/>
        <c:baseTimeUnit val="months"/>
      </c:dateAx>
      <c:valAx>
        <c:axId val="425821624"/>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5825936"/>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layout>
        <c:manualLayout>
          <c:xMode val="edge"/>
          <c:yMode val="edge"/>
          <c:x val="0.25245667779672382"/>
          <c:y val="0.90583416075923062"/>
          <c:w val="0.54811396859846662"/>
          <c:h val="7.070542868358463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Hoja4!$B$21</c:f>
              <c:strCache>
                <c:ptCount val="1"/>
                <c:pt idx="0">
                  <c:v>Cantidad PQR </c:v>
                </c:pt>
              </c:strCache>
            </c:strRef>
          </c:tx>
          <c:spPr>
            <a:solidFill>
              <a:schemeClr val="accent1"/>
            </a:solidFill>
            <a:ln>
              <a:noFill/>
            </a:ln>
            <a:effectLst/>
            <a:scene3d>
              <a:camera prst="orthographicFront"/>
              <a:lightRig rig="threePt" dir="t"/>
            </a:scene3d>
            <a:sp3d>
              <a:bevelT w="190500" h="38100"/>
            </a:sp3d>
          </c:spPr>
          <c:invertIfNegative val="0"/>
          <c:cat>
            <c:strRef>
              <c:f>Hoja4!$A$22:$A$26</c:f>
              <c:strCache>
                <c:ptCount val="5"/>
                <c:pt idx="0">
                  <c:v>Promoambiental</c:v>
                </c:pt>
                <c:pt idx="1">
                  <c:v>Lime</c:v>
                </c:pt>
                <c:pt idx="2">
                  <c:v>Ciudad Limpia</c:v>
                </c:pt>
                <c:pt idx="3">
                  <c:v>Bogota Limpia</c:v>
                </c:pt>
                <c:pt idx="4">
                  <c:v>Area Limpia </c:v>
                </c:pt>
              </c:strCache>
            </c:strRef>
          </c:cat>
          <c:val>
            <c:numRef>
              <c:f>Hoja4!$B$22:$B$26</c:f>
              <c:numCache>
                <c:formatCode>#,##0</c:formatCode>
                <c:ptCount val="5"/>
                <c:pt idx="0">
                  <c:v>372457</c:v>
                </c:pt>
                <c:pt idx="1">
                  <c:v>454135</c:v>
                </c:pt>
                <c:pt idx="2">
                  <c:v>273412</c:v>
                </c:pt>
                <c:pt idx="3">
                  <c:v>276618</c:v>
                </c:pt>
                <c:pt idx="4">
                  <c:v>209571</c:v>
                </c:pt>
              </c:numCache>
            </c:numRef>
          </c:val>
          <c:extLst>
            <c:ext xmlns:c16="http://schemas.microsoft.com/office/drawing/2014/chart" uri="{C3380CC4-5D6E-409C-BE32-E72D297353CC}">
              <c16:uniqueId val="{00000000-0A47-4059-A249-4887C74E2979}"/>
            </c:ext>
          </c:extLst>
        </c:ser>
        <c:dLbls>
          <c:showLegendKey val="0"/>
          <c:showVal val="0"/>
          <c:showCatName val="0"/>
          <c:showSerName val="0"/>
          <c:showPercent val="0"/>
          <c:showBubbleSize val="0"/>
        </c:dLbls>
        <c:gapWidth val="267"/>
        <c:overlap val="-43"/>
        <c:axId val="337295856"/>
        <c:axId val="337306672"/>
      </c:barChart>
      <c:catAx>
        <c:axId val="337295856"/>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000" b="0" i="0" u="none" strike="noStrike" kern="1200" cap="none" spc="0" normalizeH="0" baseline="0">
                <a:solidFill>
                  <a:schemeClr val="accent1">
                    <a:lumMod val="50000"/>
                  </a:schemeClr>
                </a:solidFill>
                <a:latin typeface="+mn-lt"/>
                <a:ea typeface="+mn-ea"/>
                <a:cs typeface="+mn-cs"/>
              </a:defRPr>
            </a:pPr>
            <a:endParaRPr lang="es-ES"/>
          </a:p>
        </c:txPr>
        <c:crossAx val="337306672"/>
        <c:crosses val="autoZero"/>
        <c:auto val="1"/>
        <c:lblAlgn val="ctr"/>
        <c:lblOffset val="100"/>
        <c:noMultiLvlLbl val="0"/>
      </c:catAx>
      <c:valAx>
        <c:axId val="337306672"/>
        <c:scaling>
          <c:orientation val="minMax"/>
        </c:scaling>
        <c:delete val="0"/>
        <c:axPos val="l"/>
        <c:majorGridlines>
          <c:spPr>
            <a:ln w="9525" cap="flat" cmpd="sng" algn="ctr">
              <a:solidFill>
                <a:schemeClr val="dk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337295856"/>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pattFill prst="ltDnDiag">
          <a:fgClr>
            <a:schemeClr val="dk1">
              <a:lumMod val="15000"/>
              <a:lumOff val="85000"/>
            </a:schemeClr>
          </a:fgClr>
          <a:bgClr>
            <a:schemeClr val="lt1"/>
          </a:bgClr>
        </a:patt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9525" cap="flat" cmpd="sng" algn="ctr">
      <a:solidFill>
        <a:schemeClr val="dk1">
          <a:lumMod val="15000"/>
          <a:lumOff val="85000"/>
        </a:schemeClr>
      </a:solidFill>
      <a:round/>
    </a:ln>
    <a:effectLst/>
  </c:spPr>
  <c:txPr>
    <a:bodyPr/>
    <a:lstStyle/>
    <a:p>
      <a:pPr>
        <a:defRPr sz="1000">
          <a:solidFill>
            <a:schemeClr val="accent1">
              <a:lumMod val="50000"/>
            </a:schemeClr>
          </a:solidFill>
        </a:defRPr>
      </a:pPr>
      <a:endParaRPr lang="es-ES"/>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787455466263943"/>
          <c:y val="4.9158443298207163E-2"/>
          <c:w val="0.83867328348662296"/>
          <c:h val="0.73176359104979927"/>
        </c:manualLayout>
      </c:layout>
      <c:barChart>
        <c:barDir val="col"/>
        <c:grouping val="clustered"/>
        <c:varyColors val="0"/>
        <c:ser>
          <c:idx val="0"/>
          <c:order val="0"/>
          <c:tx>
            <c:strRef>
              <c:f>'Grafico Aprovechamiento'!$B$1</c:f>
              <c:strCache>
                <c:ptCount val="1"/>
                <c:pt idx="0">
                  <c:v>Valor Total Reconocido a septiembre de 2024</c:v>
                </c:pt>
              </c:strCache>
            </c:strRef>
          </c:tx>
          <c:spPr>
            <a:solidFill>
              <a:srgbClr val="5B9BD5"/>
            </a:solidFill>
            <a:ln w="25400">
              <a:noFill/>
            </a:ln>
            <a:scene3d>
              <a:camera prst="orthographicFront"/>
              <a:lightRig rig="threePt" dir="t"/>
            </a:scene3d>
            <a:sp3d>
              <a:bevelT w="190500" h="38100"/>
            </a:sp3d>
          </c:spPr>
          <c:invertIfNegative val="0"/>
          <c:dLbls>
            <c:spPr>
              <a:noFill/>
              <a:ln w="25400">
                <a:noFill/>
              </a:ln>
            </c:spPr>
            <c:txPr>
              <a:bodyPr rot="0" vert="horz"/>
              <a:lstStyle/>
              <a:p>
                <a:pPr>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'Grafico Aprovechamiento'!$A$2:$A$6</c:f>
              <c:strCache>
                <c:ptCount val="5"/>
                <c:pt idx="0">
                  <c:v>Promo</c:v>
                </c:pt>
                <c:pt idx="1">
                  <c:v>Lime</c:v>
                </c:pt>
                <c:pt idx="2">
                  <c:v>Ciudad L.</c:v>
                </c:pt>
                <c:pt idx="3">
                  <c:v>Bogotá L.</c:v>
                </c:pt>
                <c:pt idx="4">
                  <c:v>Área L.</c:v>
                </c:pt>
              </c:strCache>
            </c:strRef>
          </c:cat>
          <c:val>
            <c:numRef>
              <c:f>'Grafico Aprovechamiento'!$B$2:$B$6</c:f>
              <c:numCache>
                <c:formatCode>"$"\ #,##0</c:formatCode>
                <c:ptCount val="5"/>
                <c:pt idx="0">
                  <c:v>256917.52168173448</c:v>
                </c:pt>
                <c:pt idx="1">
                  <c:v>331211.05084386125</c:v>
                </c:pt>
                <c:pt idx="2">
                  <c:v>193030.89401730002</c:v>
                </c:pt>
                <c:pt idx="3">
                  <c:v>139313.98766094996</c:v>
                </c:pt>
                <c:pt idx="4">
                  <c:v>160197.38420586259</c:v>
                </c:pt>
              </c:numCache>
            </c:numRef>
          </c:val>
          <c:extLst>
            <c:ext xmlns:c16="http://schemas.microsoft.com/office/drawing/2014/chart" uri="{C3380CC4-5D6E-409C-BE32-E72D297353CC}">
              <c16:uniqueId val="{00000000-63C9-430F-801B-AAF815BD2D71}"/>
            </c:ext>
          </c:extLst>
        </c:ser>
        <c:dLbls>
          <c:showLegendKey val="0"/>
          <c:showVal val="0"/>
          <c:showCatName val="0"/>
          <c:showSerName val="0"/>
          <c:showPercent val="0"/>
          <c:showBubbleSize val="0"/>
        </c:dLbls>
        <c:gapWidth val="75"/>
        <c:axId val="359910367"/>
        <c:axId val="1"/>
      </c:barChart>
      <c:catAx>
        <c:axId val="3599103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ES"/>
          </a:p>
        </c:txPr>
        <c:crossAx val="1"/>
        <c:crosses val="autoZero"/>
        <c:auto val="1"/>
        <c:lblAlgn val="ctr"/>
        <c:lblOffset val="100"/>
        <c:noMultiLvlLbl val="0"/>
      </c:catAx>
      <c:valAx>
        <c:axId val="1"/>
        <c:scaling>
          <c:orientation val="minMax"/>
        </c:scaling>
        <c:delete val="0"/>
        <c:axPos val="l"/>
        <c:numFmt formatCode="&quot;$&quot;\ #,##0" sourceLinked="1"/>
        <c:majorTickMark val="none"/>
        <c:minorTickMark val="none"/>
        <c:tickLblPos val="nextTo"/>
        <c:spPr>
          <a:ln w="6350">
            <a:noFill/>
          </a:ln>
        </c:spPr>
        <c:txPr>
          <a:bodyPr rot="-60000000" vert="horz"/>
          <a:lstStyle/>
          <a:p>
            <a:pPr>
              <a:defRPr/>
            </a:pPr>
            <a:endParaRPr lang="es-ES"/>
          </a:p>
        </c:txPr>
        <c:crossAx val="359910367"/>
        <c:crosses val="autoZero"/>
        <c:crossBetween val="between"/>
      </c:valAx>
      <c:spPr>
        <a:noFill/>
        <a:ln w="25400">
          <a:noFill/>
        </a:ln>
      </c:spPr>
    </c:plotArea>
    <c:legend>
      <c:legendPos val="b"/>
      <c:overlay val="0"/>
      <c:spPr>
        <a:noFill/>
        <a:ln w="25400">
          <a:noFill/>
        </a:ln>
      </c:spPr>
      <c:txPr>
        <a:bodyPr rot="0" vert="horz"/>
        <a:lstStyle/>
        <a:p>
          <a:pPr>
            <a:defRPr/>
          </a:pPr>
          <a:endParaRPr lang="es-ES"/>
        </a:p>
      </c:txPr>
    </c:legend>
    <c:plotVisOnly val="1"/>
    <c:dispBlanksAs val="gap"/>
    <c:showDLblsOverMax val="0"/>
  </c:chart>
  <c:spPr>
    <a:noFill/>
    <a:ln w="9525" cap="flat" cmpd="sng" algn="ctr">
      <a:noFill/>
      <a:round/>
    </a:ln>
    <a:effectLst/>
  </c:spPr>
  <c:txPr>
    <a:bodyPr/>
    <a:lstStyle/>
    <a:p>
      <a:pPr>
        <a:defRPr sz="1100">
          <a:solidFill>
            <a:schemeClr val="accent1">
              <a:lumMod val="50000"/>
            </a:schemeClr>
          </a:solidFill>
        </a:defRPr>
      </a:pPr>
      <a:endParaRPr lang="es-ES"/>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'PAGOS APROVECHAMIENTO'!$B$2</c:f>
              <c:strCache>
                <c:ptCount val="1"/>
                <c:pt idx="0">
                  <c:v>VALOR BRUTO ($)</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APROVECHAMIENTO'!$Q$2:$Q$6</c:f>
              <c:numCache>
                <c:formatCode>"$"\ #,###,,;[Red]\-"$"\ #,###,,</c:formatCode>
                <c:ptCount val="5"/>
                <c:pt idx="0">
                  <c:v>257137999725.24005</c:v>
                </c:pt>
                <c:pt idx="1">
                  <c:v>336600356150.97998</c:v>
                </c:pt>
                <c:pt idx="2">
                  <c:v>188218407437.91</c:v>
                </c:pt>
                <c:pt idx="3">
                  <c:v>139405606652.76001</c:v>
                </c:pt>
                <c:pt idx="4">
                  <c:v>159112791129.40005</c:v>
                </c:pt>
              </c:numCache>
            </c:numRef>
          </c:val>
          <c:extLst>
            <c:ext xmlns:c16="http://schemas.microsoft.com/office/drawing/2014/chart" uri="{C3380CC4-5D6E-409C-BE32-E72D297353CC}">
              <c16:uniqueId val="{00000000-90AA-41EE-825C-03F44632A86E}"/>
            </c:ext>
          </c:extLst>
        </c:ser>
        <c:ser>
          <c:idx val="1"/>
          <c:order val="1"/>
          <c:tx>
            <c:strRef>
              <c:f>'PAGOS APROVECHAMIENTO'!$B$3</c:f>
              <c:strCache>
                <c:ptCount val="1"/>
                <c:pt idx="0">
                  <c:v>VALOR NETO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APROVECHAMIENTO'!$R$2:$R$6</c:f>
              <c:numCache>
                <c:formatCode>"$"\ #,###,,;[Red]\-"$"\ #,###,,</c:formatCode>
                <c:ptCount val="5"/>
                <c:pt idx="0">
                  <c:v>254338194643.41348</c:v>
                </c:pt>
                <c:pt idx="1">
                  <c:v>329461927596.92993</c:v>
                </c:pt>
                <c:pt idx="2">
                  <c:v>186204434114.70999</c:v>
                </c:pt>
                <c:pt idx="3">
                  <c:v>137873962492.66992</c:v>
                </c:pt>
                <c:pt idx="4">
                  <c:v>157350522812.76001</c:v>
                </c:pt>
              </c:numCache>
            </c:numRef>
          </c:val>
          <c:extLst>
            <c:ext xmlns:c16="http://schemas.microsoft.com/office/drawing/2014/chart" uri="{C3380CC4-5D6E-409C-BE32-E72D297353CC}">
              <c16:uniqueId val="{00000001-90AA-41EE-825C-03F44632A86E}"/>
            </c:ext>
          </c:extLst>
        </c:ser>
        <c:dLbls>
          <c:showLegendKey val="0"/>
          <c:showVal val="0"/>
          <c:showCatName val="0"/>
          <c:showSerName val="0"/>
          <c:showPercent val="0"/>
          <c:showBubbleSize val="0"/>
        </c:dLbls>
        <c:gapWidth val="100"/>
        <c:overlap val="-24"/>
        <c:axId val="359893087"/>
        <c:axId val="1"/>
      </c:barChart>
      <c:catAx>
        <c:axId val="359893087"/>
        <c:scaling>
          <c:orientation val="minMax"/>
        </c:scaling>
        <c:delete val="1"/>
        <c:axPos val="b"/>
        <c:numFmt formatCode="General" sourceLinked="1"/>
        <c:majorTickMark val="out"/>
        <c:minorTickMark val="none"/>
        <c:tickLblPos val="nextTo"/>
        <c:crossAx val="1"/>
        <c:crosses val="autoZero"/>
        <c:auto val="1"/>
        <c:lblAlgn val="ctr"/>
        <c:lblOffset val="100"/>
        <c:noMultiLvlLbl val="0"/>
      </c:catAx>
      <c:valAx>
        <c:axId val="1"/>
        <c:scaling>
          <c:orientation val="minMax"/>
          <c:max val="350000000000"/>
        </c:scaling>
        <c:delete val="0"/>
        <c:axPos val="l"/>
        <c:majorGridlines>
          <c:spPr>
            <a:ln w="9525" cap="flat" cmpd="sng" algn="ctr">
              <a:solidFill>
                <a:schemeClr val="tx2">
                  <a:lumMod val="15000"/>
                  <a:lumOff val="85000"/>
                </a:schemeClr>
              </a:solidFill>
              <a:round/>
            </a:ln>
            <a:effectLst/>
          </c:spPr>
        </c:majorGridlines>
        <c:numFmt formatCode="&quot;$&quot;\ #,###,,;[Red]\-&quot;$&quot;\ #,###,," sourceLinked="1"/>
        <c:majorTickMark val="none"/>
        <c:minorTickMark val="none"/>
        <c:tickLblPos val="nextTo"/>
        <c:spPr>
          <a:noFill/>
          <a:ln>
            <a:noFill/>
          </a:ln>
          <a:effectLst/>
        </c:spPr>
        <c:txPr>
          <a:bodyPr rot="-60000000" vert="horz"/>
          <a:lstStyle/>
          <a:p>
            <a:pPr>
              <a:defRPr/>
            </a:pPr>
            <a:endParaRPr lang="es-ES"/>
          </a:p>
        </c:txPr>
        <c:crossAx val="359893087"/>
        <c:crosses val="autoZero"/>
        <c:crossBetween val="between"/>
      </c:valAx>
      <c:dTable>
        <c:showHorzBorder val="1"/>
        <c:showVertBorder val="1"/>
        <c:showOutline val="1"/>
        <c:showKeys val="1"/>
        <c:spPr>
          <a:noFill/>
          <a:ln w="9525">
            <a:solidFill>
              <a:schemeClr val="tx2">
                <a:lumMod val="15000"/>
                <a:lumOff val="85000"/>
              </a:schemeClr>
            </a:solidFill>
          </a:ln>
          <a:effectLst/>
        </c:spPr>
      </c:dTable>
      <c:spPr>
        <a:noFill/>
        <a:ln w="25400">
          <a:noFill/>
        </a:ln>
      </c:spPr>
    </c:plotArea>
    <c:legend>
      <c:legendPos val="b"/>
      <c:overlay val="0"/>
      <c:spPr>
        <a:noFill/>
        <a:ln>
          <a:noFill/>
        </a:ln>
        <a:effectLst/>
      </c:spPr>
      <c:txPr>
        <a:bodyPr rot="0" vert="horz"/>
        <a:lstStyle/>
        <a:p>
          <a:pPr>
            <a:defRPr/>
          </a:pPr>
          <a:endParaRPr lang="es-ES"/>
        </a:p>
      </c:txPr>
    </c:legend>
    <c:plotVisOnly val="1"/>
    <c:dispBlanksAs val="gap"/>
    <c:showDLblsOverMax val="0"/>
  </c:chart>
  <c:spPr>
    <a:solidFill>
      <a:schemeClr val="bg1"/>
    </a:solidFill>
    <a:ln w="9525" cap="flat" cmpd="sng" algn="ctr">
      <a:noFill/>
      <a:round/>
    </a:ln>
    <a:effectLst/>
    <a:scene3d>
      <a:camera prst="orthographicFront"/>
      <a:lightRig rig="threePt" dir="t"/>
    </a:scene3d>
  </c:spPr>
  <c:txPr>
    <a:bodyPr/>
    <a:lstStyle/>
    <a:p>
      <a:pPr>
        <a:defRPr>
          <a:solidFill>
            <a:schemeClr val="accent1">
              <a:lumMod val="50000"/>
            </a:schemeClr>
          </a:solidFill>
        </a:defRPr>
      </a:pPr>
      <a:endParaRPr lang="es-ES"/>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Diapositiva!$B$33</c:f>
              <c:strCache>
                <c:ptCount val="1"/>
                <c:pt idx="0">
                  <c:v>VALOR RECAUDO DEL IAT GIRADO AL DISTRITO</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lightRig rig="threePt" dir="t"/>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Diapositiva!$B$34:$B$38</c:f>
              <c:numCache>
                <c:formatCode>_("$"* #,##0.00_);_("$"* \(#,##0.00\);_("$"* "-"??_);_(@_)</c:formatCode>
                <c:ptCount val="5"/>
                <c:pt idx="0">
                  <c:v>17200.573706059993</c:v>
                </c:pt>
                <c:pt idx="1">
                  <c:v>24611.12811677</c:v>
                </c:pt>
                <c:pt idx="2">
                  <c:v>15563.275002349996</c:v>
                </c:pt>
                <c:pt idx="3">
                  <c:v>10842.517950199999</c:v>
                </c:pt>
                <c:pt idx="4">
                  <c:v>11182.445311649999</c:v>
                </c:pt>
              </c:numCache>
            </c:numRef>
          </c:val>
          <c:extLst>
            <c:ext xmlns:c16="http://schemas.microsoft.com/office/drawing/2014/chart" uri="{C3380CC4-5D6E-409C-BE32-E72D297353CC}">
              <c16:uniqueId val="{00000000-7817-446B-9C55-8A1C838FD723}"/>
            </c:ext>
          </c:extLst>
        </c:ser>
        <c:ser>
          <c:idx val="1"/>
          <c:order val="1"/>
          <c:tx>
            <c:strRef>
              <c:f>Diapositiva!$C$33</c:f>
              <c:strCache>
                <c:ptCount val="1"/>
                <c:pt idx="0">
                  <c:v> RENDIMIENTOS DE LA SUBBOLSA IAT GIRADOS AL DISTRITO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Diapositiva!$C$34:$C$38</c:f>
              <c:numCache>
                <c:formatCode>_("$"* #,##0.00_);_("$"* \(#,##0.00\);_("$"* "-"??_);_(@_)</c:formatCode>
                <c:ptCount val="5"/>
                <c:pt idx="0">
                  <c:v>66.622901909999996</c:v>
                </c:pt>
                <c:pt idx="1">
                  <c:v>91.832702809999972</c:v>
                </c:pt>
                <c:pt idx="2">
                  <c:v>57.365356410000011</c:v>
                </c:pt>
                <c:pt idx="3">
                  <c:v>40.161960800000003</c:v>
                </c:pt>
                <c:pt idx="4">
                  <c:v>39.72136725999998</c:v>
                </c:pt>
              </c:numCache>
            </c:numRef>
          </c:val>
          <c:extLst>
            <c:ext xmlns:c16="http://schemas.microsoft.com/office/drawing/2014/chart" uri="{C3380CC4-5D6E-409C-BE32-E72D297353CC}">
              <c16:uniqueId val="{00000001-7817-446B-9C55-8A1C838FD723}"/>
            </c:ext>
          </c:extLst>
        </c:ser>
        <c:dLbls>
          <c:showLegendKey val="0"/>
          <c:showVal val="0"/>
          <c:showCatName val="0"/>
          <c:showSerName val="0"/>
          <c:showPercent val="0"/>
          <c:showBubbleSize val="0"/>
        </c:dLbls>
        <c:gapWidth val="100"/>
        <c:overlap val="-24"/>
        <c:axId val="621437888"/>
        <c:axId val="621437056"/>
      </c:barChart>
      <c:catAx>
        <c:axId val="621437888"/>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621437056"/>
        <c:crosses val="autoZero"/>
        <c:auto val="1"/>
        <c:lblAlgn val="ctr"/>
        <c:lblOffset val="100"/>
        <c:noMultiLvlLbl val="0"/>
      </c:catAx>
      <c:valAx>
        <c:axId val="621437056"/>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00_);_(&quot;$&quot;* \(#,##0.0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6214378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000">
          <a:solidFill>
            <a:schemeClr val="accent1">
              <a:lumMod val="50000"/>
            </a:schemeClr>
          </a:solidFill>
        </a:defRPr>
      </a:pPr>
      <a:endParaRPr lang="es-ES"/>
    </a:p>
  </c:txPr>
  <c:externalData r:id="rId4">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es-CO" b="1">
                <a:solidFill>
                  <a:schemeClr val="tx1"/>
                </a:solidFill>
              </a:rPr>
              <a:t>CONSOLIDADO</a:t>
            </a:r>
            <a:r>
              <a:rPr lang="es-CO" b="1" baseline="0">
                <a:solidFill>
                  <a:schemeClr val="tx1"/>
                </a:solidFill>
              </a:rPr>
              <a:t> SAC - SEPTIEMBRE 2024</a:t>
            </a:r>
            <a:endParaRPr lang="es-CO" b="1">
              <a:solidFill>
                <a:schemeClr val="tx1"/>
              </a:solidFill>
            </a:endParaRPr>
          </a:p>
        </c:rich>
      </c:tx>
      <c:layout>
        <c:manualLayout>
          <c:xMode val="edge"/>
          <c:yMode val="edge"/>
          <c:x val="0.48760932421847847"/>
          <c:y val="2.6569571742028831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es-ES"/>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29089719257783503"/>
          <c:y val="9.0387243735763095E-2"/>
          <c:w val="0.68110295249477537"/>
          <c:h val="0.57252476697815957"/>
        </c:manualLayout>
      </c:layout>
      <c:bar3DChart>
        <c:barDir val="col"/>
        <c:grouping val="clustered"/>
        <c:varyColors val="0"/>
        <c:ser>
          <c:idx val="0"/>
          <c:order val="0"/>
          <c:tx>
            <c:strRef>
              <c:f>'Graf Estados'!$B$15</c:f>
              <c:strCache>
                <c:ptCount val="1"/>
                <c:pt idx="0">
                  <c:v>ABIERTA</c:v>
                </c:pt>
              </c:strCache>
            </c:strRef>
          </c:tx>
          <c:spPr>
            <a:solidFill>
              <a:schemeClr val="accent1"/>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Estados'!$B$16:$B$20</c:f>
              <c:numCache>
                <c:formatCode>General</c:formatCode>
                <c:ptCount val="5"/>
                <c:pt idx="0">
                  <c:v>22</c:v>
                </c:pt>
                <c:pt idx="1">
                  <c:v>7</c:v>
                </c:pt>
                <c:pt idx="2">
                  <c:v>11</c:v>
                </c:pt>
                <c:pt idx="3">
                  <c:v>6</c:v>
                </c:pt>
                <c:pt idx="4">
                  <c:v>10</c:v>
                </c:pt>
              </c:numCache>
            </c:numRef>
          </c:val>
          <c:extLst>
            <c:ext xmlns:c16="http://schemas.microsoft.com/office/drawing/2014/chart" uri="{C3380CC4-5D6E-409C-BE32-E72D297353CC}">
              <c16:uniqueId val="{00000000-E0E9-4166-8DF0-5C1160A829E1}"/>
            </c:ext>
          </c:extLst>
        </c:ser>
        <c:ser>
          <c:idx val="1"/>
          <c:order val="1"/>
          <c:tx>
            <c:strRef>
              <c:f>'Graf Estados'!$C$15</c:f>
              <c:strCache>
                <c:ptCount val="1"/>
                <c:pt idx="0">
                  <c:v>ABIERTA CON INFORME DE INCUMPLIMIENTO</c:v>
                </c:pt>
              </c:strCache>
            </c:strRef>
          </c:tx>
          <c:spPr>
            <a:solidFill>
              <a:schemeClr val="accent2"/>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Estados'!$C$16:$C$20</c:f>
              <c:numCache>
                <c:formatCode>General</c:formatCode>
                <c:ptCount val="5"/>
                <c:pt idx="0">
                  <c:v>16</c:v>
                </c:pt>
                <c:pt idx="2">
                  <c:v>3</c:v>
                </c:pt>
                <c:pt idx="3">
                  <c:v>2</c:v>
                </c:pt>
                <c:pt idx="4">
                  <c:v>16</c:v>
                </c:pt>
              </c:numCache>
            </c:numRef>
          </c:val>
          <c:extLst>
            <c:ext xmlns:c16="http://schemas.microsoft.com/office/drawing/2014/chart" uri="{C3380CC4-5D6E-409C-BE32-E72D297353CC}">
              <c16:uniqueId val="{00000001-E0E9-4166-8DF0-5C1160A829E1}"/>
            </c:ext>
          </c:extLst>
        </c:ser>
        <c:ser>
          <c:idx val="2"/>
          <c:order val="2"/>
          <c:tx>
            <c:strRef>
              <c:f>'Graf Estados'!$D$15</c:f>
              <c:strCache>
                <c:ptCount val="1"/>
                <c:pt idx="0">
                  <c:v>ANULADA</c:v>
                </c:pt>
              </c:strCache>
            </c:strRef>
          </c:tx>
          <c:spPr>
            <a:solidFill>
              <a:schemeClr val="accent3"/>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Estados'!$D$16:$D$20</c:f>
              <c:numCache>
                <c:formatCode>General</c:formatCode>
                <c:ptCount val="5"/>
                <c:pt idx="0">
                  <c:v>5</c:v>
                </c:pt>
                <c:pt idx="1">
                  <c:v>5</c:v>
                </c:pt>
                <c:pt idx="2">
                  <c:v>1</c:v>
                </c:pt>
                <c:pt idx="3">
                  <c:v>3</c:v>
                </c:pt>
                <c:pt idx="4">
                  <c:v>1</c:v>
                </c:pt>
              </c:numCache>
            </c:numRef>
          </c:val>
          <c:extLst>
            <c:ext xmlns:c16="http://schemas.microsoft.com/office/drawing/2014/chart" uri="{C3380CC4-5D6E-409C-BE32-E72D297353CC}">
              <c16:uniqueId val="{00000002-E0E9-4166-8DF0-5C1160A829E1}"/>
            </c:ext>
          </c:extLst>
        </c:ser>
        <c:ser>
          <c:idx val="3"/>
          <c:order val="3"/>
          <c:tx>
            <c:strRef>
              <c:f>'Graf Estados'!$E$15</c:f>
              <c:strCache>
                <c:ptCount val="1"/>
                <c:pt idx="0">
                  <c:v>CERRADA</c:v>
                </c:pt>
              </c:strCache>
            </c:strRef>
          </c:tx>
          <c:spPr>
            <a:solidFill>
              <a:schemeClr val="accent6"/>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Estados'!$E$16:$E$20</c:f>
              <c:numCache>
                <c:formatCode>General</c:formatCode>
                <c:ptCount val="5"/>
                <c:pt idx="0">
                  <c:v>350</c:v>
                </c:pt>
                <c:pt idx="1">
                  <c:v>204</c:v>
                </c:pt>
                <c:pt idx="2">
                  <c:v>159</c:v>
                </c:pt>
                <c:pt idx="3">
                  <c:v>210</c:v>
                </c:pt>
                <c:pt idx="4">
                  <c:v>157</c:v>
                </c:pt>
              </c:numCache>
            </c:numRef>
          </c:val>
          <c:extLst>
            <c:ext xmlns:c16="http://schemas.microsoft.com/office/drawing/2014/chart" uri="{C3380CC4-5D6E-409C-BE32-E72D297353CC}">
              <c16:uniqueId val="{00000003-E0E9-4166-8DF0-5C1160A829E1}"/>
            </c:ext>
          </c:extLst>
        </c:ser>
        <c:ser>
          <c:idx val="4"/>
          <c:order val="4"/>
          <c:tx>
            <c:strRef>
              <c:f>'Graf Estados'!$F$15</c:f>
              <c:strCache>
                <c:ptCount val="1"/>
                <c:pt idx="0">
                  <c:v>ABIERTA CON INFORME DESESTIMADO</c:v>
                </c:pt>
              </c:strCache>
            </c:strRef>
          </c:tx>
          <c:spPr>
            <a:solidFill>
              <a:schemeClr val="accent5"/>
            </a:solidFill>
            <a:ln>
              <a:noFill/>
            </a:ln>
            <a:effectLst/>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Estados'!$F$16:$F$20</c:f>
              <c:numCache>
                <c:formatCode>General</c:formatCode>
                <c:ptCount val="5"/>
                <c:pt idx="0">
                  <c:v>4</c:v>
                </c:pt>
                <c:pt idx="3">
                  <c:v>1</c:v>
                </c:pt>
                <c:pt idx="4">
                  <c:v>2</c:v>
                </c:pt>
              </c:numCache>
            </c:numRef>
          </c:val>
          <c:extLst>
            <c:ext xmlns:c16="http://schemas.microsoft.com/office/drawing/2014/chart" uri="{C3380CC4-5D6E-409C-BE32-E72D297353CC}">
              <c16:uniqueId val="{00000004-E0E9-4166-8DF0-5C1160A829E1}"/>
            </c:ext>
          </c:extLst>
        </c:ser>
        <c:dLbls>
          <c:showLegendKey val="0"/>
          <c:showVal val="0"/>
          <c:showCatName val="0"/>
          <c:showSerName val="0"/>
          <c:showPercent val="0"/>
          <c:showBubbleSize val="0"/>
        </c:dLbls>
        <c:gapWidth val="150"/>
        <c:shape val="box"/>
        <c:axId val="986510719"/>
        <c:axId val="986529439"/>
        <c:axId val="0"/>
      </c:bar3DChart>
      <c:catAx>
        <c:axId val="986510719"/>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986529439"/>
        <c:crosses val="autoZero"/>
        <c:auto val="1"/>
        <c:lblAlgn val="ctr"/>
        <c:lblOffset val="100"/>
        <c:noMultiLvlLbl val="0"/>
      </c:catAx>
      <c:valAx>
        <c:axId val="986529439"/>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986510719"/>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tx1">
                    <a:lumMod val="65000"/>
                    <a:lumOff val="35000"/>
                  </a:schemeClr>
                </a:solidFill>
                <a:latin typeface="+mn-lt"/>
                <a:ea typeface="+mn-ea"/>
                <a:cs typeface="+mn-cs"/>
              </a:defRPr>
            </a:pPr>
            <a:endParaRPr lang="es-ES"/>
          </a:p>
        </c:txPr>
      </c:dTable>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userShapes r:id="rId4"/>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[DATOS SAC -Septiembre.xlsx]Graf Tipol!TablaDinámica6</c:name>
    <c:fmtId val="111"/>
  </c:pivotSource>
  <c:chart>
    <c:autoTitleDeleted val="1"/>
    <c:pivotFmts>
      <c:pivotFmt>
        <c:idx val="0"/>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
        <c:spPr>
          <a:solidFill>
            <a:srgbClr val="FF0000"/>
          </a:solidFill>
          <a:ln>
            <a:noFill/>
          </a:ln>
          <a:effectLst/>
          <a:scene3d>
            <a:camera prst="orthographicFront"/>
            <a:lightRig rig="threePt" dir="t"/>
          </a:scene3d>
          <a:sp3d>
            <a:bevelT w="152400" h="50800" prst="softRound"/>
          </a:sp3d>
        </c:spPr>
      </c:pivotFmt>
      <c:pivotFmt>
        <c:idx val="3"/>
        <c:spPr>
          <a:solidFill>
            <a:schemeClr val="accent6"/>
          </a:solidFill>
          <a:ln>
            <a:noFill/>
          </a:ln>
          <a:effectLst/>
          <a:scene3d>
            <a:camera prst="orthographicFront"/>
            <a:lightRig rig="threePt" dir="t"/>
          </a:scene3d>
          <a:sp3d>
            <a:bevelT w="152400" h="50800" prst="softRound"/>
          </a:sp3d>
        </c:spPr>
      </c:pivotFmt>
      <c:pivotFmt>
        <c:idx val="4"/>
        <c:spPr>
          <a:solidFill>
            <a:srgbClr val="CC6600"/>
          </a:solidFill>
          <a:ln>
            <a:noFill/>
          </a:ln>
          <a:effectLst/>
          <a:scene3d>
            <a:camera prst="orthographicFront"/>
            <a:lightRig rig="threePt" dir="t"/>
          </a:scene3d>
          <a:sp3d>
            <a:bevelT w="152400" h="50800" prst="softRound"/>
          </a:sp3d>
        </c:spPr>
      </c:pivotFmt>
      <c:pivotFmt>
        <c:idx val="5"/>
        <c:spPr>
          <a:solidFill>
            <a:srgbClr val="7030A0"/>
          </a:solidFill>
          <a:ln>
            <a:noFill/>
          </a:ln>
          <a:effectLst/>
          <a:scene3d>
            <a:camera prst="orthographicFront"/>
            <a:lightRig rig="threePt" dir="t"/>
          </a:scene3d>
          <a:sp3d>
            <a:bevelT w="152400" h="50800" prst="softRound"/>
          </a:sp3d>
        </c:spPr>
      </c:pivotFmt>
      <c:pivotFmt>
        <c:idx val="6"/>
        <c:spPr>
          <a:solidFill>
            <a:srgbClr val="0070C0"/>
          </a:solidFill>
          <a:ln>
            <a:noFill/>
          </a:ln>
          <a:effectLst/>
          <a:scene3d>
            <a:camera prst="orthographicFront"/>
            <a:lightRig rig="threePt" dir="t"/>
          </a:scene3d>
          <a:sp3d>
            <a:bevelT w="152400" h="50800" prst="softRound"/>
          </a:sp3d>
        </c:spPr>
      </c:pivotFmt>
      <c:pivotFmt>
        <c:idx val="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8"/>
        <c:spPr>
          <a:solidFill>
            <a:schemeClr val="accent6">
              <a:lumMod val="50000"/>
            </a:schemeClr>
          </a:solidFill>
          <a:ln>
            <a:noFill/>
          </a:ln>
          <a:effectLst/>
          <a:scene3d>
            <a:camera prst="orthographicFront"/>
            <a:lightRig rig="threePt" dir="t"/>
          </a:scene3d>
          <a:sp3d>
            <a:bevelT w="152400" h="50800" prst="softRound"/>
          </a:sp3d>
        </c:spPr>
      </c:pivotFmt>
      <c:pivotFmt>
        <c:idx val="9"/>
        <c:spPr>
          <a:solidFill>
            <a:schemeClr val="accent3"/>
          </a:solidFill>
          <a:ln>
            <a:noFill/>
          </a:ln>
          <a:effectLst/>
          <a:scene3d>
            <a:camera prst="orthographicFront"/>
            <a:lightRig rig="threePt" dir="t"/>
          </a:scene3d>
          <a:sp3d>
            <a:bevelT w="152400" h="50800" prst="softRound"/>
          </a:sp3d>
        </c:spPr>
      </c:pivotFmt>
      <c:pivotFmt>
        <c:idx val="10"/>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1"/>
        <c:spPr>
          <a:solidFill>
            <a:srgbClr val="FF0000"/>
          </a:solidFill>
          <a:ln>
            <a:noFill/>
          </a:ln>
          <a:effectLst/>
          <a:scene3d>
            <a:camera prst="orthographicFront"/>
            <a:lightRig rig="threePt" dir="t"/>
          </a:scene3d>
          <a:sp3d>
            <a:bevelT w="152400" h="50800" prst="softRound"/>
          </a:sp3d>
        </c:spPr>
      </c:pivotFmt>
      <c:pivotFmt>
        <c:idx val="1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13"/>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14"/>
        <c:spPr>
          <a:solidFill>
            <a:schemeClr val="accent3"/>
          </a:solidFill>
          <a:ln>
            <a:noFill/>
          </a:ln>
          <a:effectLst/>
          <a:scene3d>
            <a:camera prst="orthographicFront"/>
            <a:lightRig rig="threePt" dir="t"/>
          </a:scene3d>
          <a:sp3d>
            <a:bevelT w="152400" h="50800" prst="softRound"/>
          </a:sp3d>
        </c:spPr>
      </c:pivotFmt>
      <c:pivotFmt>
        <c:idx val="1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6"/>
        <c:spPr>
          <a:solidFill>
            <a:schemeClr val="accent6"/>
          </a:solidFill>
          <a:ln>
            <a:noFill/>
          </a:ln>
          <a:effectLst/>
          <a:scene3d>
            <a:camera prst="orthographicFront"/>
            <a:lightRig rig="threePt" dir="t"/>
          </a:scene3d>
          <a:sp3d>
            <a:bevelT w="152400" h="50800" prst="softRound"/>
          </a:sp3d>
        </c:spPr>
      </c:pivotFmt>
      <c:pivotFmt>
        <c:idx val="17"/>
        <c:spPr>
          <a:solidFill>
            <a:srgbClr val="7030A0"/>
          </a:solidFill>
          <a:ln>
            <a:noFill/>
          </a:ln>
          <a:effectLst/>
          <a:scene3d>
            <a:camera prst="orthographicFront"/>
            <a:lightRig rig="threePt" dir="t"/>
          </a:scene3d>
          <a:sp3d>
            <a:bevelT w="152400" h="50800" prst="softRound"/>
          </a:sp3d>
        </c:spPr>
      </c:pivotFmt>
      <c:pivotFmt>
        <c:idx val="18"/>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19"/>
        <c:spPr>
          <a:solidFill>
            <a:srgbClr val="FF0000"/>
          </a:solidFill>
          <a:ln>
            <a:noFill/>
          </a:ln>
          <a:effectLst/>
          <a:scene3d>
            <a:camera prst="orthographicFront"/>
            <a:lightRig rig="threePt" dir="t"/>
          </a:scene3d>
          <a:sp3d>
            <a:bevelT w="152400" h="50800" prst="softRound"/>
          </a:sp3d>
        </c:spPr>
      </c:pivotFmt>
      <c:pivotFmt>
        <c:idx val="20"/>
        <c:spPr>
          <a:solidFill>
            <a:srgbClr val="CC6600"/>
          </a:solidFill>
          <a:ln>
            <a:noFill/>
          </a:ln>
          <a:effectLst/>
          <a:scene3d>
            <a:camera prst="orthographicFront"/>
            <a:lightRig rig="threePt" dir="t"/>
          </a:scene3d>
          <a:sp3d>
            <a:bevelT w="152400" h="50800" prst="softRound"/>
          </a:sp3d>
        </c:spPr>
      </c:pivotFmt>
      <c:pivotFmt>
        <c:idx val="21"/>
        <c:spPr>
          <a:solidFill>
            <a:schemeClr val="accent6">
              <a:lumMod val="50000"/>
            </a:schemeClr>
          </a:solidFill>
          <a:ln>
            <a:noFill/>
          </a:ln>
          <a:effectLst/>
          <a:scene3d>
            <a:camera prst="orthographicFront"/>
            <a:lightRig rig="threePt" dir="t"/>
          </a:scene3d>
          <a:sp3d>
            <a:bevelT w="152400" h="50800" prst="softRound"/>
          </a:sp3d>
        </c:spPr>
      </c:pivotFmt>
      <c:pivotFmt>
        <c:idx val="2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23"/>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24"/>
        <c:spPr>
          <a:solidFill>
            <a:schemeClr val="accent3"/>
          </a:solidFill>
          <a:ln>
            <a:noFill/>
          </a:ln>
          <a:effectLst/>
          <a:scene3d>
            <a:camera prst="orthographicFront"/>
            <a:lightRig rig="threePt" dir="t"/>
          </a:scene3d>
          <a:sp3d>
            <a:bevelT w="152400" h="50800" prst="softRound"/>
          </a:sp3d>
        </c:spPr>
      </c:pivotFmt>
      <c:pivotFmt>
        <c:idx val="2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26"/>
        <c:spPr>
          <a:solidFill>
            <a:schemeClr val="accent6"/>
          </a:solidFill>
          <a:ln>
            <a:noFill/>
          </a:ln>
          <a:effectLst/>
          <a:scene3d>
            <a:camera prst="orthographicFront"/>
            <a:lightRig rig="threePt" dir="t"/>
          </a:scene3d>
          <a:sp3d>
            <a:bevelT w="152400" h="50800" prst="softRound"/>
          </a:sp3d>
        </c:spPr>
      </c:pivotFmt>
      <c:pivotFmt>
        <c:idx val="27"/>
        <c:spPr>
          <a:solidFill>
            <a:srgbClr val="7030A0"/>
          </a:solidFill>
          <a:ln>
            <a:noFill/>
          </a:ln>
          <a:effectLst/>
          <a:scene3d>
            <a:camera prst="orthographicFront"/>
            <a:lightRig rig="threePt" dir="t"/>
          </a:scene3d>
          <a:sp3d>
            <a:bevelT w="152400" h="50800" prst="softRound"/>
          </a:sp3d>
        </c:spPr>
      </c:pivotFmt>
      <c:pivotFmt>
        <c:idx val="28"/>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9"/>
        <c:spPr>
          <a:solidFill>
            <a:srgbClr val="FF0000"/>
          </a:solidFill>
          <a:ln>
            <a:noFill/>
          </a:ln>
          <a:effectLst/>
          <a:scene3d>
            <a:camera prst="orthographicFront"/>
            <a:lightRig rig="threePt" dir="t"/>
          </a:scene3d>
          <a:sp3d>
            <a:bevelT w="152400" h="50800" prst="softRound"/>
          </a:sp3d>
        </c:spPr>
      </c:pivotFmt>
      <c:pivotFmt>
        <c:idx val="30"/>
        <c:spPr>
          <a:solidFill>
            <a:srgbClr val="CC6600"/>
          </a:solidFill>
          <a:ln>
            <a:noFill/>
          </a:ln>
          <a:effectLst/>
          <a:scene3d>
            <a:camera prst="orthographicFront"/>
            <a:lightRig rig="threePt" dir="t"/>
          </a:scene3d>
          <a:sp3d>
            <a:bevelT w="152400" h="50800" prst="softRound"/>
          </a:sp3d>
        </c:spPr>
      </c:pivotFmt>
      <c:pivotFmt>
        <c:idx val="31"/>
        <c:spPr>
          <a:solidFill>
            <a:schemeClr val="accent6">
              <a:lumMod val="50000"/>
            </a:schemeClr>
          </a:solidFill>
          <a:ln>
            <a:noFill/>
          </a:ln>
          <a:effectLst/>
          <a:scene3d>
            <a:camera prst="orthographicFront"/>
            <a:lightRig rig="threePt" dir="t"/>
          </a:scene3d>
          <a:sp3d>
            <a:bevelT w="152400" h="50800" prst="softRound"/>
          </a:sp3d>
        </c:spPr>
      </c:pivotFmt>
    </c:pivotFmts>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3445032412116404"/>
          <c:y val="3.212851775071858E-2"/>
          <c:w val="0.63127497990834625"/>
          <c:h val="0.90011457714776955"/>
        </c:manualLayout>
      </c:layout>
      <c:bar3DChart>
        <c:barDir val="bar"/>
        <c:grouping val="clustered"/>
        <c:varyColors val="0"/>
        <c:ser>
          <c:idx val="0"/>
          <c:order val="0"/>
          <c:tx>
            <c:strRef>
              <c:f>'Graf Tipol'!$B$3</c:f>
              <c:strCache>
                <c:ptCount val="1"/>
                <c:pt idx="0">
                  <c:v>Total</c:v>
                </c:pt>
              </c:strCache>
            </c:strRef>
          </c:tx>
          <c:spPr>
            <a:solidFill>
              <a:schemeClr val="accent1"/>
            </a:solidFill>
            <a:ln>
              <a:noFill/>
            </a:ln>
            <a:effectLst/>
            <a:scene3d>
              <a:camera prst="orthographicFront"/>
              <a:lightRig rig="threePt" dir="t"/>
            </a:scene3d>
            <a:sp3d>
              <a:bevelT w="152400" h="50800" prst="softRound"/>
            </a:sp3d>
          </c:spPr>
          <c:invertIfNegative val="0"/>
          <c:dPt>
            <c:idx val="0"/>
            <c:invertIfNegative val="0"/>
            <c:bubble3D val="0"/>
            <c:spPr>
              <a:solidFill>
                <a:schemeClr val="accent4">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1-948A-4FFA-818E-B639245B87FE}"/>
              </c:ext>
            </c:extLst>
          </c:dPt>
          <c:dPt>
            <c:idx val="1"/>
            <c:invertIfNegative val="0"/>
            <c:bubble3D val="0"/>
            <c:extLst>
              <c:ext xmlns:c16="http://schemas.microsoft.com/office/drawing/2014/chart" uri="{C3380CC4-5D6E-409C-BE32-E72D297353CC}">
                <c16:uniqueId val="{00000002-948A-4FFA-818E-B639245B87FE}"/>
              </c:ext>
            </c:extLst>
          </c:dPt>
          <c:dPt>
            <c:idx val="2"/>
            <c:invertIfNegative val="0"/>
            <c:bubble3D val="0"/>
            <c:extLst>
              <c:ext xmlns:c16="http://schemas.microsoft.com/office/drawing/2014/chart" uri="{C3380CC4-5D6E-409C-BE32-E72D297353CC}">
                <c16:uniqueId val="{00000003-948A-4FFA-818E-B639245B87FE}"/>
              </c:ext>
            </c:extLst>
          </c:dPt>
          <c:dPt>
            <c:idx val="3"/>
            <c:invertIfNegative val="0"/>
            <c:bubble3D val="0"/>
            <c:extLst>
              <c:ext xmlns:c16="http://schemas.microsoft.com/office/drawing/2014/chart" uri="{C3380CC4-5D6E-409C-BE32-E72D297353CC}">
                <c16:uniqueId val="{00000004-948A-4FFA-818E-B639245B87FE}"/>
              </c:ext>
            </c:extLst>
          </c:dPt>
          <c:dPt>
            <c:idx val="4"/>
            <c:invertIfNegative val="0"/>
            <c:bubble3D val="0"/>
            <c:extLst>
              <c:ext xmlns:c16="http://schemas.microsoft.com/office/drawing/2014/chart" uri="{C3380CC4-5D6E-409C-BE32-E72D297353CC}">
                <c16:uniqueId val="{00000005-948A-4FFA-818E-B639245B87FE}"/>
              </c:ext>
            </c:extLst>
          </c:dPt>
          <c:dPt>
            <c:idx val="5"/>
            <c:invertIfNegative val="0"/>
            <c:bubble3D val="0"/>
            <c:extLst>
              <c:ext xmlns:c16="http://schemas.microsoft.com/office/drawing/2014/chart" uri="{C3380CC4-5D6E-409C-BE32-E72D297353CC}">
                <c16:uniqueId val="{00000006-948A-4FFA-818E-B639245B87FE}"/>
              </c:ext>
            </c:extLst>
          </c:dPt>
          <c:dPt>
            <c:idx val="6"/>
            <c:invertIfNegative val="0"/>
            <c:bubble3D val="0"/>
            <c:extLst>
              <c:ext xmlns:c16="http://schemas.microsoft.com/office/drawing/2014/chart" uri="{C3380CC4-5D6E-409C-BE32-E72D297353CC}">
                <c16:uniqueId val="{00000007-948A-4FFA-818E-B639245B87FE}"/>
              </c:ext>
            </c:extLst>
          </c:dPt>
          <c:dPt>
            <c:idx val="7"/>
            <c:invertIfNegative val="0"/>
            <c:bubble3D val="0"/>
            <c:extLst>
              <c:ext xmlns:c16="http://schemas.microsoft.com/office/drawing/2014/chart" uri="{C3380CC4-5D6E-409C-BE32-E72D297353CC}">
                <c16:uniqueId val="{00000008-948A-4FFA-818E-B639245B87FE}"/>
              </c:ext>
            </c:extLst>
          </c:dPt>
          <c:dPt>
            <c:idx val="8"/>
            <c:invertIfNegative val="0"/>
            <c:bubble3D val="0"/>
            <c:spPr>
              <a:solidFill>
                <a:schemeClr val="accent3"/>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A-948A-4FFA-818E-B639245B87FE}"/>
              </c:ext>
            </c:extLst>
          </c:dPt>
          <c:dPt>
            <c:idx val="9"/>
            <c:invertIfNegative val="0"/>
            <c:bubble3D val="0"/>
            <c:extLst>
              <c:ext xmlns:c16="http://schemas.microsoft.com/office/drawing/2014/chart" uri="{C3380CC4-5D6E-409C-BE32-E72D297353CC}">
                <c16:uniqueId val="{0000000B-948A-4FFA-818E-B639245B87FE}"/>
              </c:ext>
            </c:extLst>
          </c:dPt>
          <c:dPt>
            <c:idx val="10"/>
            <c:invertIfNegative val="0"/>
            <c:bubble3D val="0"/>
            <c:spPr>
              <a:solidFill>
                <a:schemeClr val="accent2">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D-948A-4FFA-818E-B639245B87FE}"/>
              </c:ext>
            </c:extLst>
          </c:dPt>
          <c:dPt>
            <c:idx val="11"/>
            <c:invertIfNegative val="0"/>
            <c:bubble3D val="0"/>
            <c:extLst>
              <c:ext xmlns:c16="http://schemas.microsoft.com/office/drawing/2014/chart" uri="{C3380CC4-5D6E-409C-BE32-E72D297353CC}">
                <c16:uniqueId val="{0000000E-948A-4FFA-818E-B639245B87FE}"/>
              </c:ext>
            </c:extLst>
          </c:dPt>
          <c:dPt>
            <c:idx val="12"/>
            <c:invertIfNegative val="0"/>
            <c:bubble3D val="0"/>
            <c:spPr>
              <a:solidFill>
                <a:schemeClr val="accent6"/>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0-948A-4FFA-818E-B639245B87FE}"/>
              </c:ext>
            </c:extLst>
          </c:dPt>
          <c:dPt>
            <c:idx val="13"/>
            <c:invertIfNegative val="0"/>
            <c:bubble3D val="0"/>
            <c:spPr>
              <a:solidFill>
                <a:srgbClr val="7030A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2-948A-4FFA-818E-B639245B87FE}"/>
              </c:ext>
            </c:extLst>
          </c:dPt>
          <c:dPt>
            <c:idx val="14"/>
            <c:invertIfNegative val="0"/>
            <c:bubble3D val="0"/>
            <c:spPr>
              <a:solidFill>
                <a:schemeClr val="accent1">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4-948A-4FFA-818E-B639245B87FE}"/>
              </c:ext>
            </c:extLst>
          </c:dPt>
          <c:dPt>
            <c:idx val="15"/>
            <c:invertIfNegative val="0"/>
            <c:bubble3D val="0"/>
            <c:spPr>
              <a:solidFill>
                <a:srgbClr val="FF00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6-948A-4FFA-818E-B639245B87FE}"/>
              </c:ext>
            </c:extLst>
          </c:dPt>
          <c:dPt>
            <c:idx val="16"/>
            <c:invertIfNegative val="0"/>
            <c:bubble3D val="0"/>
            <c:spPr>
              <a:solidFill>
                <a:srgbClr val="CC66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8-948A-4FFA-818E-B639245B87FE}"/>
              </c:ext>
            </c:extLst>
          </c:dPt>
          <c:dPt>
            <c:idx val="17"/>
            <c:invertIfNegative val="0"/>
            <c:bubble3D val="0"/>
            <c:spPr>
              <a:solidFill>
                <a:schemeClr val="accent6">
                  <a:lumMod val="5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A-948A-4FFA-818E-B639245B87FE}"/>
              </c:ext>
            </c:extLst>
          </c:dPt>
          <c:dPt>
            <c:idx val="18"/>
            <c:invertIfNegative val="0"/>
            <c:bubble3D val="0"/>
            <c:extLst>
              <c:ext xmlns:c16="http://schemas.microsoft.com/office/drawing/2014/chart" uri="{C3380CC4-5D6E-409C-BE32-E72D297353CC}">
                <c16:uniqueId val="{0000001B-948A-4FFA-818E-B639245B87FE}"/>
              </c:ext>
            </c:extLst>
          </c:dPt>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Tipol'!$A$4:$A$23</c:f>
              <c:strCache>
                <c:ptCount val="19"/>
                <c:pt idx="0">
                  <c:v>FINANCIERO</c:v>
                </c:pt>
                <c:pt idx="1">
                  <c:v>DOTACIÓN</c:v>
                </c:pt>
                <c:pt idx="2">
                  <c:v>CARTERA</c:v>
                </c:pt>
                <c:pt idx="3">
                  <c:v>FACTURACIÓN</c:v>
                </c:pt>
                <c:pt idx="4">
                  <c:v>ATENCIÓN AL USUARIO</c:v>
                </c:pt>
                <c:pt idx="5">
                  <c:v>CORRECTA APLICACIÓN DEL DCM</c:v>
                </c:pt>
                <c:pt idx="6">
                  <c:v>CARACTER AMBIENTAL </c:v>
                </c:pt>
                <c:pt idx="7">
                  <c:v>CARACTERISTICAS DE LAS BASES DE OPERACIÓN </c:v>
                </c:pt>
                <c:pt idx="8">
                  <c:v>PAGINA WEB</c:v>
                </c:pt>
                <c:pt idx="9">
                  <c:v>CATASTRO</c:v>
                </c:pt>
                <c:pt idx="10">
                  <c:v>PUNTOS CRITICOS Y ARROJOS CLANDESTINOS</c:v>
                </c:pt>
                <c:pt idx="11">
                  <c:v>SIGAB</c:v>
                </c:pt>
                <c:pt idx="12">
                  <c:v>CLUS</c:v>
                </c:pt>
                <c:pt idx="13">
                  <c:v>DERRAME DE LIXIVIADOS</c:v>
                </c:pt>
                <c:pt idx="14">
                  <c:v>VEHÍCULOS</c:v>
                </c:pt>
                <c:pt idx="15">
                  <c:v>BARRIDO Y LIMPIEZA</c:v>
                </c:pt>
                <c:pt idx="16">
                  <c:v>CONTENERIZACIÓN</c:v>
                </c:pt>
                <c:pt idx="17">
                  <c:v>INFORMACIÓN</c:v>
                </c:pt>
                <c:pt idx="18">
                  <c:v>RECOLECCIÓN Y TRANSPORTE</c:v>
                </c:pt>
              </c:strCache>
            </c:strRef>
          </c:cat>
          <c:val>
            <c:numRef>
              <c:f>'Graf Tipol'!$B$4:$B$23</c:f>
              <c:numCache>
                <c:formatCode>General</c:formatCode>
                <c:ptCount val="19"/>
                <c:pt idx="0">
                  <c:v>1</c:v>
                </c:pt>
                <c:pt idx="1">
                  <c:v>1</c:v>
                </c:pt>
                <c:pt idx="2">
                  <c:v>2</c:v>
                </c:pt>
                <c:pt idx="3">
                  <c:v>4</c:v>
                </c:pt>
                <c:pt idx="4">
                  <c:v>5</c:v>
                </c:pt>
                <c:pt idx="5">
                  <c:v>5</c:v>
                </c:pt>
                <c:pt idx="6">
                  <c:v>5</c:v>
                </c:pt>
                <c:pt idx="7">
                  <c:v>7</c:v>
                </c:pt>
                <c:pt idx="8">
                  <c:v>8</c:v>
                </c:pt>
                <c:pt idx="9">
                  <c:v>8</c:v>
                </c:pt>
                <c:pt idx="10">
                  <c:v>19</c:v>
                </c:pt>
                <c:pt idx="11">
                  <c:v>35</c:v>
                </c:pt>
                <c:pt idx="12">
                  <c:v>53</c:v>
                </c:pt>
                <c:pt idx="13">
                  <c:v>94</c:v>
                </c:pt>
                <c:pt idx="14">
                  <c:v>126</c:v>
                </c:pt>
                <c:pt idx="15">
                  <c:v>162</c:v>
                </c:pt>
                <c:pt idx="16">
                  <c:v>172</c:v>
                </c:pt>
                <c:pt idx="17">
                  <c:v>174</c:v>
                </c:pt>
                <c:pt idx="18">
                  <c:v>299</c:v>
                </c:pt>
              </c:numCache>
            </c:numRef>
          </c:val>
          <c:extLst>
            <c:ext xmlns:c16="http://schemas.microsoft.com/office/drawing/2014/chart" uri="{C3380CC4-5D6E-409C-BE32-E72D297353CC}">
              <c16:uniqueId val="{0000001C-948A-4FFA-818E-B639245B87FE}"/>
            </c:ext>
          </c:extLst>
        </c:ser>
        <c:dLbls>
          <c:showLegendKey val="0"/>
          <c:showVal val="0"/>
          <c:showCatName val="0"/>
          <c:showSerName val="0"/>
          <c:showPercent val="0"/>
          <c:showBubbleSize val="0"/>
        </c:dLbls>
        <c:gapWidth val="150"/>
        <c:shape val="box"/>
        <c:axId val="1707364975"/>
        <c:axId val="1707366223"/>
        <c:axId val="0"/>
      </c:bar3DChart>
      <c:catAx>
        <c:axId val="170736497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ES"/>
          </a:p>
        </c:txPr>
        <c:crossAx val="1707366223"/>
        <c:crosses val="autoZero"/>
        <c:auto val="1"/>
        <c:lblAlgn val="ctr"/>
        <c:lblOffset val="100"/>
        <c:noMultiLvlLbl val="0"/>
      </c:catAx>
      <c:valAx>
        <c:axId val="1707366223"/>
        <c:scaling>
          <c:orientation val="minMax"/>
        </c:scaling>
        <c:delete val="1"/>
        <c:axPos val="b"/>
        <c:majorGridlines>
          <c:spPr>
            <a:ln w="9525" cap="flat" cmpd="sng" algn="ctr">
              <a:solidFill>
                <a:schemeClr val="accent1">
                  <a:lumMod val="20000"/>
                  <a:lumOff val="80000"/>
                </a:schemeClr>
              </a:solidFill>
              <a:round/>
            </a:ln>
            <a:effectLst/>
          </c:spPr>
        </c:majorGridlines>
        <c:numFmt formatCode="General" sourceLinked="1"/>
        <c:majorTickMark val="none"/>
        <c:minorTickMark val="none"/>
        <c:tickLblPos val="nextTo"/>
        <c:crossAx val="170736497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extLst>
    <c:ext xmlns:c14="http://schemas.microsoft.com/office/drawing/2007/8/2/chart" uri="{781A3756-C4B2-4CAC-9D66-4F8BD8637D16}">
      <c14:pivotOptions>
        <c14:dropZoneFilter val="1"/>
        <c14:dropZoneCategories val="1"/>
        <c14:dropZonesVisible val="1"/>
      </c14:pivotOptions>
    </c:ext>
    <c:ext xmlns:c16="http://schemas.microsoft.com/office/drawing/2014/chart" uri="{E28EC0CA-F0BB-4C9C-879D-F8772B89E7AC}">
      <c16:pivotOptions16>
        <c16:showExpandCollapseFieldButtons val="1"/>
      </c16:pivotOptions16>
    </c:ext>
  </c:extLst>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es-CO" b="1">
                <a:solidFill>
                  <a:schemeClr val="tx1"/>
                </a:solidFill>
              </a:rPr>
              <a:t>CONSOLIDADO</a:t>
            </a:r>
            <a:r>
              <a:rPr lang="es-CO" b="1" baseline="0">
                <a:solidFill>
                  <a:schemeClr val="tx1"/>
                </a:solidFill>
              </a:rPr>
              <a:t> POR AÑO</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es-ES"/>
        </a:p>
      </c:txPr>
    </c:title>
    <c:autoTitleDeleted val="0"/>
    <c:plotArea>
      <c:layout>
        <c:manualLayout>
          <c:layoutTarget val="inner"/>
          <c:xMode val="edge"/>
          <c:yMode val="edge"/>
          <c:x val="5.0220233905477411E-2"/>
          <c:y val="0.12670085753318466"/>
          <c:w val="0.93780094717206297"/>
          <c:h val="0.71591077202980935"/>
        </c:manualLayout>
      </c:layout>
      <c:barChart>
        <c:barDir val="col"/>
        <c:grouping val="clustered"/>
        <c:varyColors val="0"/>
        <c:ser>
          <c:idx val="0"/>
          <c:order val="0"/>
          <c:tx>
            <c:strRef>
              <c:f>'CONSOLIDADO POR AÑO'!$B$16</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AÑO'!$B$17:$B$23</c:f>
              <c:numCache>
                <c:formatCode>General</c:formatCode>
                <c:ptCount val="7"/>
                <c:pt idx="0">
                  <c:v>30</c:v>
                </c:pt>
                <c:pt idx="1">
                  <c:v>47</c:v>
                </c:pt>
                <c:pt idx="2">
                  <c:v>36</c:v>
                </c:pt>
                <c:pt idx="3">
                  <c:v>35</c:v>
                </c:pt>
                <c:pt idx="4">
                  <c:v>52</c:v>
                </c:pt>
                <c:pt idx="5">
                  <c:v>102</c:v>
                </c:pt>
                <c:pt idx="6">
                  <c:v>90</c:v>
                </c:pt>
              </c:numCache>
            </c:numRef>
          </c:val>
          <c:extLst>
            <c:ext xmlns:c16="http://schemas.microsoft.com/office/drawing/2014/chart" uri="{C3380CC4-5D6E-409C-BE32-E72D297353CC}">
              <c16:uniqueId val="{00000000-5453-4791-8025-EFB9B38B9537}"/>
            </c:ext>
          </c:extLst>
        </c:ser>
        <c:ser>
          <c:idx val="1"/>
          <c:order val="1"/>
          <c:tx>
            <c:strRef>
              <c:f>'CONSOLIDADO POR AÑO'!$C$16</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AÑO'!$C$17:$C$23</c:f>
              <c:numCache>
                <c:formatCode>General</c:formatCode>
                <c:ptCount val="7"/>
                <c:pt idx="0">
                  <c:v>24</c:v>
                </c:pt>
                <c:pt idx="1">
                  <c:v>33</c:v>
                </c:pt>
                <c:pt idx="2">
                  <c:v>29</c:v>
                </c:pt>
                <c:pt idx="3">
                  <c:v>24</c:v>
                </c:pt>
                <c:pt idx="4">
                  <c:v>22</c:v>
                </c:pt>
                <c:pt idx="5">
                  <c:v>35</c:v>
                </c:pt>
                <c:pt idx="6">
                  <c:v>44</c:v>
                </c:pt>
              </c:numCache>
            </c:numRef>
          </c:val>
          <c:extLst>
            <c:ext xmlns:c16="http://schemas.microsoft.com/office/drawing/2014/chart" uri="{C3380CC4-5D6E-409C-BE32-E72D297353CC}">
              <c16:uniqueId val="{00000001-5453-4791-8025-EFB9B38B9537}"/>
            </c:ext>
          </c:extLst>
        </c:ser>
        <c:ser>
          <c:idx val="2"/>
          <c:order val="2"/>
          <c:tx>
            <c:strRef>
              <c:f>'CONSOLIDADO POR AÑO'!$D$16</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AÑO'!$D$17:$D$23</c:f>
              <c:numCache>
                <c:formatCode>General</c:formatCode>
                <c:ptCount val="7"/>
                <c:pt idx="0">
                  <c:v>14</c:v>
                </c:pt>
                <c:pt idx="1">
                  <c:v>23</c:v>
                </c:pt>
                <c:pt idx="2">
                  <c:v>22</c:v>
                </c:pt>
                <c:pt idx="3">
                  <c:v>23</c:v>
                </c:pt>
                <c:pt idx="4">
                  <c:v>24</c:v>
                </c:pt>
                <c:pt idx="5">
                  <c:v>34</c:v>
                </c:pt>
                <c:pt idx="6">
                  <c:v>33</c:v>
                </c:pt>
              </c:numCache>
            </c:numRef>
          </c:val>
          <c:extLst>
            <c:ext xmlns:c16="http://schemas.microsoft.com/office/drawing/2014/chart" uri="{C3380CC4-5D6E-409C-BE32-E72D297353CC}">
              <c16:uniqueId val="{00000002-5453-4791-8025-EFB9B38B9537}"/>
            </c:ext>
          </c:extLst>
        </c:ser>
        <c:ser>
          <c:idx val="3"/>
          <c:order val="3"/>
          <c:tx>
            <c:strRef>
              <c:f>'CONSOLIDADO POR AÑO'!$E$16</c:f>
              <c:strCache>
                <c:ptCount val="1"/>
                <c:pt idx="0">
                  <c:v>BOGOTÁ LIMPIA</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AÑO'!$E$17:$E$23</c:f>
              <c:numCache>
                <c:formatCode>General</c:formatCode>
                <c:ptCount val="7"/>
                <c:pt idx="0">
                  <c:v>18</c:v>
                </c:pt>
                <c:pt idx="1">
                  <c:v>35</c:v>
                </c:pt>
                <c:pt idx="2">
                  <c:v>48</c:v>
                </c:pt>
                <c:pt idx="3">
                  <c:v>30</c:v>
                </c:pt>
                <c:pt idx="4">
                  <c:v>16</c:v>
                </c:pt>
                <c:pt idx="5">
                  <c:v>36</c:v>
                </c:pt>
                <c:pt idx="6">
                  <c:v>36</c:v>
                </c:pt>
              </c:numCache>
            </c:numRef>
          </c:val>
          <c:extLst>
            <c:ext xmlns:c16="http://schemas.microsoft.com/office/drawing/2014/chart" uri="{C3380CC4-5D6E-409C-BE32-E72D297353CC}">
              <c16:uniqueId val="{00000003-5453-4791-8025-EFB9B38B9537}"/>
            </c:ext>
          </c:extLst>
        </c:ser>
        <c:ser>
          <c:idx val="4"/>
          <c:order val="4"/>
          <c:tx>
            <c:strRef>
              <c:f>'CONSOLIDADO POR AÑO'!$F$16</c:f>
              <c:strCache>
                <c:ptCount val="1"/>
                <c:pt idx="0">
                  <c:v>ÁREA LIMPIA</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AÑO'!$F$17:$F$23</c:f>
              <c:numCache>
                <c:formatCode>General</c:formatCode>
                <c:ptCount val="7"/>
                <c:pt idx="0">
                  <c:v>29</c:v>
                </c:pt>
                <c:pt idx="1">
                  <c:v>26</c:v>
                </c:pt>
                <c:pt idx="2">
                  <c:v>24</c:v>
                </c:pt>
                <c:pt idx="3">
                  <c:v>15</c:v>
                </c:pt>
                <c:pt idx="4">
                  <c:v>24</c:v>
                </c:pt>
                <c:pt idx="5">
                  <c:v>32</c:v>
                </c:pt>
                <c:pt idx="6">
                  <c:v>35</c:v>
                </c:pt>
              </c:numCache>
            </c:numRef>
          </c:val>
          <c:extLst>
            <c:ext xmlns:c16="http://schemas.microsoft.com/office/drawing/2014/chart" uri="{C3380CC4-5D6E-409C-BE32-E72D297353CC}">
              <c16:uniqueId val="{00000004-5453-4791-8025-EFB9B38B9537}"/>
            </c:ext>
          </c:extLst>
        </c:ser>
        <c:dLbls>
          <c:showLegendKey val="0"/>
          <c:showVal val="0"/>
          <c:showCatName val="0"/>
          <c:showSerName val="0"/>
          <c:showPercent val="0"/>
          <c:showBubbleSize val="0"/>
        </c:dLbls>
        <c:gapWidth val="219"/>
        <c:overlap val="-27"/>
        <c:axId val="2004897743"/>
        <c:axId val="2004885263"/>
      </c:barChart>
      <c:catAx>
        <c:axId val="200489774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1" i="0" u="none" strike="noStrike" kern="1200" baseline="0">
                <a:solidFill>
                  <a:schemeClr val="accent1">
                    <a:lumMod val="50000"/>
                  </a:schemeClr>
                </a:solidFill>
                <a:latin typeface="+mn-lt"/>
                <a:ea typeface="+mn-ea"/>
                <a:cs typeface="+mn-cs"/>
              </a:defRPr>
            </a:pPr>
            <a:endParaRPr lang="es-ES"/>
          </a:p>
        </c:txPr>
        <c:crossAx val="2004885263"/>
        <c:crosses val="autoZero"/>
        <c:auto val="1"/>
        <c:lblAlgn val="ctr"/>
        <c:lblOffset val="100"/>
        <c:noMultiLvlLbl val="0"/>
      </c:catAx>
      <c:valAx>
        <c:axId val="2004885263"/>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200489774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1" i="0" u="none" strike="noStrike" kern="1200" baseline="0">
              <a:solidFill>
                <a:schemeClr val="tx1"/>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userShapes r:id="rId4"/>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r>
              <a:rPr lang="es-CO" b="1">
                <a:solidFill>
                  <a:sysClr val="windowText" lastClr="000000"/>
                </a:solidFill>
              </a:rPr>
              <a:t>ESTADO</a:t>
            </a:r>
            <a:r>
              <a:rPr lang="es-CO" b="1" baseline="0">
                <a:solidFill>
                  <a:sysClr val="windowText" lastClr="000000"/>
                </a:solidFill>
              </a:rPr>
              <a:t> DE INFORMES DE INCUMPLIMIENTO POR CONCEPTO DE MULTAS - SEPTIEMBRE</a:t>
            </a:r>
            <a:endParaRPr lang="es-CO" b="1">
              <a:solidFill>
                <a:sysClr val="windowText" lastClr="000000"/>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endParaRPr lang="es-ES"/>
        </a:p>
      </c:txPr>
    </c:title>
    <c:autoTitleDeleted val="0"/>
    <c:plotArea>
      <c:layout/>
      <c:barChart>
        <c:barDir val="col"/>
        <c:grouping val="clustered"/>
        <c:varyColors val="0"/>
        <c:ser>
          <c:idx val="0"/>
          <c:order val="0"/>
          <c:tx>
            <c:strRef>
              <c:f>'Graf Mult'!$C$75</c:f>
              <c:strCache>
                <c:ptCount val="1"/>
                <c:pt idx="0">
                  <c:v>En Trámite UAESP</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Mult'!$C$76:$C$80</c:f>
              <c:numCache>
                <c:formatCode>General</c:formatCode>
                <c:ptCount val="5"/>
                <c:pt idx="0">
                  <c:v>16</c:v>
                </c:pt>
                <c:pt idx="2">
                  <c:v>3</c:v>
                </c:pt>
                <c:pt idx="3">
                  <c:v>2</c:v>
                </c:pt>
                <c:pt idx="4">
                  <c:v>16</c:v>
                </c:pt>
              </c:numCache>
            </c:numRef>
          </c:val>
          <c:extLst>
            <c:ext xmlns:c16="http://schemas.microsoft.com/office/drawing/2014/chart" uri="{C3380CC4-5D6E-409C-BE32-E72D297353CC}">
              <c16:uniqueId val="{00000000-4DE9-4D6F-86D4-F69C98FFD05E}"/>
            </c:ext>
          </c:extLst>
        </c:ser>
        <c:ser>
          <c:idx val="1"/>
          <c:order val="1"/>
          <c:tx>
            <c:strRef>
              <c:f>'Graf Mult'!$D$75</c:f>
              <c:strCache>
                <c:ptCount val="1"/>
                <c:pt idx="0">
                  <c:v>Cerrado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Mult'!$D$76:$D$80</c:f>
              <c:numCache>
                <c:formatCode>General</c:formatCode>
                <c:ptCount val="5"/>
                <c:pt idx="0">
                  <c:v>9</c:v>
                </c:pt>
                <c:pt idx="1">
                  <c:v>1</c:v>
                </c:pt>
                <c:pt idx="4">
                  <c:v>1</c:v>
                </c:pt>
              </c:numCache>
            </c:numRef>
          </c:val>
          <c:extLst>
            <c:ext xmlns:c16="http://schemas.microsoft.com/office/drawing/2014/chart" uri="{C3380CC4-5D6E-409C-BE32-E72D297353CC}">
              <c16:uniqueId val="{00000001-4DE9-4D6F-86D4-F69C98FFD05E}"/>
            </c:ext>
          </c:extLst>
        </c:ser>
        <c:ser>
          <c:idx val="2"/>
          <c:order val="2"/>
          <c:tx>
            <c:strRef>
              <c:f>'Graf Mult'!$E$75</c:f>
              <c:strCache>
                <c:ptCount val="1"/>
                <c:pt idx="0">
                  <c:v>Recomendación Cese de Incumplimiento por la Inter</c:v>
                </c:pt>
              </c:strCache>
            </c:strRef>
          </c:tx>
          <c:spPr>
            <a:solidFill>
              <a:schemeClr val="accent3"/>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Mult'!$E$76:$E$80</c:f>
              <c:numCache>
                <c:formatCode>General</c:formatCode>
                <c:ptCount val="5"/>
                <c:pt idx="0">
                  <c:v>16</c:v>
                </c:pt>
                <c:pt idx="3">
                  <c:v>6</c:v>
                </c:pt>
              </c:numCache>
            </c:numRef>
          </c:val>
          <c:extLst>
            <c:ext xmlns:c16="http://schemas.microsoft.com/office/drawing/2014/chart" uri="{C3380CC4-5D6E-409C-BE32-E72D297353CC}">
              <c16:uniqueId val="{00000002-4DE9-4D6F-86D4-F69C98FFD05E}"/>
            </c:ext>
          </c:extLst>
        </c:ser>
        <c:ser>
          <c:idx val="3"/>
          <c:order val="3"/>
          <c:tx>
            <c:strRef>
              <c:f>'Graf Mult'!$F$75</c:f>
              <c:strCache>
                <c:ptCount val="1"/>
                <c:pt idx="0">
                  <c:v>Desestimado por la Unidad</c:v>
                </c:pt>
              </c:strCache>
            </c:strRef>
          </c:tx>
          <c:spPr>
            <a:solidFill>
              <a:schemeClr val="accent4"/>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Mult'!$F$76:$F$80</c:f>
              <c:numCache>
                <c:formatCode>General</c:formatCode>
                <c:ptCount val="5"/>
                <c:pt idx="0">
                  <c:v>7</c:v>
                </c:pt>
                <c:pt idx="3">
                  <c:v>1</c:v>
                </c:pt>
                <c:pt idx="4">
                  <c:v>3</c:v>
                </c:pt>
              </c:numCache>
            </c:numRef>
          </c:val>
          <c:extLst>
            <c:ext xmlns:c16="http://schemas.microsoft.com/office/drawing/2014/chart" uri="{C3380CC4-5D6E-409C-BE32-E72D297353CC}">
              <c16:uniqueId val="{00000003-4DE9-4D6F-86D4-F69C98FFD05E}"/>
            </c:ext>
          </c:extLst>
        </c:ser>
        <c:dLbls>
          <c:showLegendKey val="0"/>
          <c:showVal val="0"/>
          <c:showCatName val="0"/>
          <c:showSerName val="0"/>
          <c:showPercent val="0"/>
          <c:showBubbleSize val="0"/>
        </c:dLbls>
        <c:gapWidth val="219"/>
        <c:overlap val="-27"/>
        <c:axId val="362570223"/>
        <c:axId val="365765087"/>
      </c:barChart>
      <c:catAx>
        <c:axId val="36257022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1" i="0" u="none" strike="noStrike" kern="1200" baseline="0">
                <a:solidFill>
                  <a:sysClr val="windowText" lastClr="000000"/>
                </a:solidFill>
                <a:latin typeface="+mn-lt"/>
                <a:ea typeface="+mn-ea"/>
                <a:cs typeface="+mn-cs"/>
              </a:defRPr>
            </a:pPr>
            <a:endParaRPr lang="es-ES"/>
          </a:p>
        </c:txPr>
        <c:crossAx val="365765087"/>
        <c:crosses val="autoZero"/>
        <c:auto val="1"/>
        <c:lblAlgn val="ctr"/>
        <c:lblOffset val="100"/>
        <c:noMultiLvlLbl val="0"/>
      </c:catAx>
      <c:valAx>
        <c:axId val="365765087"/>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36257022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1" i="0" u="none" strike="noStrike" kern="1200" baseline="0">
              <a:solidFill>
                <a:sysClr val="windowText" lastClr="000000"/>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userShapes r:id="rId4"/>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Hoja5!$O$4</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Hoja5!$N$5:$N$12</c:f>
              <c:strCache>
                <c:ptCount val="8"/>
                <c:pt idx="0">
                  <c:v>2018</c:v>
                </c:pt>
                <c:pt idx="1">
                  <c:v>2019</c:v>
                </c:pt>
                <c:pt idx="2">
                  <c:v>2020</c:v>
                </c:pt>
                <c:pt idx="3">
                  <c:v>2021</c:v>
                </c:pt>
                <c:pt idx="4">
                  <c:v>2022</c:v>
                </c:pt>
                <c:pt idx="5">
                  <c:v>2023</c:v>
                </c:pt>
                <c:pt idx="6">
                  <c:v>2024</c:v>
                </c:pt>
                <c:pt idx="7">
                  <c:v>Total general</c:v>
                </c:pt>
              </c:strCache>
            </c:strRef>
          </c:cat>
          <c:val>
            <c:numRef>
              <c:f>Hoja5!$O$5:$O$12</c:f>
              <c:numCache>
                <c:formatCode>General</c:formatCode>
                <c:ptCount val="8"/>
                <c:pt idx="0">
                  <c:v>1</c:v>
                </c:pt>
                <c:pt idx="1">
                  <c:v>9</c:v>
                </c:pt>
                <c:pt idx="2">
                  <c:v>3</c:v>
                </c:pt>
                <c:pt idx="3">
                  <c:v>4</c:v>
                </c:pt>
                <c:pt idx="4">
                  <c:v>11</c:v>
                </c:pt>
                <c:pt idx="5">
                  <c:v>13</c:v>
                </c:pt>
                <c:pt idx="6">
                  <c:v>7</c:v>
                </c:pt>
                <c:pt idx="7">
                  <c:v>48</c:v>
                </c:pt>
              </c:numCache>
            </c:numRef>
          </c:val>
          <c:extLst>
            <c:ext xmlns:c16="http://schemas.microsoft.com/office/drawing/2014/chart" uri="{C3380CC4-5D6E-409C-BE32-E72D297353CC}">
              <c16:uniqueId val="{00000000-3343-45A7-8E47-B4475A22AD10}"/>
            </c:ext>
          </c:extLst>
        </c:ser>
        <c:ser>
          <c:idx val="1"/>
          <c:order val="1"/>
          <c:tx>
            <c:strRef>
              <c:f>Hoja5!$P$4</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Hoja5!$N$5:$N$12</c:f>
              <c:strCache>
                <c:ptCount val="8"/>
                <c:pt idx="0">
                  <c:v>2018</c:v>
                </c:pt>
                <c:pt idx="1">
                  <c:v>2019</c:v>
                </c:pt>
                <c:pt idx="2">
                  <c:v>2020</c:v>
                </c:pt>
                <c:pt idx="3">
                  <c:v>2021</c:v>
                </c:pt>
                <c:pt idx="4">
                  <c:v>2022</c:v>
                </c:pt>
                <c:pt idx="5">
                  <c:v>2023</c:v>
                </c:pt>
                <c:pt idx="6">
                  <c:v>2024</c:v>
                </c:pt>
                <c:pt idx="7">
                  <c:v>Total general</c:v>
                </c:pt>
              </c:strCache>
            </c:strRef>
          </c:cat>
          <c:val>
            <c:numRef>
              <c:f>Hoja5!$P$5:$P$12</c:f>
              <c:numCache>
                <c:formatCode>General</c:formatCode>
                <c:ptCount val="8"/>
                <c:pt idx="4">
                  <c:v>1</c:v>
                </c:pt>
                <c:pt idx="7">
                  <c:v>1</c:v>
                </c:pt>
              </c:numCache>
            </c:numRef>
          </c:val>
          <c:extLst>
            <c:ext xmlns:c16="http://schemas.microsoft.com/office/drawing/2014/chart" uri="{C3380CC4-5D6E-409C-BE32-E72D297353CC}">
              <c16:uniqueId val="{00000001-3343-45A7-8E47-B4475A22AD10}"/>
            </c:ext>
          </c:extLst>
        </c:ser>
        <c:ser>
          <c:idx val="2"/>
          <c:order val="2"/>
          <c:tx>
            <c:strRef>
              <c:f>Hoja5!$Q$4</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Hoja5!$N$5:$N$12</c:f>
              <c:strCache>
                <c:ptCount val="8"/>
                <c:pt idx="0">
                  <c:v>2018</c:v>
                </c:pt>
                <c:pt idx="1">
                  <c:v>2019</c:v>
                </c:pt>
                <c:pt idx="2">
                  <c:v>2020</c:v>
                </c:pt>
                <c:pt idx="3">
                  <c:v>2021</c:v>
                </c:pt>
                <c:pt idx="4">
                  <c:v>2022</c:v>
                </c:pt>
                <c:pt idx="5">
                  <c:v>2023</c:v>
                </c:pt>
                <c:pt idx="6">
                  <c:v>2024</c:v>
                </c:pt>
                <c:pt idx="7">
                  <c:v>Total general</c:v>
                </c:pt>
              </c:strCache>
            </c:strRef>
          </c:cat>
          <c:val>
            <c:numRef>
              <c:f>Hoja5!$Q$5:$Q$12</c:f>
              <c:numCache>
                <c:formatCode>General</c:formatCode>
                <c:ptCount val="8"/>
                <c:pt idx="4">
                  <c:v>2</c:v>
                </c:pt>
                <c:pt idx="6">
                  <c:v>1</c:v>
                </c:pt>
                <c:pt idx="7">
                  <c:v>3</c:v>
                </c:pt>
              </c:numCache>
            </c:numRef>
          </c:val>
          <c:extLst>
            <c:ext xmlns:c16="http://schemas.microsoft.com/office/drawing/2014/chart" uri="{C3380CC4-5D6E-409C-BE32-E72D297353CC}">
              <c16:uniqueId val="{00000002-3343-45A7-8E47-B4475A22AD10}"/>
            </c:ext>
          </c:extLst>
        </c:ser>
        <c:ser>
          <c:idx val="3"/>
          <c:order val="3"/>
          <c:tx>
            <c:strRef>
              <c:f>Hoja5!$R$4</c:f>
              <c:strCache>
                <c:ptCount val="1"/>
                <c:pt idx="0">
                  <c:v>Bogotá Limpia </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Hoja5!$N$5:$N$12</c:f>
              <c:strCache>
                <c:ptCount val="8"/>
                <c:pt idx="0">
                  <c:v>2018</c:v>
                </c:pt>
                <c:pt idx="1">
                  <c:v>2019</c:v>
                </c:pt>
                <c:pt idx="2">
                  <c:v>2020</c:v>
                </c:pt>
                <c:pt idx="3">
                  <c:v>2021</c:v>
                </c:pt>
                <c:pt idx="4">
                  <c:v>2022</c:v>
                </c:pt>
                <c:pt idx="5">
                  <c:v>2023</c:v>
                </c:pt>
                <c:pt idx="6">
                  <c:v>2024</c:v>
                </c:pt>
                <c:pt idx="7">
                  <c:v>Total general</c:v>
                </c:pt>
              </c:strCache>
            </c:strRef>
          </c:cat>
          <c:val>
            <c:numRef>
              <c:f>Hoja5!$R$5:$R$12</c:f>
              <c:numCache>
                <c:formatCode>General</c:formatCode>
                <c:ptCount val="8"/>
                <c:pt idx="1">
                  <c:v>2</c:v>
                </c:pt>
                <c:pt idx="2">
                  <c:v>2</c:v>
                </c:pt>
                <c:pt idx="3">
                  <c:v>2</c:v>
                </c:pt>
                <c:pt idx="4">
                  <c:v>1</c:v>
                </c:pt>
                <c:pt idx="5">
                  <c:v>1</c:v>
                </c:pt>
                <c:pt idx="6">
                  <c:v>1</c:v>
                </c:pt>
                <c:pt idx="7">
                  <c:v>9</c:v>
                </c:pt>
              </c:numCache>
            </c:numRef>
          </c:val>
          <c:extLst>
            <c:ext xmlns:c16="http://schemas.microsoft.com/office/drawing/2014/chart" uri="{C3380CC4-5D6E-409C-BE32-E72D297353CC}">
              <c16:uniqueId val="{00000003-3343-45A7-8E47-B4475A22AD10}"/>
            </c:ext>
          </c:extLst>
        </c:ser>
        <c:ser>
          <c:idx val="4"/>
          <c:order val="4"/>
          <c:tx>
            <c:strRef>
              <c:f>Hoja5!$S$4</c:f>
              <c:strCache>
                <c:ptCount val="1"/>
                <c:pt idx="0">
                  <c:v>Área Limpia </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Hoja5!$N$5:$N$12</c:f>
              <c:strCache>
                <c:ptCount val="8"/>
                <c:pt idx="0">
                  <c:v>2018</c:v>
                </c:pt>
                <c:pt idx="1">
                  <c:v>2019</c:v>
                </c:pt>
                <c:pt idx="2">
                  <c:v>2020</c:v>
                </c:pt>
                <c:pt idx="3">
                  <c:v>2021</c:v>
                </c:pt>
                <c:pt idx="4">
                  <c:v>2022</c:v>
                </c:pt>
                <c:pt idx="5">
                  <c:v>2023</c:v>
                </c:pt>
                <c:pt idx="6">
                  <c:v>2024</c:v>
                </c:pt>
                <c:pt idx="7">
                  <c:v>Total general</c:v>
                </c:pt>
              </c:strCache>
            </c:strRef>
          </c:cat>
          <c:val>
            <c:numRef>
              <c:f>Hoja5!$S$5:$S$12</c:f>
              <c:numCache>
                <c:formatCode>General</c:formatCode>
                <c:ptCount val="8"/>
                <c:pt idx="1">
                  <c:v>1</c:v>
                </c:pt>
                <c:pt idx="3">
                  <c:v>4</c:v>
                </c:pt>
                <c:pt idx="4">
                  <c:v>3</c:v>
                </c:pt>
                <c:pt idx="5">
                  <c:v>6</c:v>
                </c:pt>
                <c:pt idx="6">
                  <c:v>6</c:v>
                </c:pt>
                <c:pt idx="7">
                  <c:v>20</c:v>
                </c:pt>
              </c:numCache>
            </c:numRef>
          </c:val>
          <c:extLst>
            <c:ext xmlns:c16="http://schemas.microsoft.com/office/drawing/2014/chart" uri="{C3380CC4-5D6E-409C-BE32-E72D297353CC}">
              <c16:uniqueId val="{00000004-3343-45A7-8E47-B4475A22AD10}"/>
            </c:ext>
          </c:extLst>
        </c:ser>
        <c:dLbls>
          <c:showLegendKey val="0"/>
          <c:showVal val="0"/>
          <c:showCatName val="0"/>
          <c:showSerName val="0"/>
          <c:showPercent val="0"/>
          <c:showBubbleSize val="0"/>
        </c:dLbls>
        <c:gapWidth val="219"/>
        <c:overlap val="-27"/>
        <c:axId val="1082196735"/>
        <c:axId val="1082182815"/>
      </c:barChart>
      <c:lineChart>
        <c:grouping val="standard"/>
        <c:varyColors val="0"/>
        <c:ser>
          <c:idx val="5"/>
          <c:order val="5"/>
          <c:tx>
            <c:strRef>
              <c:f>Hoja5!$T$4</c:f>
              <c:strCache>
                <c:ptCount val="1"/>
                <c:pt idx="0">
                  <c:v>Total general</c:v>
                </c:pt>
              </c:strCache>
            </c:strRef>
          </c:tx>
          <c:spPr>
            <a:ln w="0" cap="rnd">
              <a:solidFill>
                <a:sysClr val="windowText" lastClr="000000">
                  <a:lumMod val="25000"/>
                  <a:lumOff val="75000"/>
                  <a:alpha val="0"/>
                </a:sysClr>
              </a:solidFill>
              <a:round/>
            </a:ln>
            <a:effectLst/>
          </c:spPr>
          <c:marker>
            <c:symbol val="none"/>
          </c:marker>
          <c:dLbls>
            <c:dLbl>
              <c:idx val="7"/>
              <c:layout>
                <c:manualLayout>
                  <c:x val="-2.041170305190829E-2"/>
                  <c:y val="1.72764552032606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343-45A7-8E47-B4475A22AD10}"/>
                </c:ext>
              </c:extLst>
            </c:dLbl>
            <c:spPr>
              <a:solidFill>
                <a:schemeClr val="accent1">
                  <a:lumMod val="40000"/>
                  <a:lumOff val="60000"/>
                </a:schemeClr>
              </a:solidFill>
              <a:ln>
                <a:solidFill>
                  <a:schemeClr val="tx2">
                    <a:lumMod val="60000"/>
                    <a:lumOff val="40000"/>
                  </a:schemeClr>
                </a:solid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es-E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Hoja5!$N$5:$N$12</c:f>
              <c:strCache>
                <c:ptCount val="8"/>
                <c:pt idx="0">
                  <c:v>2018</c:v>
                </c:pt>
                <c:pt idx="1">
                  <c:v>2019</c:v>
                </c:pt>
                <c:pt idx="2">
                  <c:v>2020</c:v>
                </c:pt>
                <c:pt idx="3">
                  <c:v>2021</c:v>
                </c:pt>
                <c:pt idx="4">
                  <c:v>2022</c:v>
                </c:pt>
                <c:pt idx="5">
                  <c:v>2023</c:v>
                </c:pt>
                <c:pt idx="6">
                  <c:v>2024</c:v>
                </c:pt>
                <c:pt idx="7">
                  <c:v>Total general</c:v>
                </c:pt>
              </c:strCache>
            </c:strRef>
          </c:cat>
          <c:val>
            <c:numRef>
              <c:f>Hoja5!$T$5:$T$12</c:f>
              <c:numCache>
                <c:formatCode>General</c:formatCode>
                <c:ptCount val="8"/>
                <c:pt idx="0">
                  <c:v>1</c:v>
                </c:pt>
                <c:pt idx="1">
                  <c:v>12</c:v>
                </c:pt>
                <c:pt idx="2">
                  <c:v>5</c:v>
                </c:pt>
                <c:pt idx="3">
                  <c:v>10</c:v>
                </c:pt>
                <c:pt idx="4">
                  <c:v>18</c:v>
                </c:pt>
                <c:pt idx="5">
                  <c:v>20</c:v>
                </c:pt>
                <c:pt idx="6">
                  <c:v>15</c:v>
                </c:pt>
                <c:pt idx="7">
                  <c:v>81</c:v>
                </c:pt>
              </c:numCache>
            </c:numRef>
          </c:val>
          <c:smooth val="0"/>
          <c:extLst>
            <c:ext xmlns:c16="http://schemas.microsoft.com/office/drawing/2014/chart" uri="{C3380CC4-5D6E-409C-BE32-E72D297353CC}">
              <c16:uniqueId val="{00000005-3343-45A7-8E47-B4475A22AD10}"/>
            </c:ext>
          </c:extLst>
        </c:ser>
        <c:dLbls>
          <c:showLegendKey val="0"/>
          <c:showVal val="0"/>
          <c:showCatName val="0"/>
          <c:showSerName val="0"/>
          <c:showPercent val="0"/>
          <c:showBubbleSize val="0"/>
        </c:dLbls>
        <c:marker val="1"/>
        <c:smooth val="0"/>
        <c:axId val="1082196735"/>
        <c:axId val="1082182815"/>
      </c:lineChart>
      <c:catAx>
        <c:axId val="10821967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s-ES"/>
          </a:p>
        </c:txPr>
        <c:crossAx val="1082182815"/>
        <c:crosses val="autoZero"/>
        <c:auto val="1"/>
        <c:lblAlgn val="ctr"/>
        <c:lblOffset val="100"/>
        <c:noMultiLvlLbl val="0"/>
      </c:catAx>
      <c:valAx>
        <c:axId val="1082182815"/>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0821967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Grafica1!$D$29</c:f>
              <c:strCache>
                <c:ptCount val="1"/>
                <c:pt idx="0">
                  <c:v>vr. total facturación a septiembre de 2024</c:v>
                </c:pt>
              </c:strCache>
            </c:strRef>
          </c:tx>
          <c:spPr>
            <a:solidFill>
              <a:schemeClr val="accent1"/>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Grafica1!$D$40:$D$44</c:f>
              <c:numCache>
                <c:formatCode>"$"#,##0_);[Red]\("$"#,##0\)</c:formatCode>
                <c:ptCount val="5"/>
                <c:pt idx="0">
                  <c:v>2460374.3911160398</c:v>
                </c:pt>
                <c:pt idx="1">
                  <c:v>2111319.6240243702</c:v>
                </c:pt>
                <c:pt idx="2">
                  <c:v>1249560.1903366903</c:v>
                </c:pt>
                <c:pt idx="3">
                  <c:v>1099950.7334550498</c:v>
                </c:pt>
                <c:pt idx="4">
                  <c:v>1119805.6787665901</c:v>
                </c:pt>
              </c:numCache>
            </c:numRef>
          </c:val>
          <c:extLst>
            <c:ext xmlns:c16="http://schemas.microsoft.com/office/drawing/2014/chart" uri="{C3380CC4-5D6E-409C-BE32-E72D297353CC}">
              <c16:uniqueId val="{00000000-E124-4650-94C2-66C2ABCFBD0D}"/>
            </c:ext>
          </c:extLst>
        </c:ser>
        <c:ser>
          <c:idx val="1"/>
          <c:order val="1"/>
          <c:tx>
            <c:strRef>
              <c:f>Grafica1!$E$29</c:f>
              <c:strCache>
                <c:ptCount val="1"/>
                <c:pt idx="0">
                  <c:v>vr. total recaudo a septiembre de 2024</c:v>
                </c:pt>
              </c:strCache>
            </c:strRef>
          </c:tx>
          <c:spPr>
            <a:solidFill>
              <a:schemeClr val="accent2"/>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Grafica1!$E$40:$E$44</c:f>
              <c:numCache>
                <c:formatCode>"$"#,##0_);[Red]\("$"#,##0\)</c:formatCode>
                <c:ptCount val="5"/>
                <c:pt idx="0">
                  <c:v>1358586.2486320001</c:v>
                </c:pt>
                <c:pt idx="1">
                  <c:v>1328518.7411420001</c:v>
                </c:pt>
                <c:pt idx="2">
                  <c:v>946869.65160300001</c:v>
                </c:pt>
                <c:pt idx="3">
                  <c:v>724629.98237500002</c:v>
                </c:pt>
                <c:pt idx="4">
                  <c:v>848220.44782799995</c:v>
                </c:pt>
              </c:numCache>
            </c:numRef>
          </c:val>
          <c:extLst>
            <c:ext xmlns:c16="http://schemas.microsoft.com/office/drawing/2014/chart" uri="{C3380CC4-5D6E-409C-BE32-E72D297353CC}">
              <c16:uniqueId val="{00000001-E124-4650-94C2-66C2ABCFBD0D}"/>
            </c:ext>
          </c:extLst>
        </c:ser>
        <c:ser>
          <c:idx val="2"/>
          <c:order val="2"/>
          <c:tx>
            <c:strRef>
              <c:f>Grafica1!$F$29</c:f>
              <c:strCache>
                <c:ptCount val="1"/>
                <c:pt idx="0">
                  <c:v>% recaudo</c:v>
                </c:pt>
              </c:strCache>
            </c:strRef>
          </c:tx>
          <c:spPr>
            <a:solidFill>
              <a:schemeClr val="accent3"/>
            </a:solidFill>
            <a:ln>
              <a:noFill/>
            </a:ln>
            <a:effectLst/>
          </c:spPr>
          <c:invertIfNegative val="0"/>
          <c:cat>
            <c:strRef>
              <c:f>Grafica1!$C$40:$C$44</c:f>
              <c:strCache>
                <c:ptCount val="5"/>
                <c:pt idx="0">
                  <c:v>Promoambiental</c:v>
                </c:pt>
                <c:pt idx="1">
                  <c:v>Lime</c:v>
                </c:pt>
                <c:pt idx="2">
                  <c:v>Ciudad limpia</c:v>
                </c:pt>
                <c:pt idx="3">
                  <c:v>Bogotá limpia</c:v>
                </c:pt>
                <c:pt idx="4">
                  <c:v>Área limpia</c:v>
                </c:pt>
              </c:strCache>
            </c:strRef>
          </c:cat>
          <c:val>
            <c:numRef>
              <c:f>Grafica1!$F$40:$F$44</c:f>
              <c:numCache>
                <c:formatCode>0.00%</c:formatCode>
                <c:ptCount val="5"/>
                <c:pt idx="0">
                  <c:v>0.55218679463483511</c:v>
                </c:pt>
                <c:pt idx="1">
                  <c:v>0.6292362018639891</c:v>
                </c:pt>
                <c:pt idx="2">
                  <c:v>0.75776233824148065</c:v>
                </c:pt>
                <c:pt idx="3">
                  <c:v>0.6587840348984253</c:v>
                </c:pt>
                <c:pt idx="4">
                  <c:v>0.75747110763206016</c:v>
                </c:pt>
              </c:numCache>
            </c:numRef>
          </c:val>
          <c:extLst>
            <c:ext xmlns:c16="http://schemas.microsoft.com/office/drawing/2014/chart" uri="{C3380CC4-5D6E-409C-BE32-E72D297353CC}">
              <c16:uniqueId val="{00000002-E124-4650-94C2-66C2ABCFBD0D}"/>
            </c:ext>
          </c:extLst>
        </c:ser>
        <c:dLbls>
          <c:showLegendKey val="0"/>
          <c:showVal val="0"/>
          <c:showCatName val="0"/>
          <c:showSerName val="0"/>
          <c:showPercent val="0"/>
          <c:showBubbleSize val="0"/>
        </c:dLbls>
        <c:gapWidth val="247"/>
        <c:axId val="359909407"/>
        <c:axId val="1"/>
      </c:barChart>
      <c:catAx>
        <c:axId val="359909407"/>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ES"/>
          </a:p>
        </c:txPr>
        <c:crossAx val="1"/>
        <c:crosses val="autoZero"/>
        <c:auto val="1"/>
        <c:lblAlgn val="ctr"/>
        <c:lblOffset val="100"/>
        <c:noMultiLvlLbl val="0"/>
      </c:catAx>
      <c:valAx>
        <c:axId val="1"/>
        <c:scaling>
          <c:orientation val="minMax"/>
        </c:scaling>
        <c:delete val="0"/>
        <c:axPos val="l"/>
        <c:majorGridlines>
          <c:spPr>
            <a:ln w="9525" cap="flat" cmpd="sng" algn="ctr">
              <a:solidFill>
                <a:schemeClr val="dk1">
                  <a:lumMod val="15000"/>
                  <a:lumOff val="85000"/>
                </a:schemeClr>
              </a:solidFill>
              <a:round/>
            </a:ln>
            <a:effectLst/>
          </c:spPr>
        </c:majorGridlines>
        <c:numFmt formatCode="&quot;$&quot;#,##0_);[Red]\(&quot;$&quot;#,##0\)" sourceLinked="1"/>
        <c:majorTickMark val="none"/>
        <c:minorTickMark val="none"/>
        <c:tickLblPos val="nextTo"/>
        <c:spPr>
          <a:noFill/>
          <a:ln>
            <a:noFill/>
          </a:ln>
          <a:effectLst/>
        </c:spPr>
        <c:txPr>
          <a:bodyPr rot="-60000000" vert="horz"/>
          <a:lstStyle/>
          <a:p>
            <a:pPr>
              <a:defRPr/>
            </a:pPr>
            <a:endParaRPr lang="es-ES"/>
          </a:p>
        </c:txPr>
        <c:crossAx val="35990940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chemeClr val="dk1">
              <a:lumMod val="15000"/>
              <a:lumOff val="85000"/>
            </a:schemeClr>
          </a:fgClr>
          <a:bgClr>
            <a:schemeClr val="lt1"/>
          </a:bgClr>
        </a:patt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1">
              <a:lumMod val="50000"/>
            </a:schemeClr>
          </a:solidFill>
        </a:defRPr>
      </a:pPr>
      <a:endParaRPr lang="es-ES"/>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Hoja5!$M$21</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Hoja5!$L$22:$L$26</c:f>
              <c:strCache>
                <c:ptCount val="5"/>
                <c:pt idx="0">
                  <c:v>2021</c:v>
                </c:pt>
                <c:pt idx="1">
                  <c:v>2022</c:v>
                </c:pt>
                <c:pt idx="2">
                  <c:v>2023</c:v>
                </c:pt>
                <c:pt idx="3">
                  <c:v>2024</c:v>
                </c:pt>
                <c:pt idx="4">
                  <c:v>Total general</c:v>
                </c:pt>
              </c:strCache>
            </c:strRef>
          </c:cat>
          <c:val>
            <c:numRef>
              <c:f>Hoja5!$M$22:$M$26</c:f>
              <c:numCache>
                <c:formatCode>General</c:formatCode>
                <c:ptCount val="5"/>
                <c:pt idx="0">
                  <c:v>7</c:v>
                </c:pt>
                <c:pt idx="1">
                  <c:v>14</c:v>
                </c:pt>
                <c:pt idx="2">
                  <c:v>7</c:v>
                </c:pt>
                <c:pt idx="3">
                  <c:v>12</c:v>
                </c:pt>
                <c:pt idx="4">
                  <c:v>40</c:v>
                </c:pt>
              </c:numCache>
            </c:numRef>
          </c:val>
          <c:extLst>
            <c:ext xmlns:c16="http://schemas.microsoft.com/office/drawing/2014/chart" uri="{C3380CC4-5D6E-409C-BE32-E72D297353CC}">
              <c16:uniqueId val="{00000000-44E7-433E-98EA-BF48A5EDCB53}"/>
            </c:ext>
          </c:extLst>
        </c:ser>
        <c:ser>
          <c:idx val="1"/>
          <c:order val="1"/>
          <c:tx>
            <c:strRef>
              <c:f>Hoja5!$N$21</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Hoja5!$L$22:$L$26</c:f>
              <c:strCache>
                <c:ptCount val="5"/>
                <c:pt idx="0">
                  <c:v>2021</c:v>
                </c:pt>
                <c:pt idx="1">
                  <c:v>2022</c:v>
                </c:pt>
                <c:pt idx="2">
                  <c:v>2023</c:v>
                </c:pt>
                <c:pt idx="3">
                  <c:v>2024</c:v>
                </c:pt>
                <c:pt idx="4">
                  <c:v>Total general</c:v>
                </c:pt>
              </c:strCache>
            </c:strRef>
          </c:cat>
          <c:val>
            <c:numRef>
              <c:f>Hoja5!$N$22:$N$26</c:f>
              <c:numCache>
                <c:formatCode>General</c:formatCode>
                <c:ptCount val="5"/>
                <c:pt idx="1">
                  <c:v>1</c:v>
                </c:pt>
                <c:pt idx="2">
                  <c:v>1</c:v>
                </c:pt>
                <c:pt idx="3">
                  <c:v>12</c:v>
                </c:pt>
                <c:pt idx="4">
                  <c:v>14</c:v>
                </c:pt>
              </c:numCache>
            </c:numRef>
          </c:val>
          <c:extLst>
            <c:ext xmlns:c16="http://schemas.microsoft.com/office/drawing/2014/chart" uri="{C3380CC4-5D6E-409C-BE32-E72D297353CC}">
              <c16:uniqueId val="{00000001-44E7-433E-98EA-BF48A5EDCB53}"/>
            </c:ext>
          </c:extLst>
        </c:ser>
        <c:ser>
          <c:idx val="2"/>
          <c:order val="2"/>
          <c:tx>
            <c:strRef>
              <c:f>Hoja5!$O$21</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Hoja5!$L$22:$L$26</c:f>
              <c:strCache>
                <c:ptCount val="5"/>
                <c:pt idx="0">
                  <c:v>2021</c:v>
                </c:pt>
                <c:pt idx="1">
                  <c:v>2022</c:v>
                </c:pt>
                <c:pt idx="2">
                  <c:v>2023</c:v>
                </c:pt>
                <c:pt idx="3">
                  <c:v>2024</c:v>
                </c:pt>
                <c:pt idx="4">
                  <c:v>Total general</c:v>
                </c:pt>
              </c:strCache>
            </c:strRef>
          </c:cat>
          <c:val>
            <c:numRef>
              <c:f>Hoja5!$O$22:$O$26</c:f>
              <c:numCache>
                <c:formatCode>General</c:formatCode>
                <c:ptCount val="5"/>
                <c:pt idx="0">
                  <c:v>3</c:v>
                </c:pt>
                <c:pt idx="1">
                  <c:v>9</c:v>
                </c:pt>
                <c:pt idx="2">
                  <c:v>12</c:v>
                </c:pt>
                <c:pt idx="3">
                  <c:v>12</c:v>
                </c:pt>
                <c:pt idx="4">
                  <c:v>36</c:v>
                </c:pt>
              </c:numCache>
            </c:numRef>
          </c:val>
          <c:extLst>
            <c:ext xmlns:c16="http://schemas.microsoft.com/office/drawing/2014/chart" uri="{C3380CC4-5D6E-409C-BE32-E72D297353CC}">
              <c16:uniqueId val="{00000002-44E7-433E-98EA-BF48A5EDCB53}"/>
            </c:ext>
          </c:extLst>
        </c:ser>
        <c:ser>
          <c:idx val="3"/>
          <c:order val="3"/>
          <c:tx>
            <c:strRef>
              <c:f>Hoja5!$P$21</c:f>
              <c:strCache>
                <c:ptCount val="1"/>
                <c:pt idx="0">
                  <c:v>Bogotá Limpia </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Hoja5!$L$22:$L$26</c:f>
              <c:strCache>
                <c:ptCount val="5"/>
                <c:pt idx="0">
                  <c:v>2021</c:v>
                </c:pt>
                <c:pt idx="1">
                  <c:v>2022</c:v>
                </c:pt>
                <c:pt idx="2">
                  <c:v>2023</c:v>
                </c:pt>
                <c:pt idx="3">
                  <c:v>2024</c:v>
                </c:pt>
                <c:pt idx="4">
                  <c:v>Total general</c:v>
                </c:pt>
              </c:strCache>
            </c:strRef>
          </c:cat>
          <c:val>
            <c:numRef>
              <c:f>Hoja5!$P$22:$P$26</c:f>
              <c:numCache>
                <c:formatCode>General</c:formatCode>
                <c:ptCount val="5"/>
                <c:pt idx="0">
                  <c:v>1</c:v>
                </c:pt>
                <c:pt idx="1">
                  <c:v>3</c:v>
                </c:pt>
                <c:pt idx="2">
                  <c:v>10</c:v>
                </c:pt>
                <c:pt idx="3">
                  <c:v>12</c:v>
                </c:pt>
                <c:pt idx="4">
                  <c:v>26</c:v>
                </c:pt>
              </c:numCache>
            </c:numRef>
          </c:val>
          <c:extLst>
            <c:ext xmlns:c16="http://schemas.microsoft.com/office/drawing/2014/chart" uri="{C3380CC4-5D6E-409C-BE32-E72D297353CC}">
              <c16:uniqueId val="{00000003-44E7-433E-98EA-BF48A5EDCB53}"/>
            </c:ext>
          </c:extLst>
        </c:ser>
        <c:ser>
          <c:idx val="4"/>
          <c:order val="4"/>
          <c:tx>
            <c:strRef>
              <c:f>Hoja5!$Q$21</c:f>
              <c:strCache>
                <c:ptCount val="1"/>
                <c:pt idx="0">
                  <c:v>Área Limpia </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Hoja5!$L$22:$L$26</c:f>
              <c:strCache>
                <c:ptCount val="5"/>
                <c:pt idx="0">
                  <c:v>2021</c:v>
                </c:pt>
                <c:pt idx="1">
                  <c:v>2022</c:v>
                </c:pt>
                <c:pt idx="2">
                  <c:v>2023</c:v>
                </c:pt>
                <c:pt idx="3">
                  <c:v>2024</c:v>
                </c:pt>
                <c:pt idx="4">
                  <c:v>Total general</c:v>
                </c:pt>
              </c:strCache>
            </c:strRef>
          </c:cat>
          <c:val>
            <c:numRef>
              <c:f>Hoja5!$Q$22:$Q$26</c:f>
              <c:numCache>
                <c:formatCode>General</c:formatCode>
                <c:ptCount val="5"/>
                <c:pt idx="1">
                  <c:v>7</c:v>
                </c:pt>
                <c:pt idx="2">
                  <c:v>9</c:v>
                </c:pt>
                <c:pt idx="3">
                  <c:v>12</c:v>
                </c:pt>
                <c:pt idx="4">
                  <c:v>28</c:v>
                </c:pt>
              </c:numCache>
            </c:numRef>
          </c:val>
          <c:extLst>
            <c:ext xmlns:c16="http://schemas.microsoft.com/office/drawing/2014/chart" uri="{C3380CC4-5D6E-409C-BE32-E72D297353CC}">
              <c16:uniqueId val="{00000004-44E7-433E-98EA-BF48A5EDCB53}"/>
            </c:ext>
          </c:extLst>
        </c:ser>
        <c:dLbls>
          <c:showLegendKey val="0"/>
          <c:showVal val="0"/>
          <c:showCatName val="0"/>
          <c:showSerName val="0"/>
          <c:showPercent val="0"/>
          <c:showBubbleSize val="0"/>
        </c:dLbls>
        <c:gapWidth val="219"/>
        <c:overlap val="-27"/>
        <c:axId val="1082196735"/>
        <c:axId val="1082182815"/>
      </c:barChart>
      <c:lineChart>
        <c:grouping val="standard"/>
        <c:varyColors val="0"/>
        <c:ser>
          <c:idx val="5"/>
          <c:order val="5"/>
          <c:tx>
            <c:strRef>
              <c:f>Hoja5!$R$21</c:f>
              <c:strCache>
                <c:ptCount val="1"/>
                <c:pt idx="0">
                  <c:v>Total general</c:v>
                </c:pt>
              </c:strCache>
            </c:strRef>
          </c:tx>
          <c:spPr>
            <a:ln w="28575" cap="rnd">
              <a:solidFill>
                <a:schemeClr val="tx2">
                  <a:lumMod val="60000"/>
                  <a:lumOff val="40000"/>
                  <a:alpha val="0"/>
                </a:schemeClr>
              </a:solidFill>
              <a:round/>
            </a:ln>
            <a:effectLst/>
          </c:spPr>
          <c:marker>
            <c:symbol val="none"/>
          </c:marker>
          <c:dLbls>
            <c:spPr>
              <a:solidFill>
                <a:schemeClr val="accent1">
                  <a:lumMod val="40000"/>
                  <a:lumOff val="60000"/>
                </a:schemeClr>
              </a:solid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solidFill>
                    <a:latin typeface="+mn-lt"/>
                    <a:ea typeface="+mn-ea"/>
                    <a:cs typeface="+mn-cs"/>
                  </a:defRPr>
                </a:pPr>
                <a:endParaRPr lang="es-E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Hoja5!$L$22:$L$26</c:f>
              <c:strCache>
                <c:ptCount val="5"/>
                <c:pt idx="0">
                  <c:v>2021</c:v>
                </c:pt>
                <c:pt idx="1">
                  <c:v>2022</c:v>
                </c:pt>
                <c:pt idx="2">
                  <c:v>2023</c:v>
                </c:pt>
                <c:pt idx="3">
                  <c:v>2024</c:v>
                </c:pt>
                <c:pt idx="4">
                  <c:v>Total general</c:v>
                </c:pt>
              </c:strCache>
            </c:strRef>
          </c:cat>
          <c:val>
            <c:numRef>
              <c:f>Hoja5!$R$22:$R$26</c:f>
              <c:numCache>
                <c:formatCode>General</c:formatCode>
                <c:ptCount val="5"/>
                <c:pt idx="0">
                  <c:v>11</c:v>
                </c:pt>
                <c:pt idx="1">
                  <c:v>34</c:v>
                </c:pt>
                <c:pt idx="2">
                  <c:v>39</c:v>
                </c:pt>
                <c:pt idx="3">
                  <c:v>37</c:v>
                </c:pt>
                <c:pt idx="4">
                  <c:v>121</c:v>
                </c:pt>
              </c:numCache>
            </c:numRef>
          </c:val>
          <c:smooth val="0"/>
          <c:extLst>
            <c:ext xmlns:c16="http://schemas.microsoft.com/office/drawing/2014/chart" uri="{C3380CC4-5D6E-409C-BE32-E72D297353CC}">
              <c16:uniqueId val="{00000005-44E7-433E-98EA-BF48A5EDCB53}"/>
            </c:ext>
          </c:extLst>
        </c:ser>
        <c:dLbls>
          <c:showLegendKey val="0"/>
          <c:showVal val="0"/>
          <c:showCatName val="0"/>
          <c:showSerName val="0"/>
          <c:showPercent val="0"/>
          <c:showBubbleSize val="0"/>
        </c:dLbls>
        <c:marker val="1"/>
        <c:smooth val="0"/>
        <c:axId val="1082196735"/>
        <c:axId val="1082182815"/>
      </c:lineChart>
      <c:catAx>
        <c:axId val="10821967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s-ES"/>
          </a:p>
        </c:txPr>
        <c:crossAx val="1082182815"/>
        <c:crosses val="autoZero"/>
        <c:auto val="1"/>
        <c:lblAlgn val="ctr"/>
        <c:lblOffset val="100"/>
        <c:noMultiLvlLbl val="0"/>
      </c:catAx>
      <c:valAx>
        <c:axId val="1082182815"/>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0821967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es-CO" b="1">
                <a:solidFill>
                  <a:schemeClr val="tx1"/>
                </a:solidFill>
              </a:rPr>
              <a:t>PENAL</a:t>
            </a:r>
            <a:r>
              <a:rPr lang="es-CO" b="1" baseline="0">
                <a:solidFill>
                  <a:schemeClr val="tx1"/>
                </a:solidFill>
              </a:rPr>
              <a:t> PECUNIARIA SEPTIEMBRE 2024</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es-ES"/>
        </a:p>
      </c:txPr>
    </c:title>
    <c:autoTitleDeleted val="0"/>
    <c:plotArea>
      <c:layout>
        <c:manualLayout>
          <c:layoutTarget val="inner"/>
          <c:xMode val="edge"/>
          <c:yMode val="edge"/>
          <c:x val="8.7604041871145073E-3"/>
          <c:y val="0.13031179576500429"/>
          <c:w val="0.96145422157669613"/>
          <c:h val="0.7078142316261925"/>
        </c:manualLayout>
      </c:layout>
      <c:barChart>
        <c:barDir val="col"/>
        <c:grouping val="clustered"/>
        <c:varyColors val="0"/>
        <c:ser>
          <c:idx val="0"/>
          <c:order val="0"/>
          <c:tx>
            <c:strRef>
              <c:f>'Graf PP'!$C$13</c:f>
              <c:strCache>
                <c:ptCount val="1"/>
                <c:pt idx="0">
                  <c:v>En Trámite UAESP</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PP'!$B$14:$B$18</c:f>
              <c:strCache>
                <c:ptCount val="5"/>
                <c:pt idx="0">
                  <c:v>Promoambiental</c:v>
                </c:pt>
                <c:pt idx="1">
                  <c:v>LIME</c:v>
                </c:pt>
                <c:pt idx="2">
                  <c:v>Ciudad Limpia</c:v>
                </c:pt>
                <c:pt idx="3">
                  <c:v>Bogotá Limpia</c:v>
                </c:pt>
                <c:pt idx="4">
                  <c:v>Área Limpia</c:v>
                </c:pt>
              </c:strCache>
            </c:strRef>
          </c:cat>
          <c:val>
            <c:numRef>
              <c:f>'Graf PP'!$C$14:$C$18</c:f>
              <c:numCache>
                <c:formatCode>General</c:formatCode>
                <c:ptCount val="5"/>
                <c:pt idx="0">
                  <c:v>32</c:v>
                </c:pt>
                <c:pt idx="1">
                  <c:v>8</c:v>
                </c:pt>
                <c:pt idx="2">
                  <c:v>12</c:v>
                </c:pt>
                <c:pt idx="3">
                  <c:v>22</c:v>
                </c:pt>
                <c:pt idx="4">
                  <c:v>23</c:v>
                </c:pt>
              </c:numCache>
            </c:numRef>
          </c:val>
          <c:extLst>
            <c:ext xmlns:c16="http://schemas.microsoft.com/office/drawing/2014/chart" uri="{C3380CC4-5D6E-409C-BE32-E72D297353CC}">
              <c16:uniqueId val="{00000000-3D35-4B0B-BF4C-1997677740E4}"/>
            </c:ext>
          </c:extLst>
        </c:ser>
        <c:ser>
          <c:idx val="1"/>
          <c:order val="1"/>
          <c:tx>
            <c:strRef>
              <c:f>'Graf PP'!$D$13</c:f>
              <c:strCache>
                <c:ptCount val="1"/>
                <c:pt idx="0">
                  <c:v>Cerrado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PP'!$B$14:$B$18</c:f>
              <c:strCache>
                <c:ptCount val="5"/>
                <c:pt idx="0">
                  <c:v>Promoambiental</c:v>
                </c:pt>
                <c:pt idx="1">
                  <c:v>LIME</c:v>
                </c:pt>
                <c:pt idx="2">
                  <c:v>Ciudad Limpia</c:v>
                </c:pt>
                <c:pt idx="3">
                  <c:v>Bogotá Limpia</c:v>
                </c:pt>
                <c:pt idx="4">
                  <c:v>Área Limpia</c:v>
                </c:pt>
              </c:strCache>
            </c:strRef>
          </c:cat>
          <c:val>
            <c:numRef>
              <c:f>'Graf PP'!$D$14:$D$18</c:f>
              <c:numCache>
                <c:formatCode>General</c:formatCode>
                <c:ptCount val="5"/>
                <c:pt idx="0">
                  <c:v>4</c:v>
                </c:pt>
                <c:pt idx="2">
                  <c:v>14</c:v>
                </c:pt>
              </c:numCache>
            </c:numRef>
          </c:val>
          <c:extLst>
            <c:ext xmlns:c16="http://schemas.microsoft.com/office/drawing/2014/chart" uri="{C3380CC4-5D6E-409C-BE32-E72D297353CC}">
              <c16:uniqueId val="{00000001-3D35-4B0B-BF4C-1997677740E4}"/>
            </c:ext>
          </c:extLst>
        </c:ser>
        <c:ser>
          <c:idx val="2"/>
          <c:order val="2"/>
          <c:tx>
            <c:strRef>
              <c:f>'Graf PP'!$E$13</c:f>
              <c:strCache>
                <c:ptCount val="1"/>
                <c:pt idx="0">
                  <c:v>Desestimado por la Unidad</c:v>
                </c:pt>
              </c:strCache>
            </c:strRef>
          </c:tx>
          <c:spPr>
            <a:solidFill>
              <a:schemeClr val="accent3"/>
            </a:solidFill>
            <a:ln>
              <a:noFill/>
            </a:ln>
            <a:effectLst/>
            <a:scene3d>
              <a:camera prst="orthographicFront"/>
              <a:lightRig rig="threePt" dir="t"/>
            </a:scene3d>
            <a:sp3d>
              <a:bevelT prst="angle"/>
              <a:bevelB prst="angle"/>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PP'!$B$14:$B$18</c:f>
              <c:strCache>
                <c:ptCount val="5"/>
                <c:pt idx="0">
                  <c:v>Promoambiental</c:v>
                </c:pt>
                <c:pt idx="1">
                  <c:v>LIME</c:v>
                </c:pt>
                <c:pt idx="2">
                  <c:v>Ciudad Limpia</c:v>
                </c:pt>
                <c:pt idx="3">
                  <c:v>Bogotá Limpia</c:v>
                </c:pt>
                <c:pt idx="4">
                  <c:v>Área Limpia</c:v>
                </c:pt>
              </c:strCache>
            </c:strRef>
          </c:cat>
          <c:val>
            <c:numRef>
              <c:f>'Graf PP'!$E$14:$E$18</c:f>
              <c:numCache>
                <c:formatCode>General</c:formatCode>
                <c:ptCount val="5"/>
                <c:pt idx="0">
                  <c:v>4</c:v>
                </c:pt>
                <c:pt idx="2">
                  <c:v>2</c:v>
                </c:pt>
              </c:numCache>
            </c:numRef>
          </c:val>
          <c:extLst>
            <c:ext xmlns:c16="http://schemas.microsoft.com/office/drawing/2014/chart" uri="{C3380CC4-5D6E-409C-BE32-E72D297353CC}">
              <c16:uniqueId val="{00000002-3D35-4B0B-BF4C-1997677740E4}"/>
            </c:ext>
          </c:extLst>
        </c:ser>
        <c:dLbls>
          <c:showLegendKey val="0"/>
          <c:showVal val="0"/>
          <c:showCatName val="0"/>
          <c:showSerName val="0"/>
          <c:showPercent val="0"/>
          <c:showBubbleSize val="0"/>
        </c:dLbls>
        <c:gapWidth val="219"/>
        <c:overlap val="-27"/>
        <c:axId val="133058095"/>
        <c:axId val="1961375231"/>
      </c:barChart>
      <c:catAx>
        <c:axId val="13305809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s-ES"/>
          </a:p>
        </c:txPr>
        <c:crossAx val="1961375231"/>
        <c:crosses val="autoZero"/>
        <c:auto val="1"/>
        <c:lblAlgn val="ctr"/>
        <c:lblOffset val="100"/>
        <c:noMultiLvlLbl val="0"/>
      </c:catAx>
      <c:valAx>
        <c:axId val="1961375231"/>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3305809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50" b="1" i="0" u="none" strike="noStrike" kern="1200" baseline="0">
              <a:solidFill>
                <a:sysClr val="windowText" lastClr="000000"/>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userShapes r:id="rId4"/>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Grafica2!$K$13</c:f>
              <c:strCache>
                <c:ptCount val="1"/>
                <c:pt idx="0">
                  <c:v> 2.018 </c:v>
                </c:pt>
              </c:strCache>
            </c:strRef>
          </c:tx>
          <c:spPr>
            <a:solidFill>
              <a:schemeClr val="accent1"/>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Grafica2!$K$14:$K$18</c:f>
              <c:numCache>
                <c:formatCode>_(* #,##0_);_(* \(#,##0\);_(* "-"_);_(@_)</c:formatCode>
                <c:ptCount val="5"/>
                <c:pt idx="0">
                  <c:v>108506.055594</c:v>
                </c:pt>
                <c:pt idx="1">
                  <c:v>110432.71239099999</c:v>
                </c:pt>
                <c:pt idx="2">
                  <c:v>73218.188118999999</c:v>
                </c:pt>
                <c:pt idx="3">
                  <c:v>60330.645611</c:v>
                </c:pt>
                <c:pt idx="4">
                  <c:v>71228.914147000003</c:v>
                </c:pt>
              </c:numCache>
            </c:numRef>
          </c:val>
          <c:extLst>
            <c:ext xmlns:c16="http://schemas.microsoft.com/office/drawing/2014/chart" uri="{C3380CC4-5D6E-409C-BE32-E72D297353CC}">
              <c16:uniqueId val="{00000000-4495-4659-A80A-B005746082D9}"/>
            </c:ext>
          </c:extLst>
        </c:ser>
        <c:ser>
          <c:idx val="1"/>
          <c:order val="1"/>
          <c:tx>
            <c:strRef>
              <c:f>Grafica2!$L$13</c:f>
              <c:strCache>
                <c:ptCount val="1"/>
                <c:pt idx="0">
                  <c:v> 2.019 </c:v>
                </c:pt>
              </c:strCache>
            </c:strRef>
          </c:tx>
          <c:spPr>
            <a:solidFill>
              <a:srgbClr val="FFC000"/>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Grafica2!$L$14:$L$18</c:f>
              <c:numCache>
                <c:formatCode>_(* #,##0_);_(* \(#,##0\);_(* "-"_);_(@_)</c:formatCode>
                <c:ptCount val="5"/>
                <c:pt idx="0">
                  <c:v>243709.84134099999</c:v>
                </c:pt>
                <c:pt idx="1">
                  <c:v>233040.420962</c:v>
                </c:pt>
                <c:pt idx="2">
                  <c:v>140380.26575600001</c:v>
                </c:pt>
                <c:pt idx="3">
                  <c:v>111528.029068</c:v>
                </c:pt>
                <c:pt idx="4">
                  <c:v>141492.087573</c:v>
                </c:pt>
              </c:numCache>
            </c:numRef>
          </c:val>
          <c:extLst>
            <c:ext xmlns:c16="http://schemas.microsoft.com/office/drawing/2014/chart" uri="{C3380CC4-5D6E-409C-BE32-E72D297353CC}">
              <c16:uniqueId val="{00000001-4495-4659-A80A-B005746082D9}"/>
            </c:ext>
          </c:extLst>
        </c:ser>
        <c:ser>
          <c:idx val="2"/>
          <c:order val="2"/>
          <c:tx>
            <c:strRef>
              <c:f>Grafica2!$M$13</c:f>
              <c:strCache>
                <c:ptCount val="1"/>
                <c:pt idx="0">
                  <c:v> 2.020 </c:v>
                </c:pt>
              </c:strCache>
            </c:strRef>
          </c:tx>
          <c:spPr>
            <a:solidFill>
              <a:schemeClr val="accent3"/>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Grafica2!$M$14:$M$18</c:f>
              <c:numCache>
                <c:formatCode>_(* #,##0_);_(* \(#,##0\);_(* "-"_);_(@_)</c:formatCode>
                <c:ptCount val="5"/>
                <c:pt idx="0">
                  <c:v>416872.94853885006</c:v>
                </c:pt>
                <c:pt idx="1">
                  <c:v>296489.27691754</c:v>
                </c:pt>
                <c:pt idx="2">
                  <c:v>173729.01391499999</c:v>
                </c:pt>
                <c:pt idx="3">
                  <c:v>152586.41966122997</c:v>
                </c:pt>
                <c:pt idx="4">
                  <c:v>178325.00704497</c:v>
                </c:pt>
              </c:numCache>
            </c:numRef>
          </c:val>
          <c:extLst>
            <c:ext xmlns:c16="http://schemas.microsoft.com/office/drawing/2014/chart" uri="{C3380CC4-5D6E-409C-BE32-E72D297353CC}">
              <c16:uniqueId val="{00000002-4495-4659-A80A-B005746082D9}"/>
            </c:ext>
          </c:extLst>
        </c:ser>
        <c:ser>
          <c:idx val="3"/>
          <c:order val="3"/>
          <c:tx>
            <c:strRef>
              <c:f>Grafica2!$N$13</c:f>
              <c:strCache>
                <c:ptCount val="1"/>
                <c:pt idx="0">
                  <c:v> 2.021 </c:v>
                </c:pt>
              </c:strCache>
            </c:strRef>
          </c:tx>
          <c:spPr>
            <a:solidFill>
              <a:schemeClr val="accent2"/>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Grafica2!$N$14:$N$18</c:f>
              <c:numCache>
                <c:formatCode>_(* #,##0_);_(* \(#,##0\);_(* "-"_);_(@_)</c:formatCode>
                <c:ptCount val="5"/>
                <c:pt idx="0">
                  <c:v>488525.59421873</c:v>
                </c:pt>
                <c:pt idx="1">
                  <c:v>347501.42841599998</c:v>
                </c:pt>
                <c:pt idx="2">
                  <c:v>208388.18179229999</c:v>
                </c:pt>
                <c:pt idx="3">
                  <c:v>176246.65628400003</c:v>
                </c:pt>
                <c:pt idx="4">
                  <c:v>180872.57161099999</c:v>
                </c:pt>
              </c:numCache>
            </c:numRef>
          </c:val>
          <c:extLst>
            <c:ext xmlns:c16="http://schemas.microsoft.com/office/drawing/2014/chart" uri="{C3380CC4-5D6E-409C-BE32-E72D297353CC}">
              <c16:uniqueId val="{00000003-4495-4659-A80A-B005746082D9}"/>
            </c:ext>
          </c:extLst>
        </c:ser>
        <c:ser>
          <c:idx val="4"/>
          <c:order val="4"/>
          <c:tx>
            <c:strRef>
              <c:f>Grafica2!$O$13</c:f>
              <c:strCache>
                <c:ptCount val="1"/>
                <c:pt idx="0">
                  <c:v> 2.022 </c:v>
                </c:pt>
              </c:strCache>
            </c:strRef>
          </c:tx>
          <c:spPr>
            <a:solidFill>
              <a:schemeClr val="accent6"/>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Grafica2!$O$14:$O$18</c:f>
              <c:numCache>
                <c:formatCode>_(* #,##0_);_(* \(#,##0\);_(* "-"_);_(@_)</c:formatCode>
                <c:ptCount val="5"/>
                <c:pt idx="0">
                  <c:v>418972.23351043998</c:v>
                </c:pt>
                <c:pt idx="1">
                  <c:v>360104.75060825003</c:v>
                </c:pt>
                <c:pt idx="2">
                  <c:v>198121.08123520997</c:v>
                </c:pt>
                <c:pt idx="3">
                  <c:v>194208.19382200006</c:v>
                </c:pt>
                <c:pt idx="4">
                  <c:v>167344.22190999999</c:v>
                </c:pt>
              </c:numCache>
            </c:numRef>
          </c:val>
          <c:extLst>
            <c:ext xmlns:c16="http://schemas.microsoft.com/office/drawing/2014/chart" uri="{C3380CC4-5D6E-409C-BE32-E72D297353CC}">
              <c16:uniqueId val="{00000004-4495-4659-A80A-B005746082D9}"/>
            </c:ext>
          </c:extLst>
        </c:ser>
        <c:ser>
          <c:idx val="5"/>
          <c:order val="5"/>
          <c:tx>
            <c:strRef>
              <c:f>Grafica2!$P$13</c:f>
              <c:strCache>
                <c:ptCount val="1"/>
                <c:pt idx="0">
                  <c:v> 2.023 </c:v>
                </c:pt>
              </c:strCache>
            </c:strRef>
          </c:tx>
          <c:spPr>
            <a:solidFill>
              <a:schemeClr val="tx1">
                <a:lumMod val="65000"/>
                <a:lumOff val="35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Grafica2!$P$14:$P$18</c:f>
              <c:numCache>
                <c:formatCode>_(* #,##0_);_(* \(#,##0\);_(* "-"_);_(@_)</c:formatCode>
                <c:ptCount val="5"/>
                <c:pt idx="0">
                  <c:v>419809.71775576001</c:v>
                </c:pt>
                <c:pt idx="1">
                  <c:v>397772.78791845002</c:v>
                </c:pt>
                <c:pt idx="2">
                  <c:v>239850.49880577999</c:v>
                </c:pt>
                <c:pt idx="3">
                  <c:v>214444.60037781997</c:v>
                </c:pt>
                <c:pt idx="4">
                  <c:v>200897.28215399999</c:v>
                </c:pt>
              </c:numCache>
            </c:numRef>
          </c:val>
          <c:extLst>
            <c:ext xmlns:c16="http://schemas.microsoft.com/office/drawing/2014/chart" uri="{C3380CC4-5D6E-409C-BE32-E72D297353CC}">
              <c16:uniqueId val="{00000005-4495-4659-A80A-B005746082D9}"/>
            </c:ext>
          </c:extLst>
        </c:ser>
        <c:ser>
          <c:idx val="6"/>
          <c:order val="6"/>
          <c:tx>
            <c:strRef>
              <c:f>Grafica2!$Q$13</c:f>
              <c:strCache>
                <c:ptCount val="1"/>
                <c:pt idx="0">
                  <c:v> 2.024 </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Grafica2!$Q$14:$Q$18</c:f>
              <c:numCache>
                <c:formatCode>_(* #,##0_);_(* \(#,##0\);_(* "-"_);_(@_)</c:formatCode>
                <c:ptCount val="5"/>
                <c:pt idx="0">
                  <c:v>363978.00015725999</c:v>
                </c:pt>
                <c:pt idx="1">
                  <c:v>365978.24681112997</c:v>
                </c:pt>
                <c:pt idx="2">
                  <c:v>215872.96071340001</c:v>
                </c:pt>
                <c:pt idx="3">
                  <c:v>190606.188631</c:v>
                </c:pt>
                <c:pt idx="4">
                  <c:v>179645.59432662002</c:v>
                </c:pt>
              </c:numCache>
            </c:numRef>
          </c:val>
          <c:extLst>
            <c:ext xmlns:c16="http://schemas.microsoft.com/office/drawing/2014/chart" uri="{C3380CC4-5D6E-409C-BE32-E72D297353CC}">
              <c16:uniqueId val="{00000006-4495-4659-A80A-B005746082D9}"/>
            </c:ext>
          </c:extLst>
        </c:ser>
        <c:dLbls>
          <c:showLegendKey val="0"/>
          <c:showVal val="0"/>
          <c:showCatName val="0"/>
          <c:showSerName val="0"/>
          <c:showPercent val="0"/>
          <c:showBubbleSize val="0"/>
        </c:dLbls>
        <c:gapWidth val="291"/>
        <c:overlap val="-43"/>
        <c:axId val="359913727"/>
        <c:axId val="1"/>
      </c:barChart>
      <c:catAx>
        <c:axId val="359913727"/>
        <c:scaling>
          <c:orientation val="minMax"/>
        </c:scaling>
        <c:delete val="0"/>
        <c:axPos val="b"/>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100" b="0" i="0" u="none" strike="noStrike" kern="1200" cap="none" spc="0" normalizeH="0" baseline="0">
                <a:solidFill>
                  <a:schemeClr val="accent5">
                    <a:lumMod val="50000"/>
                  </a:schemeClr>
                </a:solidFill>
                <a:latin typeface="+mn-lt"/>
                <a:ea typeface="+mn-ea"/>
                <a:cs typeface="+mn-cs"/>
              </a:defRPr>
            </a:pPr>
            <a:endParaRPr lang="es-ES"/>
          </a:p>
        </c:txPr>
        <c:crossAx val="1"/>
        <c:crosses val="autoZero"/>
        <c:auto val="1"/>
        <c:lblAlgn val="ctr"/>
        <c:lblOffset val="100"/>
        <c:noMultiLvlLbl val="0"/>
      </c:catAx>
      <c:valAx>
        <c:axId val="1"/>
        <c:scaling>
          <c:orientation val="minMax"/>
          <c:max val="500000"/>
        </c:scaling>
        <c:delete val="0"/>
        <c:axPos val="l"/>
        <c:majorGridlines>
          <c:spPr>
            <a:ln w="9525" cap="flat" cmpd="sng" algn="ctr">
              <a:solidFill>
                <a:schemeClr val="dk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ES"/>
          </a:p>
        </c:txPr>
        <c:crossAx val="35991372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5">
                    <a:lumMod val="50000"/>
                  </a:schemeClr>
                </a:solidFill>
                <a:latin typeface="+mn-lt"/>
                <a:ea typeface="+mn-ea"/>
                <a:cs typeface="+mn-cs"/>
              </a:defRPr>
            </a:pPr>
            <a:endParaRPr lang="es-ES"/>
          </a:p>
        </c:txPr>
      </c:dTable>
      <c:spPr>
        <a:pattFill prst="ltDnDiag">
          <a:fgClr>
            <a:srgbClr val="000000">
              <a:alpha val="0"/>
            </a:srgbClr>
          </a:fgClr>
          <a:bgClr>
            <a:srgbClr val="FFFFFF"/>
          </a:bgClr>
        </a:pattFill>
        <a:ln w="25400">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5">
              <a:lumMod val="50000"/>
            </a:schemeClr>
          </a:solidFill>
        </a:defRPr>
      </a:pPr>
      <a:endParaRPr lang="es-E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septiembre 2024 final.xlsx]Grafica3b (2)!TablaDinámica1</c:name>
    <c:fmtId val="215"/>
  </c:pivotSource>
  <c:chart>
    <c:autoTitleDeleted val="0"/>
    <c:pivotFmts>
      <c:pivotFmt>
        <c:idx val="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'Grafica3b (2)'!$B$3</c:f>
              <c:strCache>
                <c:ptCount val="1"/>
                <c:pt idx="0">
                  <c:v> Facturación</c:v>
                </c:pt>
              </c:strCache>
            </c:strRef>
          </c:tx>
          <c:spPr>
            <a:solidFill>
              <a:schemeClr val="accent1"/>
            </a:solidFill>
            <a:ln>
              <a:noFill/>
            </a:ln>
            <a:effectLst/>
            <a:scene3d>
              <a:camera prst="orthographicFront"/>
              <a:lightRig rig="threePt" dir="t"/>
            </a:scene3d>
            <a:sp3d>
              <a:bevelT w="190500" h="38100"/>
            </a:sp3d>
          </c:spPr>
          <c:invertIfNegative val="0"/>
          <c:cat>
            <c:multiLvlStrRef>
              <c:f>'Grafica3b (2)'!$A$4:$A$44</c:f>
              <c:multiLvlStrCache>
                <c:ptCount val="30"/>
                <c:lvl>
                  <c:pt idx="0">
                    <c:v>abr-24</c:v>
                  </c:pt>
                  <c:pt idx="1">
                    <c:v>may-24</c:v>
                  </c:pt>
                  <c:pt idx="2">
                    <c:v>jun-24</c:v>
                  </c:pt>
                  <c:pt idx="3">
                    <c:v>jul-24</c:v>
                  </c:pt>
                  <c:pt idx="4">
                    <c:v>ago-24</c:v>
                  </c:pt>
                  <c:pt idx="5">
                    <c:v>sep-24</c:v>
                  </c:pt>
                  <c:pt idx="6">
                    <c:v>abr-24</c:v>
                  </c:pt>
                  <c:pt idx="7">
                    <c:v>may-24</c:v>
                  </c:pt>
                  <c:pt idx="8">
                    <c:v>jun-24</c:v>
                  </c:pt>
                  <c:pt idx="9">
                    <c:v>jul-24</c:v>
                  </c:pt>
                  <c:pt idx="10">
                    <c:v>ago-24</c:v>
                  </c:pt>
                  <c:pt idx="11">
                    <c:v>sep-24</c:v>
                  </c:pt>
                  <c:pt idx="12">
                    <c:v>abr-24</c:v>
                  </c:pt>
                  <c:pt idx="13">
                    <c:v>may-24</c:v>
                  </c:pt>
                  <c:pt idx="14">
                    <c:v>jun-24</c:v>
                  </c:pt>
                  <c:pt idx="15">
                    <c:v>jul-24</c:v>
                  </c:pt>
                  <c:pt idx="16">
                    <c:v>ago-24</c:v>
                  </c:pt>
                  <c:pt idx="17">
                    <c:v>sep-24</c:v>
                  </c:pt>
                  <c:pt idx="18">
                    <c:v>abr-24</c:v>
                  </c:pt>
                  <c:pt idx="19">
                    <c:v>may-24</c:v>
                  </c:pt>
                  <c:pt idx="20">
                    <c:v>jun-24</c:v>
                  </c:pt>
                  <c:pt idx="21">
                    <c:v>jul-24</c:v>
                  </c:pt>
                  <c:pt idx="22">
                    <c:v>ago-24</c:v>
                  </c:pt>
                  <c:pt idx="23">
                    <c:v>sep-24</c:v>
                  </c:pt>
                  <c:pt idx="24">
                    <c:v>abr-24</c:v>
                  </c:pt>
                  <c:pt idx="25">
                    <c:v>may-24</c:v>
                  </c:pt>
                  <c:pt idx="26">
                    <c:v>jun-24</c:v>
                  </c:pt>
                  <c:pt idx="27">
                    <c:v>jul-24</c:v>
                  </c:pt>
                  <c:pt idx="28">
                    <c:v>ago-24</c:v>
                  </c:pt>
                  <c:pt idx="29">
                    <c:v>sep-24</c:v>
                  </c:pt>
                </c:lvl>
                <c:lvl>
                  <c:pt idx="0">
                    <c:v>ASE1</c:v>
                  </c:pt>
                  <c:pt idx="6">
                    <c:v>ASE2</c:v>
                  </c:pt>
                  <c:pt idx="12">
                    <c:v>ASE3</c:v>
                  </c:pt>
                  <c:pt idx="18">
                    <c:v>ASE4</c:v>
                  </c:pt>
                  <c:pt idx="24">
                    <c:v>ASE5</c:v>
                  </c:pt>
                </c:lvl>
              </c:multiLvlStrCache>
            </c:multiLvlStrRef>
          </c:cat>
          <c:val>
            <c:numRef>
              <c:f>'Grafica3b (2)'!$B$4:$B$44</c:f>
              <c:numCache>
                <c:formatCode>"$"\ #,##0</c:formatCode>
                <c:ptCount val="30"/>
                <c:pt idx="0">
                  <c:v>43654.039936910005</c:v>
                </c:pt>
                <c:pt idx="1">
                  <c:v>39491.017082999999</c:v>
                </c:pt>
                <c:pt idx="2">
                  <c:v>38194.228690000004</c:v>
                </c:pt>
                <c:pt idx="3">
                  <c:v>47505.950560240002</c:v>
                </c:pt>
                <c:pt idx="4">
                  <c:v>41685.778974109999</c:v>
                </c:pt>
                <c:pt idx="5">
                  <c:v>41489.381569999998</c:v>
                </c:pt>
                <c:pt idx="6">
                  <c:v>40955.668418000001</c:v>
                </c:pt>
                <c:pt idx="7">
                  <c:v>46667.270497999998</c:v>
                </c:pt>
                <c:pt idx="8">
                  <c:v>33397.512647000003</c:v>
                </c:pt>
                <c:pt idx="9">
                  <c:v>48203.617377129995</c:v>
                </c:pt>
                <c:pt idx="10">
                  <c:v>30138.317021999999</c:v>
                </c:pt>
                <c:pt idx="11">
                  <c:v>53504.695711</c:v>
                </c:pt>
                <c:pt idx="12">
                  <c:v>23882.138791000001</c:v>
                </c:pt>
                <c:pt idx="13">
                  <c:v>23578.067773999999</c:v>
                </c:pt>
                <c:pt idx="14">
                  <c:v>23098.315490330002</c:v>
                </c:pt>
                <c:pt idx="15">
                  <c:v>26937.13497255</c:v>
                </c:pt>
                <c:pt idx="16">
                  <c:v>25147.79774097</c:v>
                </c:pt>
                <c:pt idx="17">
                  <c:v>25448.41492757</c:v>
                </c:pt>
                <c:pt idx="18">
                  <c:v>22875.895142000001</c:v>
                </c:pt>
                <c:pt idx="19">
                  <c:v>18518.399193000001</c:v>
                </c:pt>
                <c:pt idx="20">
                  <c:v>22797.117553</c:v>
                </c:pt>
                <c:pt idx="21">
                  <c:v>19194.615157</c:v>
                </c:pt>
                <c:pt idx="22">
                  <c:v>22751.717499999999</c:v>
                </c:pt>
                <c:pt idx="23">
                  <c:v>23014.57991</c:v>
                </c:pt>
                <c:pt idx="24">
                  <c:v>20373.533329000002</c:v>
                </c:pt>
                <c:pt idx="25">
                  <c:v>19744.84201</c:v>
                </c:pt>
                <c:pt idx="26">
                  <c:v>20484.840572000001</c:v>
                </c:pt>
                <c:pt idx="27">
                  <c:v>20890.347942</c:v>
                </c:pt>
                <c:pt idx="28">
                  <c:v>20704.922951999997</c:v>
                </c:pt>
                <c:pt idx="29">
                  <c:v>20760.067657619998</c:v>
                </c:pt>
              </c:numCache>
            </c:numRef>
          </c:val>
          <c:extLst>
            <c:ext xmlns:c16="http://schemas.microsoft.com/office/drawing/2014/chart" uri="{C3380CC4-5D6E-409C-BE32-E72D297353CC}">
              <c16:uniqueId val="{00000000-0E63-4F42-9EC8-8EF501E5EB4E}"/>
            </c:ext>
          </c:extLst>
        </c:ser>
        <c:ser>
          <c:idx val="1"/>
          <c:order val="1"/>
          <c:tx>
            <c:strRef>
              <c:f>'Grafica3b (2)'!$C$3</c:f>
              <c:strCache>
                <c:ptCount val="1"/>
                <c:pt idx="0">
                  <c:v> Recaudo</c:v>
                </c:pt>
              </c:strCache>
            </c:strRef>
          </c:tx>
          <c:spPr>
            <a:solidFill>
              <a:schemeClr val="accent2"/>
            </a:solidFill>
            <a:ln>
              <a:noFill/>
            </a:ln>
            <a:effectLst/>
            <a:scene3d>
              <a:camera prst="orthographicFront"/>
              <a:lightRig rig="threePt" dir="t"/>
            </a:scene3d>
            <a:sp3d>
              <a:bevelT w="190500" h="38100"/>
            </a:sp3d>
          </c:spPr>
          <c:invertIfNegative val="0"/>
          <c:cat>
            <c:multiLvlStrRef>
              <c:f>'Grafica3b (2)'!$A$4:$A$44</c:f>
              <c:multiLvlStrCache>
                <c:ptCount val="30"/>
                <c:lvl>
                  <c:pt idx="0">
                    <c:v>abr-24</c:v>
                  </c:pt>
                  <c:pt idx="1">
                    <c:v>may-24</c:v>
                  </c:pt>
                  <c:pt idx="2">
                    <c:v>jun-24</c:v>
                  </c:pt>
                  <c:pt idx="3">
                    <c:v>jul-24</c:v>
                  </c:pt>
                  <c:pt idx="4">
                    <c:v>ago-24</c:v>
                  </c:pt>
                  <c:pt idx="5">
                    <c:v>sep-24</c:v>
                  </c:pt>
                  <c:pt idx="6">
                    <c:v>abr-24</c:v>
                  </c:pt>
                  <c:pt idx="7">
                    <c:v>may-24</c:v>
                  </c:pt>
                  <c:pt idx="8">
                    <c:v>jun-24</c:v>
                  </c:pt>
                  <c:pt idx="9">
                    <c:v>jul-24</c:v>
                  </c:pt>
                  <c:pt idx="10">
                    <c:v>ago-24</c:v>
                  </c:pt>
                  <c:pt idx="11">
                    <c:v>sep-24</c:v>
                  </c:pt>
                  <c:pt idx="12">
                    <c:v>abr-24</c:v>
                  </c:pt>
                  <c:pt idx="13">
                    <c:v>may-24</c:v>
                  </c:pt>
                  <c:pt idx="14">
                    <c:v>jun-24</c:v>
                  </c:pt>
                  <c:pt idx="15">
                    <c:v>jul-24</c:v>
                  </c:pt>
                  <c:pt idx="16">
                    <c:v>ago-24</c:v>
                  </c:pt>
                  <c:pt idx="17">
                    <c:v>sep-24</c:v>
                  </c:pt>
                  <c:pt idx="18">
                    <c:v>abr-24</c:v>
                  </c:pt>
                  <c:pt idx="19">
                    <c:v>may-24</c:v>
                  </c:pt>
                  <c:pt idx="20">
                    <c:v>jun-24</c:v>
                  </c:pt>
                  <c:pt idx="21">
                    <c:v>jul-24</c:v>
                  </c:pt>
                  <c:pt idx="22">
                    <c:v>ago-24</c:v>
                  </c:pt>
                  <c:pt idx="23">
                    <c:v>sep-24</c:v>
                  </c:pt>
                  <c:pt idx="24">
                    <c:v>abr-24</c:v>
                  </c:pt>
                  <c:pt idx="25">
                    <c:v>may-24</c:v>
                  </c:pt>
                  <c:pt idx="26">
                    <c:v>jun-24</c:v>
                  </c:pt>
                  <c:pt idx="27">
                    <c:v>jul-24</c:v>
                  </c:pt>
                  <c:pt idx="28">
                    <c:v>ago-24</c:v>
                  </c:pt>
                  <c:pt idx="29">
                    <c:v>sep-24</c:v>
                  </c:pt>
                </c:lvl>
                <c:lvl>
                  <c:pt idx="0">
                    <c:v>ASE1</c:v>
                  </c:pt>
                  <c:pt idx="6">
                    <c:v>ASE2</c:v>
                  </c:pt>
                  <c:pt idx="12">
                    <c:v>ASE3</c:v>
                  </c:pt>
                  <c:pt idx="18">
                    <c:v>ASE4</c:v>
                  </c:pt>
                  <c:pt idx="24">
                    <c:v>ASE5</c:v>
                  </c:pt>
                </c:lvl>
              </c:multiLvlStrCache>
            </c:multiLvlStrRef>
          </c:cat>
          <c:val>
            <c:numRef>
              <c:f>'Grafica3b (2)'!$C$4:$C$44</c:f>
              <c:numCache>
                <c:formatCode>"$"\ #,##0</c:formatCode>
                <c:ptCount val="30"/>
                <c:pt idx="0">
                  <c:v>23900.109919999999</c:v>
                </c:pt>
                <c:pt idx="1">
                  <c:v>24808.469878</c:v>
                </c:pt>
                <c:pt idx="2">
                  <c:v>22679.345970999999</c:v>
                </c:pt>
                <c:pt idx="3">
                  <c:v>27565.798750000002</c:v>
                </c:pt>
                <c:pt idx="4">
                  <c:v>25426.652440999998</c:v>
                </c:pt>
                <c:pt idx="5">
                  <c:v>26595.852035</c:v>
                </c:pt>
                <c:pt idx="6">
                  <c:v>27285.929078000001</c:v>
                </c:pt>
                <c:pt idx="7">
                  <c:v>23323.826825</c:v>
                </c:pt>
                <c:pt idx="8">
                  <c:v>26253.991354000002</c:v>
                </c:pt>
                <c:pt idx="9">
                  <c:v>26197.283038000005</c:v>
                </c:pt>
                <c:pt idx="10">
                  <c:v>25582.797074999999</c:v>
                </c:pt>
                <c:pt idx="11">
                  <c:v>25677.087932999999</c:v>
                </c:pt>
                <c:pt idx="12">
                  <c:v>17871.943723</c:v>
                </c:pt>
                <c:pt idx="13">
                  <c:v>17799.791643</c:v>
                </c:pt>
                <c:pt idx="14">
                  <c:v>16163.522229</c:v>
                </c:pt>
                <c:pt idx="15">
                  <c:v>20488.672128999999</c:v>
                </c:pt>
                <c:pt idx="16">
                  <c:v>18530.797856000001</c:v>
                </c:pt>
                <c:pt idx="17">
                  <c:v>19412.791808999998</c:v>
                </c:pt>
                <c:pt idx="18">
                  <c:v>13186.90567</c:v>
                </c:pt>
                <c:pt idx="19">
                  <c:v>14616.440891</c:v>
                </c:pt>
                <c:pt idx="20">
                  <c:v>11830.630660999999</c:v>
                </c:pt>
                <c:pt idx="21">
                  <c:v>16224.721899999997</c:v>
                </c:pt>
                <c:pt idx="22">
                  <c:v>12368.104230999999</c:v>
                </c:pt>
                <c:pt idx="23">
                  <c:v>15554.647417</c:v>
                </c:pt>
                <c:pt idx="24">
                  <c:v>15637.798461</c:v>
                </c:pt>
                <c:pt idx="25">
                  <c:v>15052.956221</c:v>
                </c:pt>
                <c:pt idx="26">
                  <c:v>13929.530999000001</c:v>
                </c:pt>
                <c:pt idx="27">
                  <c:v>17736.661107</c:v>
                </c:pt>
                <c:pt idx="28">
                  <c:v>15782.640926</c:v>
                </c:pt>
                <c:pt idx="29">
                  <c:v>16728.591084</c:v>
                </c:pt>
              </c:numCache>
            </c:numRef>
          </c:val>
          <c:extLst>
            <c:ext xmlns:c16="http://schemas.microsoft.com/office/drawing/2014/chart" uri="{C3380CC4-5D6E-409C-BE32-E72D297353CC}">
              <c16:uniqueId val="{00000001-0E63-4F42-9EC8-8EF501E5EB4E}"/>
            </c:ext>
          </c:extLst>
        </c:ser>
        <c:dLbls>
          <c:showLegendKey val="0"/>
          <c:showVal val="0"/>
          <c:showCatName val="0"/>
          <c:showSerName val="0"/>
          <c:showPercent val="0"/>
          <c:showBubbleSize val="0"/>
        </c:dLbls>
        <c:gapWidth val="219"/>
        <c:overlap val="-27"/>
        <c:axId val="523166352"/>
        <c:axId val="423551120"/>
      </c:barChart>
      <c:catAx>
        <c:axId val="523166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ES"/>
          </a:p>
        </c:txPr>
        <c:crossAx val="423551120"/>
        <c:crosses val="autoZero"/>
        <c:auto val="1"/>
        <c:lblAlgn val="ctr"/>
        <c:lblOffset val="100"/>
        <c:noMultiLvlLbl val="0"/>
      </c:catAx>
      <c:valAx>
        <c:axId val="423551120"/>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ES"/>
          </a:p>
        </c:txPr>
        <c:crossAx val="523166352"/>
        <c:crosses val="autoZero"/>
        <c:crossBetween val="between"/>
        <c:minorUnit val="1"/>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5">
              <a:lumMod val="50000"/>
            </a:schemeClr>
          </a:solidFill>
        </a:defRPr>
      </a:pPr>
      <a:endParaRPr lang="es-ES"/>
    </a:p>
  </c:txPr>
  <c:externalData r:id="rId3">
    <c:autoUpdate val="0"/>
  </c:externalData>
  <c:extLst>
    <c:ext xmlns:c14="http://schemas.microsoft.com/office/drawing/2007/8/2/chart" uri="{781A3756-C4B2-4CAC-9D66-4F8BD8637D16}">
      <c14:pivotOptions>
        <c14:dropZoneFilter val="1"/>
        <c14:dropZoneCategories val="1"/>
        <c14:dropZoneData val="1"/>
        <c14:dropZoneSeries val="1"/>
        <c14:dropZonesVisible val="1"/>
      </c14:pivotOptions>
    </c:ext>
    <c:ext xmlns:c16="http://schemas.microsoft.com/office/drawing/2014/chart" uri="{E28EC0CA-F0BB-4C9C-879D-F8772B89E7AC}">
      <c16:pivotOptions16>
        <c16:showExpandCollapseFieldButtons val="1"/>
      </c16:pivotOptions16>
    </c:ext>
  </c:extLst>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septiembre 2024 final.xlsx]Grafica4!TablaDinámica4</c:name>
    <c:fmtId val="36"/>
  </c:pivotSource>
  <c:chart>
    <c:autoTitleDeleted val="0"/>
    <c:pivotFmts>
      <c:pivotFmt>
        <c:idx val="0"/>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2"/>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3"/>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4"/>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5"/>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6"/>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8"/>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9"/>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0"/>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1"/>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2"/>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13"/>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5"/>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16"/>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7"/>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8"/>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9"/>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20"/>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s>
    <c:plotArea>
      <c:layout/>
      <c:barChart>
        <c:barDir val="col"/>
        <c:grouping val="clustered"/>
        <c:varyColors val="0"/>
        <c:ser>
          <c:idx val="0"/>
          <c:order val="0"/>
          <c:tx>
            <c:strRef>
              <c:f>Grafica4!$C$8:$C$9</c:f>
              <c:strCache>
                <c:ptCount val="1"/>
                <c:pt idx="0">
                  <c:v>2018</c:v>
                </c:pt>
              </c:strCache>
            </c:strRef>
          </c:tx>
          <c:spPr>
            <a:solidFill>
              <a:schemeClr val="accent1"/>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Grafica4!$C$10:$C$15</c:f>
              <c:numCache>
                <c:formatCode>#,##0</c:formatCode>
                <c:ptCount val="5"/>
                <c:pt idx="0">
                  <c:v>3758.7705139999998</c:v>
                </c:pt>
                <c:pt idx="1">
                  <c:v>-18580.143186000001</c:v>
                </c:pt>
                <c:pt idx="2">
                  <c:v>-5811.4044430000004</c:v>
                </c:pt>
                <c:pt idx="3">
                  <c:v>-1026.8579804999999</c:v>
                </c:pt>
                <c:pt idx="4">
                  <c:v>-3043.0094400000003</c:v>
                </c:pt>
              </c:numCache>
            </c:numRef>
          </c:val>
          <c:extLst>
            <c:ext xmlns:c16="http://schemas.microsoft.com/office/drawing/2014/chart" uri="{C3380CC4-5D6E-409C-BE32-E72D297353CC}">
              <c16:uniqueId val="{00000000-35EA-48A8-B8E6-57EC698281E5}"/>
            </c:ext>
          </c:extLst>
        </c:ser>
        <c:ser>
          <c:idx val="1"/>
          <c:order val="1"/>
          <c:tx>
            <c:strRef>
              <c:f>Grafica4!$D$8:$D$9</c:f>
              <c:strCache>
                <c:ptCount val="1"/>
                <c:pt idx="0">
                  <c:v>2019</c:v>
                </c:pt>
              </c:strCache>
            </c:strRef>
          </c:tx>
          <c:spPr>
            <a:solidFill>
              <a:schemeClr val="accent2"/>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Grafica4!$D$10:$D$15</c:f>
              <c:numCache>
                <c:formatCode>#,##0</c:formatCode>
                <c:ptCount val="5"/>
                <c:pt idx="0">
                  <c:v>4782.0741260700006</c:v>
                </c:pt>
                <c:pt idx="1">
                  <c:v>-33593.661076620003</c:v>
                </c:pt>
                <c:pt idx="2">
                  <c:v>-10074.61419468</c:v>
                </c:pt>
                <c:pt idx="3">
                  <c:v>-1423.6404196400001</c:v>
                </c:pt>
                <c:pt idx="4">
                  <c:v>-3524.4603404899999</c:v>
                </c:pt>
              </c:numCache>
            </c:numRef>
          </c:val>
          <c:extLst>
            <c:ext xmlns:c16="http://schemas.microsoft.com/office/drawing/2014/chart" uri="{C3380CC4-5D6E-409C-BE32-E72D297353CC}">
              <c16:uniqueId val="{00000001-35EA-48A8-B8E6-57EC698281E5}"/>
            </c:ext>
          </c:extLst>
        </c:ser>
        <c:ser>
          <c:idx val="2"/>
          <c:order val="2"/>
          <c:tx>
            <c:strRef>
              <c:f>Grafica4!$E$8:$E$9</c:f>
              <c:strCache>
                <c:ptCount val="1"/>
                <c:pt idx="0">
                  <c:v>2020</c:v>
                </c:pt>
              </c:strCache>
            </c:strRef>
          </c:tx>
          <c:spPr>
            <a:solidFill>
              <a:schemeClr val="accent3"/>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Grafica4!$E$10:$E$15</c:f>
              <c:numCache>
                <c:formatCode>#,##0</c:formatCode>
                <c:ptCount val="5"/>
                <c:pt idx="0">
                  <c:v>3079.0322525900001</c:v>
                </c:pt>
                <c:pt idx="1">
                  <c:v>-41821.099161409998</c:v>
                </c:pt>
                <c:pt idx="2">
                  <c:v>-12903.534111430001</c:v>
                </c:pt>
                <c:pt idx="3">
                  <c:v>-2298.90243242</c:v>
                </c:pt>
                <c:pt idx="4">
                  <c:v>-4997.8289221900004</c:v>
                </c:pt>
              </c:numCache>
            </c:numRef>
          </c:val>
          <c:extLst>
            <c:ext xmlns:c16="http://schemas.microsoft.com/office/drawing/2014/chart" uri="{C3380CC4-5D6E-409C-BE32-E72D297353CC}">
              <c16:uniqueId val="{00000002-35EA-48A8-B8E6-57EC698281E5}"/>
            </c:ext>
          </c:extLst>
        </c:ser>
        <c:ser>
          <c:idx val="3"/>
          <c:order val="3"/>
          <c:tx>
            <c:strRef>
              <c:f>Grafica4!$F$8:$F$9</c:f>
              <c:strCache>
                <c:ptCount val="1"/>
                <c:pt idx="0">
                  <c:v>2021</c:v>
                </c:pt>
              </c:strCache>
            </c:strRef>
          </c:tx>
          <c:spPr>
            <a:solidFill>
              <a:schemeClr val="accent4"/>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Grafica4!$F$10:$F$15</c:f>
              <c:numCache>
                <c:formatCode>#,##0</c:formatCode>
                <c:ptCount val="5"/>
                <c:pt idx="0">
                  <c:v>-9.0483527399985633</c:v>
                </c:pt>
                <c:pt idx="1">
                  <c:v>-46302.262963449997</c:v>
                </c:pt>
                <c:pt idx="2">
                  <c:v>-15145.95596282</c:v>
                </c:pt>
                <c:pt idx="3">
                  <c:v>-2353.4590596599996</c:v>
                </c:pt>
                <c:pt idx="4">
                  <c:v>-6945.3676525599994</c:v>
                </c:pt>
              </c:numCache>
            </c:numRef>
          </c:val>
          <c:extLst>
            <c:ext xmlns:c16="http://schemas.microsoft.com/office/drawing/2014/chart" uri="{C3380CC4-5D6E-409C-BE32-E72D297353CC}">
              <c16:uniqueId val="{00000003-35EA-48A8-B8E6-57EC698281E5}"/>
            </c:ext>
          </c:extLst>
        </c:ser>
        <c:ser>
          <c:idx val="4"/>
          <c:order val="4"/>
          <c:tx>
            <c:strRef>
              <c:f>Grafica4!$G$8:$G$9</c:f>
              <c:strCache>
                <c:ptCount val="1"/>
                <c:pt idx="0">
                  <c:v>2022</c:v>
                </c:pt>
              </c:strCache>
            </c:strRef>
          </c:tx>
          <c:spPr>
            <a:solidFill>
              <a:schemeClr val="accent5"/>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Grafica4!$G$10:$G$15</c:f>
              <c:numCache>
                <c:formatCode>#,##0</c:formatCode>
                <c:ptCount val="5"/>
                <c:pt idx="0">
                  <c:v>-291.69124008999955</c:v>
                </c:pt>
                <c:pt idx="1">
                  <c:v>-46915.331710660001</c:v>
                </c:pt>
                <c:pt idx="2">
                  <c:v>-11897.006906539998</c:v>
                </c:pt>
                <c:pt idx="3">
                  <c:v>-2319.8018612100004</c:v>
                </c:pt>
                <c:pt idx="4">
                  <c:v>-7226.715757070001</c:v>
                </c:pt>
              </c:numCache>
            </c:numRef>
          </c:val>
          <c:extLst>
            <c:ext xmlns:c16="http://schemas.microsoft.com/office/drawing/2014/chart" uri="{C3380CC4-5D6E-409C-BE32-E72D297353CC}">
              <c16:uniqueId val="{00000004-35EA-48A8-B8E6-57EC698281E5}"/>
            </c:ext>
          </c:extLst>
        </c:ser>
        <c:ser>
          <c:idx val="5"/>
          <c:order val="5"/>
          <c:tx>
            <c:strRef>
              <c:f>Grafica4!$H$8:$H$9</c:f>
              <c:strCache>
                <c:ptCount val="1"/>
                <c:pt idx="0">
                  <c:v>2023</c:v>
                </c:pt>
              </c:strCache>
            </c:strRef>
          </c:tx>
          <c:spPr>
            <a:solidFill>
              <a:schemeClr val="accent6"/>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Grafica4!$H$10:$H$15</c:f>
              <c:numCache>
                <c:formatCode>#,##0</c:formatCode>
                <c:ptCount val="5"/>
                <c:pt idx="0">
                  <c:v>-5642.5483217800002</c:v>
                </c:pt>
                <c:pt idx="1">
                  <c:v>-56160.507096470006</c:v>
                </c:pt>
                <c:pt idx="2">
                  <c:v>-14239.685130579996</c:v>
                </c:pt>
                <c:pt idx="3">
                  <c:v>-2541.3318708199986</c:v>
                </c:pt>
                <c:pt idx="4">
                  <c:v>-9096.9582339799999</c:v>
                </c:pt>
              </c:numCache>
            </c:numRef>
          </c:val>
          <c:extLst>
            <c:ext xmlns:c16="http://schemas.microsoft.com/office/drawing/2014/chart" uri="{C3380CC4-5D6E-409C-BE32-E72D297353CC}">
              <c16:uniqueId val="{00000005-35EA-48A8-B8E6-57EC698281E5}"/>
            </c:ext>
          </c:extLst>
        </c:ser>
        <c:ser>
          <c:idx val="6"/>
          <c:order val="6"/>
          <c:tx>
            <c:strRef>
              <c:f>Grafica4!$I$8:$I$9</c:f>
              <c:strCache>
                <c:ptCount val="1"/>
                <c:pt idx="0">
                  <c:v>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Grafica4!$I$10:$I$15</c:f>
              <c:numCache>
                <c:formatCode>#,##0</c:formatCode>
                <c:ptCount val="5"/>
                <c:pt idx="0">
                  <c:v>-7677.440322899999</c:v>
                </c:pt>
                <c:pt idx="1">
                  <c:v>-51428.585087589992</c:v>
                </c:pt>
                <c:pt idx="2">
                  <c:v>-15038.36878603</c:v>
                </c:pt>
                <c:pt idx="3">
                  <c:v>-5472.1143390700008</c:v>
                </c:pt>
                <c:pt idx="4">
                  <c:v>-7936.39046942</c:v>
                </c:pt>
              </c:numCache>
            </c:numRef>
          </c:val>
          <c:extLst>
            <c:ext xmlns:c16="http://schemas.microsoft.com/office/drawing/2014/chart" uri="{C3380CC4-5D6E-409C-BE32-E72D297353CC}">
              <c16:uniqueId val="{00000006-35EA-48A8-B8E6-57EC698281E5}"/>
            </c:ext>
          </c:extLst>
        </c:ser>
        <c:dLbls>
          <c:showLegendKey val="0"/>
          <c:showVal val="0"/>
          <c:showCatName val="0"/>
          <c:showSerName val="0"/>
          <c:showPercent val="0"/>
          <c:showBubbleSize val="0"/>
        </c:dLbls>
        <c:gapWidth val="150"/>
        <c:axId val="359890687"/>
        <c:axId val="1"/>
      </c:barChart>
      <c:catAx>
        <c:axId val="35989068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ES"/>
          </a:p>
        </c:txPr>
        <c:crossAx val="1"/>
        <c:crosses val="autoZero"/>
        <c:auto val="0"/>
        <c:lblAlgn val="ctr"/>
        <c:lblOffset val="100"/>
        <c:noMultiLvlLbl val="0"/>
      </c:catAx>
      <c:valAx>
        <c:axId val="1"/>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ES"/>
          </a:p>
        </c:txPr>
        <c:crossAx val="359890687"/>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5">
                    <a:lumMod val="50000"/>
                  </a:schemeClr>
                </a:solidFill>
                <a:latin typeface="+mn-lt"/>
                <a:ea typeface="+mn-ea"/>
                <a:cs typeface="+mn-cs"/>
              </a:defRPr>
            </a:pPr>
            <a:endParaRPr lang="es-ES"/>
          </a:p>
        </c:txPr>
      </c:dTable>
      <c:spPr>
        <a:pattFill prst="ltDnDiag">
          <a:fgClr>
            <a:schemeClr val="bg1">
              <a:lumMod val="85000"/>
            </a:schemeClr>
          </a:fgClr>
          <a:bgClr>
            <a:schemeClr val="bg1"/>
          </a:bgClr>
        </a:pattFill>
        <a:ln>
          <a:noFill/>
        </a:ln>
        <a:effectLst/>
      </c:spPr>
    </c:plotArea>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sz="1100">
          <a:solidFill>
            <a:schemeClr val="accent5">
              <a:lumMod val="50000"/>
            </a:schemeClr>
          </a:solidFill>
        </a:defRPr>
      </a:pPr>
      <a:endParaRPr lang="es-ES"/>
    </a:p>
  </c:txPr>
  <c:externalData r:id="rId1">
    <c:autoUpdate val="0"/>
  </c:externalData>
  <c:extLst>
    <c:ext xmlns:c14="http://schemas.microsoft.com/office/drawing/2007/8/2/chart" uri="{781A3756-C4B2-4CAC-9D66-4F8BD8637D16}">
      <c14:pivotOptions>
        <c14:dropZoneFilter val="1"/>
        <c14:dropZoneCategories val="1"/>
        <c14:dropZoneData val="1"/>
        <c14:dropZonesVisible val="1"/>
      </c14:pivotOptions>
    </c:ext>
  </c:extLst>
</c:chartSpace>
</file>

<file path=ppt/charts/colors1.xml><?xml version="1.0" encoding="utf-8"?>
<cs:colorStyle xmlns:cs="http://schemas.microsoft.com/office/drawing/2012/chartStyle" xmlns:a="http://schemas.openxmlformats.org/drawingml/2006/main" meth="withinLinear" id="19">
  <a:schemeClr val="accent6"/>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9">
  <a:schemeClr val="accent6"/>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 id="19">
  <a:schemeClr val="accent6"/>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 id="19">
  <a:schemeClr val="accent6"/>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66">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900" kern="1200"/>
  </cs:valueAxis>
  <cs:wall>
    <cs:lnRef idx="0"/>
    <cs:fillRef idx="0"/>
    <cs:effectRef idx="0"/>
    <cs:fontRef idx="minor">
      <a:schemeClr val="tx2"/>
    </cs:fontRef>
  </cs:wall>
</cs:chartStyle>
</file>

<file path=ppt/charts/style1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2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3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40.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2.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5.xml><?xml version="1.0" encoding="utf-8"?>
<cs:chartStyle xmlns:cs="http://schemas.microsoft.com/office/drawing/2012/chartStyle" xmlns:a="http://schemas.openxmlformats.org/drawingml/2006/main" id="208">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ppt/charts/style46.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4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0.67692</cdr:x>
      <cdr:y>0.93343</cdr:y>
    </cdr:from>
    <cdr:to>
      <cdr:x>1</cdr:x>
      <cdr:y>1</cdr:y>
    </cdr:to>
    <cdr:sp macro="" textlink="">
      <cdr:nvSpPr>
        <cdr:cNvPr id="2" name="CuadroTexto 1">
          <a:extLst xmlns:a="http://schemas.openxmlformats.org/drawingml/2006/main">
            <a:ext uri="{FF2B5EF4-FFF2-40B4-BE49-F238E27FC236}">
              <a16:creationId xmlns:a16="http://schemas.microsoft.com/office/drawing/2014/main" id="{63FA895A-B801-459B-8C70-CE3F77147554}"/>
            </a:ext>
          </a:extLst>
        </cdr:cNvPr>
        <cdr:cNvSpPr txBox="1"/>
      </cdr:nvSpPr>
      <cdr:spPr>
        <a:xfrm xmlns:a="http://schemas.openxmlformats.org/drawingml/2006/main">
          <a:off x="5867400" y="5876925"/>
          <a:ext cx="2800350" cy="4191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s-CO" sz="1100" dirty="0"/>
        </a:p>
      </cdr:txBody>
    </cdr:sp>
  </cdr:relSizeAnchor>
</c:userShapes>
</file>

<file path=ppt/drawings/drawing2.xml><?xml version="1.0" encoding="utf-8"?>
<c:userShapes xmlns:c="http://schemas.openxmlformats.org/drawingml/2006/chart">
  <cdr:relSizeAnchor xmlns:cdr="http://schemas.openxmlformats.org/drawingml/2006/chartDrawing">
    <cdr:from>
      <cdr:x>0.07886</cdr:x>
      <cdr:y>0</cdr:y>
    </cdr:from>
    <cdr:to>
      <cdr:x>0.39299</cdr:x>
      <cdr:y>1</cdr:y>
    </cdr:to>
    <cdr:sp macro="" textlink="">
      <cdr:nvSpPr>
        <cdr:cNvPr id="2" name="11 Rectángulo"/>
        <cdr:cNvSpPr/>
      </cdr:nvSpPr>
      <cdr:spPr>
        <a:xfrm xmlns:a="http://schemas.openxmlformats.org/drawingml/2006/main">
          <a:off x="827761" y="0"/>
          <a:ext cx="3297441" cy="523220"/>
        </a:xfrm>
        <a:prstGeom xmlns:a="http://schemas.openxmlformats.org/drawingml/2006/main" prst="rect">
          <a:avLst/>
        </a:prstGeom>
      </cdr:spPr>
      <cdr:txBody>
        <a:bodyPr xmlns:a="http://schemas.openxmlformats.org/drawingml/2006/main" wrap="none">
          <a:spAutoFit/>
        </a:bodyPr>
        <a:lstStyle xmlns:a="http://schemas.openxmlformats.org/drawingml/2006/main">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9.503</a:t>
          </a:r>
          <a:endParaRPr lang="es-CO" sz="1400" b="1" kern="0" dirty="0">
            <a:solidFill>
              <a:schemeClr val="accent1">
                <a:lumMod val="50000"/>
              </a:schemeClr>
            </a:solidFill>
            <a:latin typeface="+mn-lt"/>
            <a:cs typeface="Arial" panose="020B0604020202020204" pitchFamily="34" charset="0"/>
          </a:endParaRPr>
        </a:p>
      </cdr:txBody>
    </cdr:sp>
  </cdr:relSizeAnchor>
  <cdr:relSizeAnchor xmlns:cdr="http://schemas.openxmlformats.org/drawingml/2006/chartDrawing">
    <cdr:from>
      <cdr:x>0.64346</cdr:x>
      <cdr:y>0</cdr:y>
    </cdr:from>
    <cdr:to>
      <cdr:x>0.94296</cdr:x>
      <cdr:y>1</cdr:y>
    </cdr:to>
    <cdr:sp macro="" textlink="">
      <cdr:nvSpPr>
        <cdr:cNvPr id="4" name="11 Rectángulo"/>
        <cdr:cNvSpPr/>
      </cdr:nvSpPr>
      <cdr:spPr>
        <a:xfrm xmlns:a="http://schemas.openxmlformats.org/drawingml/2006/main">
          <a:off x="6754341" y="0"/>
          <a:ext cx="3143809" cy="523220"/>
        </a:xfrm>
        <a:prstGeom xmlns:a="http://schemas.openxmlformats.org/drawingml/2006/main" prst="rect">
          <a:avLst/>
        </a:prstGeom>
      </cdr:spPr>
      <cdr:txBody>
        <a:bodyPr xmlns:a="http://schemas.openxmlformats.org/drawingml/2006/main" wrap="non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1.570</a:t>
          </a:r>
          <a:endParaRPr lang="es-CO" sz="1400" b="1" kern="0" dirty="0">
            <a:solidFill>
              <a:schemeClr val="accent1">
                <a:lumMod val="50000"/>
              </a:schemeClr>
            </a:solidFill>
            <a:latin typeface="+mn-lt"/>
            <a:cs typeface="Arial" panose="020B0604020202020204" pitchFamily="34" charset="0"/>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0.34216</cdr:x>
      <cdr:y>0.41914</cdr:y>
    </cdr:from>
    <cdr:to>
      <cdr:x>0.40558</cdr:x>
      <cdr:y>0.48747</cdr:y>
    </cdr:to>
    <cdr:sp macro="" textlink="">
      <cdr:nvSpPr>
        <cdr:cNvPr id="2" name="CuadroTexto 1">
          <a:extLst xmlns:a="http://schemas.openxmlformats.org/drawingml/2006/main">
            <a:ext uri="{FF2B5EF4-FFF2-40B4-BE49-F238E27FC236}">
              <a16:creationId xmlns:a16="http://schemas.microsoft.com/office/drawing/2014/main" id="{0945CA85-5C77-C165-9079-FF907610CAA5}"/>
            </a:ext>
          </a:extLst>
        </cdr:cNvPr>
        <cdr:cNvSpPr txBox="1"/>
      </cdr:nvSpPr>
      <cdr:spPr>
        <a:xfrm xmlns:a="http://schemas.openxmlformats.org/drawingml/2006/main">
          <a:off x="2766971" y="1752615"/>
          <a:ext cx="512860"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392</a:t>
          </a:r>
        </a:p>
      </cdr:txBody>
    </cdr:sp>
  </cdr:relSizeAnchor>
  <cdr:relSizeAnchor xmlns:cdr="http://schemas.openxmlformats.org/drawingml/2006/chartDrawing">
    <cdr:from>
      <cdr:x>0.45605</cdr:x>
      <cdr:y>0.44874</cdr:y>
    </cdr:from>
    <cdr:to>
      <cdr:x>0.51458</cdr:x>
      <cdr:y>0.51708</cdr:y>
    </cdr:to>
    <cdr:sp macro="" textlink="">
      <cdr:nvSpPr>
        <cdr:cNvPr id="3" name="CuadroTexto 1">
          <a:extLst xmlns:a="http://schemas.openxmlformats.org/drawingml/2006/main">
            <a:ext uri="{FF2B5EF4-FFF2-40B4-BE49-F238E27FC236}">
              <a16:creationId xmlns:a16="http://schemas.microsoft.com/office/drawing/2014/main" id="{EE3E8C05-9B20-123C-5978-6252941CC9FE}"/>
            </a:ext>
          </a:extLst>
        </cdr:cNvPr>
        <cdr:cNvSpPr txBox="1"/>
      </cdr:nvSpPr>
      <cdr:spPr>
        <a:xfrm xmlns:a="http://schemas.openxmlformats.org/drawingml/2006/main">
          <a:off x="4600136" y="1876400"/>
          <a:ext cx="590391" cy="28576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211</a:t>
          </a:r>
        </a:p>
      </cdr:txBody>
    </cdr:sp>
  </cdr:relSizeAnchor>
  <cdr:relSizeAnchor xmlns:cdr="http://schemas.openxmlformats.org/drawingml/2006/chartDrawing">
    <cdr:from>
      <cdr:x>0.59819</cdr:x>
      <cdr:y>0.47836</cdr:y>
    </cdr:from>
    <cdr:to>
      <cdr:x>0.6577</cdr:x>
      <cdr:y>0.56037</cdr:y>
    </cdr:to>
    <cdr:sp macro="" textlink="">
      <cdr:nvSpPr>
        <cdr:cNvPr id="4" name="CuadroTexto 1">
          <a:extLst xmlns:a="http://schemas.openxmlformats.org/drawingml/2006/main">
            <a:ext uri="{FF2B5EF4-FFF2-40B4-BE49-F238E27FC236}">
              <a16:creationId xmlns:a16="http://schemas.microsoft.com/office/drawing/2014/main" id="{F5D3AB29-0D75-A43E-C881-16FC86B54D55}"/>
            </a:ext>
          </a:extLst>
        </cdr:cNvPr>
        <cdr:cNvSpPr txBox="1"/>
      </cdr:nvSpPr>
      <cdr:spPr>
        <a:xfrm xmlns:a="http://schemas.openxmlformats.org/drawingml/2006/main">
          <a:off x="6033899" y="2000253"/>
          <a:ext cx="600276" cy="34292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173</a:t>
          </a:r>
        </a:p>
      </cdr:txBody>
    </cdr:sp>
  </cdr:relSizeAnchor>
  <cdr:relSizeAnchor xmlns:cdr="http://schemas.openxmlformats.org/drawingml/2006/chartDrawing">
    <cdr:from>
      <cdr:x>0.7255</cdr:x>
      <cdr:y>0.48746</cdr:y>
    </cdr:from>
    <cdr:to>
      <cdr:x>0.77148</cdr:x>
      <cdr:y>0.55125</cdr:y>
    </cdr:to>
    <cdr:sp macro="" textlink="">
      <cdr:nvSpPr>
        <cdr:cNvPr id="5" name="CuadroTexto 1">
          <a:extLst xmlns:a="http://schemas.openxmlformats.org/drawingml/2006/main">
            <a:ext uri="{FF2B5EF4-FFF2-40B4-BE49-F238E27FC236}">
              <a16:creationId xmlns:a16="http://schemas.microsoft.com/office/drawing/2014/main" id="{A65E978D-E09C-A048-787F-7D3390972456}"/>
            </a:ext>
          </a:extLst>
        </cdr:cNvPr>
        <cdr:cNvSpPr txBox="1"/>
      </cdr:nvSpPr>
      <cdr:spPr>
        <a:xfrm xmlns:a="http://schemas.openxmlformats.org/drawingml/2006/main">
          <a:off x="7318116" y="2038315"/>
          <a:ext cx="463810" cy="26673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219</a:t>
          </a:r>
        </a:p>
      </cdr:txBody>
    </cdr:sp>
  </cdr:relSizeAnchor>
  <cdr:relSizeAnchor xmlns:cdr="http://schemas.openxmlformats.org/drawingml/2006/chartDrawing">
    <cdr:from>
      <cdr:x>0.84169</cdr:x>
      <cdr:y>0.4738</cdr:y>
    </cdr:from>
    <cdr:to>
      <cdr:x>0.90703</cdr:x>
      <cdr:y>0.54441</cdr:y>
    </cdr:to>
    <cdr:sp macro="" textlink="">
      <cdr:nvSpPr>
        <cdr:cNvPr id="6" name="CuadroTexto 1">
          <a:extLst xmlns:a="http://schemas.openxmlformats.org/drawingml/2006/main">
            <a:ext uri="{FF2B5EF4-FFF2-40B4-BE49-F238E27FC236}">
              <a16:creationId xmlns:a16="http://schemas.microsoft.com/office/drawing/2014/main" id="{3D2CE68E-E71B-44AA-848C-A5C2F8CAF769}"/>
            </a:ext>
          </a:extLst>
        </cdr:cNvPr>
        <cdr:cNvSpPr txBox="1"/>
      </cdr:nvSpPr>
      <cdr:spPr>
        <a:xfrm xmlns:a="http://schemas.openxmlformats.org/drawingml/2006/main">
          <a:off x="8490150" y="1981196"/>
          <a:ext cx="659083" cy="29525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185</a:t>
          </a:r>
        </a:p>
      </cdr:txBody>
    </cdr:sp>
  </cdr:relSizeAnchor>
</c:userShapes>
</file>

<file path=ppt/drawings/drawing4.xml><?xml version="1.0" encoding="utf-8"?>
<c:userShapes xmlns:c="http://schemas.openxmlformats.org/drawingml/2006/chart">
  <cdr:relSizeAnchor xmlns:cdr="http://schemas.openxmlformats.org/drawingml/2006/chartDrawing">
    <cdr:from>
      <cdr:x>0.90691</cdr:x>
      <cdr:y>0.33729</cdr:y>
    </cdr:from>
    <cdr:to>
      <cdr:x>0.96914</cdr:x>
      <cdr:y>0.41414</cdr:y>
    </cdr:to>
    <cdr:sp macro="" textlink="">
      <cdr:nvSpPr>
        <cdr:cNvPr id="2"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7319856" y="1253959"/>
          <a:ext cx="502270"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238</a:t>
          </a:r>
          <a:endParaRPr lang="es-CO" sz="1400" b="1">
            <a:solidFill>
              <a:schemeClr val="accent2">
                <a:lumMod val="50000"/>
              </a:schemeClr>
            </a:solidFill>
          </a:endParaRPr>
        </a:p>
      </cdr:txBody>
    </cdr:sp>
  </cdr:relSizeAnchor>
  <cdr:relSizeAnchor xmlns:cdr="http://schemas.openxmlformats.org/drawingml/2006/chartDrawing">
    <cdr:from>
      <cdr:x>0.0858</cdr:x>
      <cdr:y>0.47753</cdr:y>
    </cdr:from>
    <cdr:to>
      <cdr:x>0.14802</cdr:x>
      <cdr:y>0.55438</cdr:y>
    </cdr:to>
    <cdr:sp macro="" textlink="">
      <cdr:nvSpPr>
        <cdr:cNvPr id="3"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92485" y="1775326"/>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15</a:t>
          </a:r>
        </a:p>
      </cdr:txBody>
    </cdr:sp>
  </cdr:relSizeAnchor>
  <cdr:relSizeAnchor xmlns:cdr="http://schemas.openxmlformats.org/drawingml/2006/chartDrawing">
    <cdr:from>
      <cdr:x>0.22493</cdr:x>
      <cdr:y>0.43168</cdr:y>
    </cdr:from>
    <cdr:to>
      <cdr:x>0.28715</cdr:x>
      <cdr:y>0.50853</cdr:y>
    </cdr:to>
    <cdr:sp macro="" textlink="">
      <cdr:nvSpPr>
        <cdr:cNvPr id="4" name="CuadroTexto 1">
          <a:extLst xmlns:a="http://schemas.openxmlformats.org/drawingml/2006/main">
            <a:ext uri="{FF2B5EF4-FFF2-40B4-BE49-F238E27FC236}">
              <a16:creationId xmlns:a16="http://schemas.microsoft.com/office/drawing/2014/main" id="{C1E85D45-362A-4D39-A496-28D21A15A438}"/>
            </a:ext>
          </a:extLst>
        </cdr:cNvPr>
        <cdr:cNvSpPr txBox="1"/>
      </cdr:nvSpPr>
      <cdr:spPr>
        <a:xfrm xmlns:a="http://schemas.openxmlformats.org/drawingml/2006/main">
          <a:off x="1815432" y="1604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64</a:t>
          </a:r>
        </a:p>
      </cdr:txBody>
    </cdr:sp>
  </cdr:relSizeAnchor>
  <cdr:relSizeAnchor xmlns:cdr="http://schemas.openxmlformats.org/drawingml/2006/chartDrawing">
    <cdr:from>
      <cdr:x>0.35288</cdr:x>
      <cdr:y>0.35886</cdr:y>
    </cdr:from>
    <cdr:to>
      <cdr:x>0.4151</cdr:x>
      <cdr:y>0.43572</cdr:y>
    </cdr:to>
    <cdr:sp macro="" textlink="">
      <cdr:nvSpPr>
        <cdr:cNvPr id="5" name="CuadroTexto 1">
          <a:extLst xmlns:a="http://schemas.openxmlformats.org/drawingml/2006/main">
            <a:ext uri="{FF2B5EF4-FFF2-40B4-BE49-F238E27FC236}">
              <a16:creationId xmlns:a16="http://schemas.microsoft.com/office/drawing/2014/main" id="{2863CFA4-6F9D-435E-BDB9-747992A4B95C}"/>
            </a:ext>
          </a:extLst>
        </cdr:cNvPr>
        <cdr:cNvSpPr txBox="1"/>
      </cdr:nvSpPr>
      <cdr:spPr>
        <a:xfrm xmlns:a="http://schemas.openxmlformats.org/drawingml/2006/main">
          <a:off x="2848142" y="1334168"/>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a:t>
          </a:r>
          <a:r>
            <a:rPr lang="es-CO" sz="1400" b="1">
              <a:solidFill>
                <a:schemeClr val="accent2">
                  <a:lumMod val="50000"/>
                </a:schemeClr>
              </a:solidFill>
            </a:rPr>
            <a:t>59</a:t>
          </a:r>
        </a:p>
      </cdr:txBody>
    </cdr:sp>
  </cdr:relSizeAnchor>
  <cdr:relSizeAnchor xmlns:cdr="http://schemas.openxmlformats.org/drawingml/2006/chartDrawing">
    <cdr:from>
      <cdr:x>0.48083</cdr:x>
      <cdr:y>0.39662</cdr:y>
    </cdr:from>
    <cdr:to>
      <cdr:x>0.54305</cdr:x>
      <cdr:y>0.47347</cdr:y>
    </cdr:to>
    <cdr:sp macro="" textlink="">
      <cdr:nvSpPr>
        <cdr:cNvPr id="6" name="CuadroTexto 1">
          <a:extLst xmlns:a="http://schemas.openxmlformats.org/drawingml/2006/main">
            <a:ext uri="{FF2B5EF4-FFF2-40B4-BE49-F238E27FC236}">
              <a16:creationId xmlns:a16="http://schemas.microsoft.com/office/drawing/2014/main" id="{BCF01E07-E94E-4450-A061-F129EAE67A6F}"/>
            </a:ext>
          </a:extLst>
        </cdr:cNvPr>
        <cdr:cNvSpPr txBox="1"/>
      </cdr:nvSpPr>
      <cdr:spPr>
        <a:xfrm xmlns:a="http://schemas.openxmlformats.org/drawingml/2006/main">
          <a:off x="3880852" y="1474537"/>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127</a:t>
          </a:r>
          <a:endParaRPr lang="es-CO" sz="1400" b="1">
            <a:solidFill>
              <a:schemeClr val="accent2">
                <a:lumMod val="50000"/>
              </a:schemeClr>
            </a:solidFill>
          </a:endParaRPr>
        </a:p>
      </cdr:txBody>
    </cdr:sp>
  </cdr:relSizeAnchor>
  <cdr:relSizeAnchor xmlns:cdr="http://schemas.openxmlformats.org/drawingml/2006/chartDrawing">
    <cdr:from>
      <cdr:x>0.62865</cdr:x>
      <cdr:y>0.36965</cdr:y>
    </cdr:from>
    <cdr:to>
      <cdr:x>0.69088</cdr:x>
      <cdr:y>0.4465</cdr:y>
    </cdr:to>
    <cdr:sp macro="" textlink="">
      <cdr:nvSpPr>
        <cdr:cNvPr id="7" name="CuadroTexto 1">
          <a:extLst xmlns:a="http://schemas.openxmlformats.org/drawingml/2006/main">
            <a:ext uri="{FF2B5EF4-FFF2-40B4-BE49-F238E27FC236}">
              <a16:creationId xmlns:a16="http://schemas.microsoft.com/office/drawing/2014/main" id="{1C3744AB-D8E8-4E69-8BA8-950A2CBF7A30}"/>
            </a:ext>
          </a:extLst>
        </cdr:cNvPr>
        <cdr:cNvSpPr txBox="1"/>
      </cdr:nvSpPr>
      <cdr:spPr>
        <a:xfrm xmlns:a="http://schemas.openxmlformats.org/drawingml/2006/main">
          <a:off x="5073984" y="1374273"/>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138</a:t>
          </a:r>
          <a:endParaRPr lang="es-CO" sz="1400" b="1">
            <a:solidFill>
              <a:schemeClr val="accent2">
                <a:lumMod val="50000"/>
              </a:schemeClr>
            </a:solidFill>
          </a:endParaRPr>
        </a:p>
      </cdr:txBody>
    </cdr:sp>
  </cdr:relSizeAnchor>
  <cdr:relSizeAnchor xmlns:cdr="http://schemas.openxmlformats.org/drawingml/2006/chartDrawing">
    <cdr:from>
      <cdr:x>0.76778</cdr:x>
      <cdr:y>0.3292</cdr:y>
    </cdr:from>
    <cdr:to>
      <cdr:x>0.83001</cdr:x>
      <cdr:y>0.40605</cdr:y>
    </cdr:to>
    <cdr:sp macro="" textlink="">
      <cdr:nvSpPr>
        <cdr:cNvPr id="8"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6196932" y="1223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239</a:t>
          </a:r>
          <a:endParaRPr lang="es-CO" sz="1400" b="1">
            <a:solidFill>
              <a:schemeClr val="accent2">
                <a:lumMod val="50000"/>
              </a:schemeClr>
            </a:solidFill>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0.07294</cdr:x>
      <cdr:y>0.16604</cdr:y>
    </cdr:from>
    <cdr:to>
      <cdr:x>0.12359</cdr:x>
      <cdr:y>0.24246</cdr:y>
    </cdr:to>
    <cdr:sp macro="" textlink="">
      <cdr:nvSpPr>
        <cdr:cNvPr id="2"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12779" y="589104"/>
          <a:ext cx="425513" cy="27114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4</a:t>
          </a:r>
          <a:r>
            <a:rPr lang="es-CO" sz="1400" b="1">
              <a:solidFill>
                <a:schemeClr val="accent2">
                  <a:lumMod val="50000"/>
                </a:schemeClr>
              </a:solidFill>
            </a:rPr>
            <a:t>8</a:t>
          </a:r>
        </a:p>
      </cdr:txBody>
    </cdr:sp>
  </cdr:relSizeAnchor>
  <cdr:relSizeAnchor xmlns:cdr="http://schemas.openxmlformats.org/drawingml/2006/chartDrawing">
    <cdr:from>
      <cdr:x>0.69426</cdr:x>
      <cdr:y>0.44926</cdr:y>
    </cdr:from>
    <cdr:to>
      <cdr:x>0.75404</cdr:x>
      <cdr:y>0.52568</cdr:y>
    </cdr:to>
    <cdr:sp macro="" textlink="">
      <cdr:nvSpPr>
        <cdr:cNvPr id="3" name="CuadroTexto 1">
          <a:extLst xmlns:a="http://schemas.openxmlformats.org/drawingml/2006/main">
            <a:ext uri="{FF2B5EF4-FFF2-40B4-BE49-F238E27FC236}">
              <a16:creationId xmlns:a16="http://schemas.microsoft.com/office/drawing/2014/main" id="{A66A1595-7C7F-4368-85DB-BBB1097E5297}"/>
            </a:ext>
          </a:extLst>
        </cdr:cNvPr>
        <cdr:cNvSpPr txBox="1"/>
      </cdr:nvSpPr>
      <cdr:spPr>
        <a:xfrm xmlns:a="http://schemas.openxmlformats.org/drawingml/2006/main">
          <a:off x="5832475" y="1679575"/>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9</a:t>
          </a:r>
          <a:endParaRPr lang="es-CO" sz="1400" b="1">
            <a:solidFill>
              <a:schemeClr val="accent2">
                <a:lumMod val="50000"/>
              </a:schemeClr>
            </a:solidFill>
          </a:endParaRPr>
        </a:p>
      </cdr:txBody>
    </cdr:sp>
  </cdr:relSizeAnchor>
  <cdr:relSizeAnchor xmlns:cdr="http://schemas.openxmlformats.org/drawingml/2006/chartDrawing">
    <cdr:from>
      <cdr:x>0.8836</cdr:x>
      <cdr:y>0.50786</cdr:y>
    </cdr:from>
    <cdr:to>
      <cdr:x>0.94338</cdr:x>
      <cdr:y>0.58428</cdr:y>
    </cdr:to>
    <cdr:sp macro="" textlink="">
      <cdr:nvSpPr>
        <cdr:cNvPr id="7" name="CuadroTexto 1">
          <a:extLst xmlns:a="http://schemas.openxmlformats.org/drawingml/2006/main">
            <a:ext uri="{FF2B5EF4-FFF2-40B4-BE49-F238E27FC236}">
              <a16:creationId xmlns:a16="http://schemas.microsoft.com/office/drawing/2014/main" id="{BAABDBF0-C7C1-D561-F353-4D3558AA359B}"/>
            </a:ext>
          </a:extLst>
        </cdr:cNvPr>
        <cdr:cNvSpPr txBox="1"/>
      </cdr:nvSpPr>
      <cdr:spPr>
        <a:xfrm xmlns:a="http://schemas.openxmlformats.org/drawingml/2006/main">
          <a:off x="7423150" y="1898650"/>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20</a:t>
          </a:r>
          <a:endParaRPr lang="es-CO" sz="1400" b="1" dirty="0">
            <a:solidFill>
              <a:schemeClr val="accent2">
                <a:lumMod val="50000"/>
              </a:schemeClr>
            </a:solidFill>
          </a:endParaRPr>
        </a:p>
      </cdr:txBody>
    </cdr:sp>
  </cdr:relSizeAnchor>
</c:userShapes>
</file>

<file path=ppt/drawings/drawing6.xml><?xml version="1.0" encoding="utf-8"?>
<c:userShapes xmlns:c="http://schemas.openxmlformats.org/drawingml/2006/chart">
  <cdr:relSizeAnchor xmlns:cdr="http://schemas.openxmlformats.org/drawingml/2006/chartDrawing">
    <cdr:from>
      <cdr:x>0.13532</cdr:x>
      <cdr:y>0.32762</cdr:y>
    </cdr:from>
    <cdr:to>
      <cdr:x>0.19138</cdr:x>
      <cdr:y>0.42819</cdr:y>
    </cdr:to>
    <cdr:sp macro="" textlink="">
      <cdr:nvSpPr>
        <cdr:cNvPr id="2" name="CuadroTexto 1">
          <a:extLst xmlns:a="http://schemas.openxmlformats.org/drawingml/2006/main">
            <a:ext uri="{FF2B5EF4-FFF2-40B4-BE49-F238E27FC236}">
              <a16:creationId xmlns:a16="http://schemas.microsoft.com/office/drawing/2014/main" id="{5534B7DF-9223-B4DF-8B8E-35A7D590E4F9}"/>
            </a:ext>
          </a:extLst>
        </cdr:cNvPr>
        <cdr:cNvSpPr txBox="1"/>
      </cdr:nvSpPr>
      <cdr:spPr>
        <a:xfrm xmlns:a="http://schemas.openxmlformats.org/drawingml/2006/main">
          <a:off x="991206" y="1184268"/>
          <a:ext cx="410624" cy="36353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a:solidFill>
                <a:schemeClr val="accent2">
                  <a:lumMod val="50000"/>
                </a:schemeClr>
              </a:solidFill>
              <a:latin typeface="+mn-lt"/>
              <a:ea typeface="+mn-ea"/>
              <a:cs typeface="+mn-cs"/>
            </a:rPr>
            <a:t>40</a:t>
          </a:r>
        </a:p>
      </cdr:txBody>
    </cdr:sp>
  </cdr:relSizeAnchor>
  <cdr:relSizeAnchor xmlns:cdr="http://schemas.openxmlformats.org/drawingml/2006/chartDrawing">
    <cdr:from>
      <cdr:x>0.48823</cdr:x>
      <cdr:y>0.21168</cdr:y>
    </cdr:from>
    <cdr:to>
      <cdr:x>0.54692</cdr:x>
      <cdr:y>0.29072</cdr:y>
    </cdr:to>
    <cdr:sp macro="" textlink="">
      <cdr:nvSpPr>
        <cdr:cNvPr id="3" name="CuadroTexto 1">
          <a:extLst xmlns:a="http://schemas.openxmlformats.org/drawingml/2006/main">
            <a:ext uri="{FF2B5EF4-FFF2-40B4-BE49-F238E27FC236}">
              <a16:creationId xmlns:a16="http://schemas.microsoft.com/office/drawing/2014/main" id="{3B1ADEB7-A158-B214-F573-DE94205FE397}"/>
            </a:ext>
          </a:extLst>
        </cdr:cNvPr>
        <cdr:cNvSpPr txBox="1"/>
      </cdr:nvSpPr>
      <cdr:spPr>
        <a:xfrm xmlns:a="http://schemas.openxmlformats.org/drawingml/2006/main">
          <a:off x="3576148" y="765183"/>
          <a:ext cx="429888"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a:t>
          </a:r>
          <a:r>
            <a:rPr lang="es-CO" sz="1400" b="1">
              <a:solidFill>
                <a:schemeClr val="accent2">
                  <a:lumMod val="50000"/>
                </a:schemeClr>
              </a:solidFill>
            </a:rPr>
            <a:t>8</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O"/>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2D7961-3E58-4190-85E1-93573A6F346D}" type="datetimeFigureOut">
              <a:rPr lang="es-CO" smtClean="0"/>
              <a:t>18/10/2024</a:t>
            </a:fld>
            <a:endParaRPr lang="es-CO"/>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CO"/>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CO"/>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AF78CF3-BDC2-4027-AAF6-AEE4FB847F16}" type="slidenum">
              <a:rPr lang="es-CO" smtClean="0"/>
              <a:t>‹Nº›</a:t>
            </a:fld>
            <a:endParaRPr lang="es-CO"/>
          </a:p>
        </p:txBody>
      </p:sp>
    </p:spTree>
    <p:extLst>
      <p:ext uri="{BB962C8B-B14F-4D97-AF65-F5344CB8AC3E}">
        <p14:creationId xmlns:p14="http://schemas.microsoft.com/office/powerpoint/2010/main" val="36378878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a:t>
            </a:fld>
            <a:endParaRPr lang="es-CO"/>
          </a:p>
        </p:txBody>
      </p:sp>
    </p:spTree>
    <p:extLst>
      <p:ext uri="{BB962C8B-B14F-4D97-AF65-F5344CB8AC3E}">
        <p14:creationId xmlns:p14="http://schemas.microsoft.com/office/powerpoint/2010/main" val="3738630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a:t>
            </a:fld>
            <a:endParaRPr lang="es-CO"/>
          </a:p>
        </p:txBody>
      </p:sp>
    </p:spTree>
    <p:extLst>
      <p:ext uri="{BB962C8B-B14F-4D97-AF65-F5344CB8AC3E}">
        <p14:creationId xmlns:p14="http://schemas.microsoft.com/office/powerpoint/2010/main" val="406784955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Marcador de imagen de diapositiva 1">
            <a:extLst>
              <a:ext uri="{FF2B5EF4-FFF2-40B4-BE49-F238E27FC236}">
                <a16:creationId xmlns:a16="http://schemas.microsoft.com/office/drawing/2014/main" id="{6522D5F8-444C-4586-A79C-6A0D23CD2A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1" name="Marcador de notas 2">
            <a:extLst>
              <a:ext uri="{FF2B5EF4-FFF2-40B4-BE49-F238E27FC236}">
                <a16:creationId xmlns:a16="http://schemas.microsoft.com/office/drawing/2014/main" id="{2C265D6A-3B17-4DEF-8735-533DD10FAF4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3732" name="Marcador de número de diapositiva 3">
            <a:extLst>
              <a:ext uri="{FF2B5EF4-FFF2-40B4-BE49-F238E27FC236}">
                <a16:creationId xmlns:a16="http://schemas.microsoft.com/office/drawing/2014/main" id="{7E12BE25-CAA2-4E65-8095-6D3CD3CE507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99E7AD0-66C8-447A-AAB9-A5D44FBACA97}" type="slidenum">
              <a:rPr lang="es-CO" altLang="es-CO" smtClean="0"/>
              <a:pPr fontAlgn="base">
                <a:spcBef>
                  <a:spcPct val="0"/>
                </a:spcBef>
                <a:spcAft>
                  <a:spcPct val="0"/>
                </a:spcAft>
              </a:pPr>
              <a:t>118</a:t>
            </a:fld>
            <a:endParaRPr lang="es-CO" altLang="es-CO"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Marcador de imagen de diapositiva 1">
            <a:extLst>
              <a:ext uri="{FF2B5EF4-FFF2-40B4-BE49-F238E27FC236}">
                <a16:creationId xmlns:a16="http://schemas.microsoft.com/office/drawing/2014/main" id="{F5C42D46-C8BF-4E5A-833E-6301B0647E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79" name="Marcador de notas 2">
            <a:extLst>
              <a:ext uri="{FF2B5EF4-FFF2-40B4-BE49-F238E27FC236}">
                <a16:creationId xmlns:a16="http://schemas.microsoft.com/office/drawing/2014/main" id="{FFE6852F-74B5-4C41-B912-CFD02163E69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5780" name="Marcador de número de diapositiva 3">
            <a:extLst>
              <a:ext uri="{FF2B5EF4-FFF2-40B4-BE49-F238E27FC236}">
                <a16:creationId xmlns:a16="http://schemas.microsoft.com/office/drawing/2014/main" id="{52885EE0-AB82-461F-9FD8-EB772F6A8B0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DD1B9FF-122B-4F56-8B38-850E2DC7E691}" type="slidenum">
              <a:rPr lang="es-CO" altLang="es-CO" smtClean="0"/>
              <a:pPr fontAlgn="base">
                <a:spcBef>
                  <a:spcPct val="0"/>
                </a:spcBef>
                <a:spcAft>
                  <a:spcPct val="0"/>
                </a:spcAft>
              </a:pPr>
              <a:t>119</a:t>
            </a:fld>
            <a:endParaRPr lang="es-CO" altLang="es-CO"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Marcador de imagen de diapositiva 1">
            <a:extLst>
              <a:ext uri="{FF2B5EF4-FFF2-40B4-BE49-F238E27FC236}">
                <a16:creationId xmlns:a16="http://schemas.microsoft.com/office/drawing/2014/main" id="{0396CFE2-8AA9-4E69-A54E-9316279DC07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7" name="Marcador de notas 2">
            <a:extLst>
              <a:ext uri="{FF2B5EF4-FFF2-40B4-BE49-F238E27FC236}">
                <a16:creationId xmlns:a16="http://schemas.microsoft.com/office/drawing/2014/main" id="{8F099F5D-E956-4530-980A-E6452B1E603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7828" name="Marcador de número de diapositiva 3">
            <a:extLst>
              <a:ext uri="{FF2B5EF4-FFF2-40B4-BE49-F238E27FC236}">
                <a16:creationId xmlns:a16="http://schemas.microsoft.com/office/drawing/2014/main" id="{941CCA57-F0E3-4ACD-80CB-9C35B3F14F4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EE85A53-4148-4DB9-8E78-71DE3FC009EC}" type="slidenum">
              <a:rPr lang="es-CO" altLang="es-CO" smtClean="0"/>
              <a:pPr fontAlgn="base">
                <a:spcBef>
                  <a:spcPct val="0"/>
                </a:spcBef>
                <a:spcAft>
                  <a:spcPct val="0"/>
                </a:spcAft>
              </a:pPr>
              <a:t>120</a:t>
            </a:fld>
            <a:endParaRPr lang="es-CO" altLang="es-CO"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Marcador de imagen de diapositiva 1">
            <a:extLst>
              <a:ext uri="{FF2B5EF4-FFF2-40B4-BE49-F238E27FC236}">
                <a16:creationId xmlns:a16="http://schemas.microsoft.com/office/drawing/2014/main" id="{BB9E7804-95C0-4769-B48D-765975888AF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9875" name="Marcador de notas 2">
            <a:extLst>
              <a:ext uri="{FF2B5EF4-FFF2-40B4-BE49-F238E27FC236}">
                <a16:creationId xmlns:a16="http://schemas.microsoft.com/office/drawing/2014/main" id="{1DAC3BCC-9C35-4A65-8E2B-F67BD690709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9876" name="Marcador de número de diapositiva 3">
            <a:extLst>
              <a:ext uri="{FF2B5EF4-FFF2-40B4-BE49-F238E27FC236}">
                <a16:creationId xmlns:a16="http://schemas.microsoft.com/office/drawing/2014/main" id="{EBC8CA94-61E1-4937-AC85-E28C8A1B1B5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1DC6F8E-C8EC-4D95-8F51-2A229B7B8FD3}" type="slidenum">
              <a:rPr lang="es-CO" altLang="es-CO" smtClean="0"/>
              <a:pPr fontAlgn="base">
                <a:spcBef>
                  <a:spcPct val="0"/>
                </a:spcBef>
                <a:spcAft>
                  <a:spcPct val="0"/>
                </a:spcAft>
              </a:pPr>
              <a:t>121</a:t>
            </a:fld>
            <a:endParaRPr lang="es-CO" altLang="es-CO"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Marcador de imagen de diapositiva 1">
            <a:extLst>
              <a:ext uri="{FF2B5EF4-FFF2-40B4-BE49-F238E27FC236}">
                <a16:creationId xmlns:a16="http://schemas.microsoft.com/office/drawing/2014/main" id="{BB91B907-ACF1-462E-BC8C-AC42D9E25F5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3" name="Marcador de notas 2">
            <a:extLst>
              <a:ext uri="{FF2B5EF4-FFF2-40B4-BE49-F238E27FC236}">
                <a16:creationId xmlns:a16="http://schemas.microsoft.com/office/drawing/2014/main" id="{C288E583-80CD-426E-AA11-C944758061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1924" name="Marcador de número de diapositiva 3">
            <a:extLst>
              <a:ext uri="{FF2B5EF4-FFF2-40B4-BE49-F238E27FC236}">
                <a16:creationId xmlns:a16="http://schemas.microsoft.com/office/drawing/2014/main" id="{5FA802A6-B4BC-4024-AC74-5B4117EE56E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75B2D17-B42E-43FF-8F52-B3A433C9FF32}" type="slidenum">
              <a:rPr lang="es-CO" altLang="es-CO" smtClean="0"/>
              <a:pPr fontAlgn="base">
                <a:spcBef>
                  <a:spcPct val="0"/>
                </a:spcBef>
                <a:spcAft>
                  <a:spcPct val="0"/>
                </a:spcAft>
              </a:pPr>
              <a:t>122</a:t>
            </a:fld>
            <a:endParaRPr lang="es-CO" altLang="es-CO"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Marcador de imagen de diapositiva 1">
            <a:extLst>
              <a:ext uri="{FF2B5EF4-FFF2-40B4-BE49-F238E27FC236}">
                <a16:creationId xmlns:a16="http://schemas.microsoft.com/office/drawing/2014/main" id="{5F4146DB-8135-4EAD-9D55-C046217FC5A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Marcador de notas 2">
            <a:extLst>
              <a:ext uri="{FF2B5EF4-FFF2-40B4-BE49-F238E27FC236}">
                <a16:creationId xmlns:a16="http://schemas.microsoft.com/office/drawing/2014/main" id="{DA09A2EB-EBA3-4A18-A0A9-B6844791B7E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3972" name="Marcador de número de diapositiva 3">
            <a:extLst>
              <a:ext uri="{FF2B5EF4-FFF2-40B4-BE49-F238E27FC236}">
                <a16:creationId xmlns:a16="http://schemas.microsoft.com/office/drawing/2014/main" id="{46E86018-5A8A-4C6C-826D-42AE46B7E20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09ED7C4-D53E-4FC8-BEE1-901098AFA232}" type="slidenum">
              <a:rPr lang="es-CO" altLang="es-CO" smtClean="0"/>
              <a:pPr fontAlgn="base">
                <a:spcBef>
                  <a:spcPct val="0"/>
                </a:spcBef>
                <a:spcAft>
                  <a:spcPct val="0"/>
                </a:spcAft>
              </a:pPr>
              <a:t>123</a:t>
            </a:fld>
            <a:endParaRPr lang="es-CO" altLang="es-CO"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Marcador de imagen de diapositiva 1">
            <a:extLst>
              <a:ext uri="{FF2B5EF4-FFF2-40B4-BE49-F238E27FC236}">
                <a16:creationId xmlns:a16="http://schemas.microsoft.com/office/drawing/2014/main" id="{74464801-D255-41F5-8BBD-1C24D7F676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Marcador de notas 2">
            <a:extLst>
              <a:ext uri="{FF2B5EF4-FFF2-40B4-BE49-F238E27FC236}">
                <a16:creationId xmlns:a16="http://schemas.microsoft.com/office/drawing/2014/main" id="{A8A3E006-8D60-4193-B0CD-159AA696C46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6020" name="Marcador de número de diapositiva 3">
            <a:extLst>
              <a:ext uri="{FF2B5EF4-FFF2-40B4-BE49-F238E27FC236}">
                <a16:creationId xmlns:a16="http://schemas.microsoft.com/office/drawing/2014/main" id="{BFCA60E5-2CEB-4EEA-893B-F28CE8359E4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8AE9DD9-4802-445C-87C3-30474D748F0A}" type="slidenum">
              <a:rPr lang="es-CO" altLang="es-CO" smtClean="0"/>
              <a:pPr fontAlgn="base">
                <a:spcBef>
                  <a:spcPct val="0"/>
                </a:spcBef>
                <a:spcAft>
                  <a:spcPct val="0"/>
                </a:spcAft>
              </a:pPr>
              <a:t>124</a:t>
            </a:fld>
            <a:endParaRPr lang="es-CO" altLang="es-CO" dirty="0"/>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Marcador de imagen de diapositiva 1">
            <a:extLst>
              <a:ext uri="{FF2B5EF4-FFF2-40B4-BE49-F238E27FC236}">
                <a16:creationId xmlns:a16="http://schemas.microsoft.com/office/drawing/2014/main" id="{07C1C53E-3984-4E1C-A8E8-4D6F03C53B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Marcador de notas 2">
            <a:extLst>
              <a:ext uri="{FF2B5EF4-FFF2-40B4-BE49-F238E27FC236}">
                <a16:creationId xmlns:a16="http://schemas.microsoft.com/office/drawing/2014/main" id="{4BF0DAA1-9584-4004-8865-379752AB133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8068" name="Marcador de número de diapositiva 3">
            <a:extLst>
              <a:ext uri="{FF2B5EF4-FFF2-40B4-BE49-F238E27FC236}">
                <a16:creationId xmlns:a16="http://schemas.microsoft.com/office/drawing/2014/main" id="{C5A201FD-64DA-40C8-B0B4-116863CDD97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C7D1412-2476-4CD2-A3DC-55336207F780}" type="slidenum">
              <a:rPr lang="es-CO" altLang="es-CO" smtClean="0"/>
              <a:pPr fontAlgn="base">
                <a:spcBef>
                  <a:spcPct val="0"/>
                </a:spcBef>
                <a:spcAft>
                  <a:spcPct val="0"/>
                </a:spcAft>
              </a:pPr>
              <a:t>125</a:t>
            </a:fld>
            <a:endParaRPr lang="es-CO" altLang="es-CO" dirty="0"/>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Marcador de imagen de diapositiva 1">
            <a:extLst>
              <a:ext uri="{FF2B5EF4-FFF2-40B4-BE49-F238E27FC236}">
                <a16:creationId xmlns:a16="http://schemas.microsoft.com/office/drawing/2014/main" id="{A93A929E-B73B-4705-88EE-76DA991C42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5" name="Marcador de notas 2">
            <a:extLst>
              <a:ext uri="{FF2B5EF4-FFF2-40B4-BE49-F238E27FC236}">
                <a16:creationId xmlns:a16="http://schemas.microsoft.com/office/drawing/2014/main" id="{9CCBAC26-B998-4EC1-BE7E-24E63E2DED8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0116" name="Marcador de número de diapositiva 3">
            <a:extLst>
              <a:ext uri="{FF2B5EF4-FFF2-40B4-BE49-F238E27FC236}">
                <a16:creationId xmlns:a16="http://schemas.microsoft.com/office/drawing/2014/main" id="{98079F95-3842-4DBD-9717-A4B36C46D13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92338E2-3625-4CEE-AD5F-B720D0D4E58E}" type="slidenum">
              <a:rPr lang="es-CO" altLang="es-CO" smtClean="0"/>
              <a:pPr fontAlgn="base">
                <a:spcBef>
                  <a:spcPct val="0"/>
                </a:spcBef>
                <a:spcAft>
                  <a:spcPct val="0"/>
                </a:spcAft>
              </a:pPr>
              <a:t>126</a:t>
            </a:fld>
            <a:endParaRPr lang="es-CO" altLang="es-CO" dirty="0"/>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Marcador de imagen de diapositiva 1">
            <a:extLst>
              <a:ext uri="{FF2B5EF4-FFF2-40B4-BE49-F238E27FC236}">
                <a16:creationId xmlns:a16="http://schemas.microsoft.com/office/drawing/2014/main" id="{14199D33-D175-4851-8A0A-A6C1E20707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3" name="Marcador de notas 2">
            <a:extLst>
              <a:ext uri="{FF2B5EF4-FFF2-40B4-BE49-F238E27FC236}">
                <a16:creationId xmlns:a16="http://schemas.microsoft.com/office/drawing/2014/main" id="{F2963CF0-B579-4AB2-BBD1-433D960992B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2164" name="Marcador de número de diapositiva 3">
            <a:extLst>
              <a:ext uri="{FF2B5EF4-FFF2-40B4-BE49-F238E27FC236}">
                <a16:creationId xmlns:a16="http://schemas.microsoft.com/office/drawing/2014/main" id="{6EA6B562-2557-43E1-A9EE-978C2D4CC4E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57EE4D6-5608-4495-A6F0-10E42D43D77C}" type="slidenum">
              <a:rPr lang="es-CO" altLang="es-CO" smtClean="0"/>
              <a:pPr fontAlgn="base">
                <a:spcBef>
                  <a:spcPct val="0"/>
                </a:spcBef>
                <a:spcAft>
                  <a:spcPct val="0"/>
                </a:spcAft>
              </a:pPr>
              <a:t>127</a:t>
            </a:fld>
            <a:endParaRPr lang="es-CO" altLang="es-CO"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162438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Marcador de imagen de diapositiva 1">
            <a:extLst>
              <a:ext uri="{FF2B5EF4-FFF2-40B4-BE49-F238E27FC236}">
                <a16:creationId xmlns:a16="http://schemas.microsoft.com/office/drawing/2014/main" id="{E9F50C92-2B1B-4D34-8244-877FB13E5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4211" name="Marcador de notas 2">
            <a:extLst>
              <a:ext uri="{FF2B5EF4-FFF2-40B4-BE49-F238E27FC236}">
                <a16:creationId xmlns:a16="http://schemas.microsoft.com/office/drawing/2014/main" id="{4A3708C6-1955-4EBF-8716-DADCECD21E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4212" name="Marcador de número de diapositiva 3">
            <a:extLst>
              <a:ext uri="{FF2B5EF4-FFF2-40B4-BE49-F238E27FC236}">
                <a16:creationId xmlns:a16="http://schemas.microsoft.com/office/drawing/2014/main" id="{3D46A21C-F1BE-4269-B4D7-D790E761BCA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2BD72E7-C4CB-4067-9A60-CB3FD97E65DB}" type="slidenum">
              <a:rPr lang="es-CO" altLang="es-CO" smtClean="0"/>
              <a:pPr fontAlgn="base">
                <a:spcBef>
                  <a:spcPct val="0"/>
                </a:spcBef>
                <a:spcAft>
                  <a:spcPct val="0"/>
                </a:spcAft>
              </a:pPr>
              <a:t>128</a:t>
            </a:fld>
            <a:endParaRPr lang="es-CO" altLang="es-CO" dirty="0"/>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132</a:t>
            </a:fld>
            <a:endParaRPr lang="es-CO"/>
          </a:p>
        </p:txBody>
      </p:sp>
    </p:spTree>
    <p:extLst>
      <p:ext uri="{BB962C8B-B14F-4D97-AF65-F5344CB8AC3E}">
        <p14:creationId xmlns:p14="http://schemas.microsoft.com/office/powerpoint/2010/main" val="132810525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Marcador de imagen de diapositiva 1">
            <a:extLst>
              <a:ext uri="{FF2B5EF4-FFF2-40B4-BE49-F238E27FC236}">
                <a16:creationId xmlns:a16="http://schemas.microsoft.com/office/drawing/2014/main" id="{4048CD26-E627-445A-BDA3-B8657CA0AAD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8547" name="Marcador de notas 2">
            <a:extLst>
              <a:ext uri="{FF2B5EF4-FFF2-40B4-BE49-F238E27FC236}">
                <a16:creationId xmlns:a16="http://schemas.microsoft.com/office/drawing/2014/main" id="{225A2C68-23CF-4CA0-8814-FD14D7EC416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08548" name="Marcador de número de diapositiva 3">
            <a:extLst>
              <a:ext uri="{FF2B5EF4-FFF2-40B4-BE49-F238E27FC236}">
                <a16:creationId xmlns:a16="http://schemas.microsoft.com/office/drawing/2014/main" id="{A2C003F6-300F-4557-AA2C-95324E8D9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E767BD9-73DA-48AB-9EB1-F33AFD45857F}" type="slidenum">
              <a:rPr lang="es-CO" altLang="es-CO" smtClean="0"/>
              <a:pPr fontAlgn="base">
                <a:spcBef>
                  <a:spcPct val="0"/>
                </a:spcBef>
                <a:spcAft>
                  <a:spcPct val="0"/>
                </a:spcAft>
              </a:pPr>
              <a:t>134</a:t>
            </a:fld>
            <a:endParaRPr lang="es-CO" altLang="es-CO" dirty="0"/>
          </a:p>
        </p:txBody>
      </p:sp>
    </p:spTree>
    <p:extLst>
      <p:ext uri="{BB962C8B-B14F-4D97-AF65-F5344CB8AC3E}">
        <p14:creationId xmlns:p14="http://schemas.microsoft.com/office/powerpoint/2010/main" val="303867249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Marcador de imagen de diapositiva 1">
            <a:extLst>
              <a:ext uri="{FF2B5EF4-FFF2-40B4-BE49-F238E27FC236}">
                <a16:creationId xmlns:a16="http://schemas.microsoft.com/office/drawing/2014/main" id="{4DEA5595-2CC1-4730-8043-53449BA7CFF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7" name="Marcador de notas 2">
            <a:extLst>
              <a:ext uri="{FF2B5EF4-FFF2-40B4-BE49-F238E27FC236}">
                <a16:creationId xmlns:a16="http://schemas.microsoft.com/office/drawing/2014/main" id="{DA81B1A6-28B3-425C-9A59-B27734DEE9B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8308" name="Marcador de número de diapositiva 3">
            <a:extLst>
              <a:ext uri="{FF2B5EF4-FFF2-40B4-BE49-F238E27FC236}">
                <a16:creationId xmlns:a16="http://schemas.microsoft.com/office/drawing/2014/main" id="{7CC4C07F-8697-49B3-ADB3-7C855B29EED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462AE02-4400-4B82-9FE9-A8D801CC1114}" type="slidenum">
              <a:rPr lang="es-CO" altLang="es-CO" smtClean="0"/>
              <a:pPr fontAlgn="base">
                <a:spcBef>
                  <a:spcPct val="0"/>
                </a:spcBef>
                <a:spcAft>
                  <a:spcPct val="0"/>
                </a:spcAft>
              </a:pPr>
              <a:t>135</a:t>
            </a:fld>
            <a:endParaRPr lang="es-CO" altLang="es-CO" dirty="0"/>
          </a:p>
        </p:txBody>
      </p:sp>
    </p:spTree>
    <p:extLst>
      <p:ext uri="{BB962C8B-B14F-4D97-AF65-F5344CB8AC3E}">
        <p14:creationId xmlns:p14="http://schemas.microsoft.com/office/powerpoint/2010/main" val="126463044"/>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Marcador de imagen de diapositiva 1">
            <a:extLst>
              <a:ext uri="{FF2B5EF4-FFF2-40B4-BE49-F238E27FC236}">
                <a16:creationId xmlns:a16="http://schemas.microsoft.com/office/drawing/2014/main" id="{97792192-995C-42B5-BC5B-636341ECEDF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43" name="Marcador de notas 2">
            <a:extLst>
              <a:ext uri="{FF2B5EF4-FFF2-40B4-BE49-F238E27FC236}">
                <a16:creationId xmlns:a16="http://schemas.microsoft.com/office/drawing/2014/main" id="{9ACE1AE7-92E6-4565-AC62-7951FBCE2F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2644" name="Marcador de número de diapositiva 3">
            <a:extLst>
              <a:ext uri="{FF2B5EF4-FFF2-40B4-BE49-F238E27FC236}">
                <a16:creationId xmlns:a16="http://schemas.microsoft.com/office/drawing/2014/main" id="{14F7323A-BAD3-4A71-A61C-B3F0FFCA9F1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2F5079C-5809-4431-959F-34CF93F4FF6A}" type="slidenum">
              <a:rPr lang="es-CO" altLang="es-CO" smtClean="0"/>
              <a:pPr fontAlgn="base">
                <a:spcBef>
                  <a:spcPct val="0"/>
                </a:spcBef>
                <a:spcAft>
                  <a:spcPct val="0"/>
                </a:spcAft>
              </a:pPr>
              <a:t>136</a:t>
            </a:fld>
            <a:endParaRPr lang="es-CO" altLang="es-CO" dirty="0"/>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137</a:t>
            </a:fld>
            <a:endParaRPr lang="es-CO" altLang="es-CO" dirty="0"/>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138</a:t>
            </a:fld>
            <a:endParaRPr lang="es-CO" altLang="es-CO" dirty="0"/>
          </a:p>
        </p:txBody>
      </p:sp>
    </p:spTree>
    <p:extLst>
      <p:ext uri="{BB962C8B-B14F-4D97-AF65-F5344CB8AC3E}">
        <p14:creationId xmlns:p14="http://schemas.microsoft.com/office/powerpoint/2010/main" val="1153570696"/>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Marcador de imagen de diapositiva 1">
            <a:extLst>
              <a:ext uri="{FF2B5EF4-FFF2-40B4-BE49-F238E27FC236}">
                <a16:creationId xmlns:a16="http://schemas.microsoft.com/office/drawing/2014/main" id="{ADB5F859-0970-4C1F-9DF6-43B0CF12864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6739" name="Marcador de notas 2">
            <a:extLst>
              <a:ext uri="{FF2B5EF4-FFF2-40B4-BE49-F238E27FC236}">
                <a16:creationId xmlns:a16="http://schemas.microsoft.com/office/drawing/2014/main" id="{4F82BFF6-E70E-4190-9F08-7C4E97387C5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6740" name="Marcador de número de diapositiva 3">
            <a:extLst>
              <a:ext uri="{FF2B5EF4-FFF2-40B4-BE49-F238E27FC236}">
                <a16:creationId xmlns:a16="http://schemas.microsoft.com/office/drawing/2014/main" id="{79A871D0-6671-4624-AEBC-BDE081BA8F0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A6494EC-4475-4712-9AB1-C37745EA607B}" type="slidenum">
              <a:rPr lang="es-CO" altLang="es-CO" smtClean="0"/>
              <a:pPr fontAlgn="base">
                <a:spcBef>
                  <a:spcPct val="0"/>
                </a:spcBef>
                <a:spcAft>
                  <a:spcPct val="0"/>
                </a:spcAft>
              </a:pPr>
              <a:t>139</a:t>
            </a:fld>
            <a:endParaRPr lang="es-CO" altLang="es-CO" dirty="0"/>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140</a:t>
            </a:fld>
            <a:endParaRPr lang="es-CO" altLang="es-CO" dirty="0"/>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141</a:t>
            </a:fld>
            <a:endParaRPr lang="es-CO" altLang="es-CO" dirty="0"/>
          </a:p>
        </p:txBody>
      </p:sp>
    </p:spTree>
    <p:extLst>
      <p:ext uri="{BB962C8B-B14F-4D97-AF65-F5344CB8AC3E}">
        <p14:creationId xmlns:p14="http://schemas.microsoft.com/office/powerpoint/2010/main" val="137094244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15</a:t>
            </a:fld>
            <a:endParaRPr lang="es-CO"/>
          </a:p>
        </p:txBody>
      </p:sp>
    </p:spTree>
    <p:extLst>
      <p:ext uri="{BB962C8B-B14F-4D97-AF65-F5344CB8AC3E}">
        <p14:creationId xmlns:p14="http://schemas.microsoft.com/office/powerpoint/2010/main" val="13681046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Marcador de imagen de diapositiva 1">
            <a:extLst>
              <a:ext uri="{FF2B5EF4-FFF2-40B4-BE49-F238E27FC236}">
                <a16:creationId xmlns:a16="http://schemas.microsoft.com/office/drawing/2014/main" id="{2D1F72C2-F8A0-4A34-8DF0-C62EEF7BB6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0835" name="Marcador de notas 2">
            <a:extLst>
              <a:ext uri="{FF2B5EF4-FFF2-40B4-BE49-F238E27FC236}">
                <a16:creationId xmlns:a16="http://schemas.microsoft.com/office/drawing/2014/main" id="{C783BD68-666B-43FE-A59C-30D860F7EB1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0836" name="Marcador de número de diapositiva 3">
            <a:extLst>
              <a:ext uri="{FF2B5EF4-FFF2-40B4-BE49-F238E27FC236}">
                <a16:creationId xmlns:a16="http://schemas.microsoft.com/office/drawing/2014/main" id="{C4B445DD-6100-45A4-A323-55BD20AE4FD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B889973-D7F6-4440-BF84-1CDC9478CD7B}" type="slidenum">
              <a:rPr lang="es-CO" altLang="es-CO" smtClean="0"/>
              <a:pPr fontAlgn="base">
                <a:spcBef>
                  <a:spcPct val="0"/>
                </a:spcBef>
                <a:spcAft>
                  <a:spcPct val="0"/>
                </a:spcAft>
              </a:pPr>
              <a:t>142</a:t>
            </a:fld>
            <a:endParaRPr lang="es-CO" altLang="es-CO" dirty="0"/>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143</a:t>
            </a:fld>
            <a:endParaRPr lang="es-CO" altLang="es-CO" dirty="0"/>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144</a:t>
            </a:fld>
            <a:endParaRPr lang="es-CO" altLang="es-CO" dirty="0"/>
          </a:p>
        </p:txBody>
      </p:sp>
    </p:spTree>
    <p:extLst>
      <p:ext uri="{BB962C8B-B14F-4D97-AF65-F5344CB8AC3E}">
        <p14:creationId xmlns:p14="http://schemas.microsoft.com/office/powerpoint/2010/main" val="6551191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Marcador de imagen de diapositiva 1">
            <a:extLst>
              <a:ext uri="{FF2B5EF4-FFF2-40B4-BE49-F238E27FC236}">
                <a16:creationId xmlns:a16="http://schemas.microsoft.com/office/drawing/2014/main" id="{6FA3A3DE-DA01-4C15-91A1-59D4C94EDBC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1" name="Marcador de notas 2">
            <a:extLst>
              <a:ext uri="{FF2B5EF4-FFF2-40B4-BE49-F238E27FC236}">
                <a16:creationId xmlns:a16="http://schemas.microsoft.com/office/drawing/2014/main" id="{AACC5111-F756-4093-8EB0-BC444D79F9D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4932" name="Marcador de número de diapositiva 3">
            <a:extLst>
              <a:ext uri="{FF2B5EF4-FFF2-40B4-BE49-F238E27FC236}">
                <a16:creationId xmlns:a16="http://schemas.microsoft.com/office/drawing/2014/main" id="{99A59B53-52B3-441A-A455-0FE24125C7A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0431201-7DEF-4BF5-B9CF-31C5D166FF89}" type="slidenum">
              <a:rPr lang="es-CO" altLang="es-CO" smtClean="0"/>
              <a:pPr fontAlgn="base">
                <a:spcBef>
                  <a:spcPct val="0"/>
                </a:spcBef>
                <a:spcAft>
                  <a:spcPct val="0"/>
                </a:spcAft>
              </a:pPr>
              <a:t>145</a:t>
            </a:fld>
            <a:endParaRPr lang="es-CO" altLang="es-CO" dirty="0"/>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146</a:t>
            </a:fld>
            <a:endParaRPr lang="es-CO" altLang="es-CO" dirty="0"/>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147</a:t>
            </a:fld>
            <a:endParaRPr lang="es-CO" altLang="es-CO" dirty="0"/>
          </a:p>
        </p:txBody>
      </p:sp>
    </p:spTree>
    <p:extLst>
      <p:ext uri="{BB962C8B-B14F-4D97-AF65-F5344CB8AC3E}">
        <p14:creationId xmlns:p14="http://schemas.microsoft.com/office/powerpoint/2010/main" val="4128498452"/>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Marcador de imagen de diapositiva 1">
            <a:extLst>
              <a:ext uri="{FF2B5EF4-FFF2-40B4-BE49-F238E27FC236}">
                <a16:creationId xmlns:a16="http://schemas.microsoft.com/office/drawing/2014/main" id="{3EFDB963-F586-43B3-A6C2-CC6BC5F9636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9027" name="Marcador de notas 2">
            <a:extLst>
              <a:ext uri="{FF2B5EF4-FFF2-40B4-BE49-F238E27FC236}">
                <a16:creationId xmlns:a16="http://schemas.microsoft.com/office/drawing/2014/main" id="{A8F5F1BE-7714-42C2-8E1F-E47B1D92511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9028" name="Marcador de número de diapositiva 3">
            <a:extLst>
              <a:ext uri="{FF2B5EF4-FFF2-40B4-BE49-F238E27FC236}">
                <a16:creationId xmlns:a16="http://schemas.microsoft.com/office/drawing/2014/main" id="{50F9B811-F2F3-4EF9-BA5B-145A0F2882B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28EC331-F1EF-48D3-9390-CDCBFE36D364}" type="slidenum">
              <a:rPr lang="es-CO" altLang="es-CO" smtClean="0"/>
              <a:pPr fontAlgn="base">
                <a:spcBef>
                  <a:spcPct val="0"/>
                </a:spcBef>
                <a:spcAft>
                  <a:spcPct val="0"/>
                </a:spcAft>
              </a:pPr>
              <a:t>148</a:t>
            </a:fld>
            <a:endParaRPr lang="es-CO" altLang="es-CO" dirty="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149</a:t>
            </a:fld>
            <a:endParaRPr lang="es-CO" altLang="es-CO" dirty="0"/>
          </a:p>
        </p:txBody>
      </p:sp>
    </p:spTree>
    <p:extLst>
      <p:ext uri="{BB962C8B-B14F-4D97-AF65-F5344CB8AC3E}">
        <p14:creationId xmlns:p14="http://schemas.microsoft.com/office/powerpoint/2010/main" val="356753355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150</a:t>
            </a:fld>
            <a:endParaRPr lang="es-CO" altLang="es-CO"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Marcador de imagen de diapositiva 1">
            <a:extLst>
              <a:ext uri="{FF2B5EF4-FFF2-40B4-BE49-F238E27FC236}">
                <a16:creationId xmlns:a16="http://schemas.microsoft.com/office/drawing/2014/main" id="{295031D1-99B5-45D9-84D8-CF068400B15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23" name="Marcador de notas 2">
            <a:extLst>
              <a:ext uri="{FF2B5EF4-FFF2-40B4-BE49-F238E27FC236}">
                <a16:creationId xmlns:a16="http://schemas.microsoft.com/office/drawing/2014/main" id="{A8B838E0-294B-45EA-80C3-0F9A476A3C0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3124" name="Marcador de número de diapositiva 3">
            <a:extLst>
              <a:ext uri="{FF2B5EF4-FFF2-40B4-BE49-F238E27FC236}">
                <a16:creationId xmlns:a16="http://schemas.microsoft.com/office/drawing/2014/main" id="{73385A93-D148-4389-AF38-FD1ABDF2D84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9FCE872-0FD0-4B13-A2D7-528B6A42B50A}" type="slidenum">
              <a:rPr lang="es-CO" altLang="es-CO" smtClean="0"/>
              <a:pPr fontAlgn="base">
                <a:spcBef>
                  <a:spcPct val="0"/>
                </a:spcBef>
                <a:spcAft>
                  <a:spcPct val="0"/>
                </a:spcAft>
              </a:pPr>
              <a:t>151</a:t>
            </a:fld>
            <a:endParaRPr lang="es-CO" altLang="es-CO"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16</a:t>
            </a:fld>
            <a:endParaRPr lang="es-CO"/>
          </a:p>
        </p:txBody>
      </p:sp>
    </p:spTree>
    <p:extLst>
      <p:ext uri="{BB962C8B-B14F-4D97-AF65-F5344CB8AC3E}">
        <p14:creationId xmlns:p14="http://schemas.microsoft.com/office/powerpoint/2010/main" val="187210056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Marcador de imagen de diapositiva 1">
            <a:extLst>
              <a:ext uri="{FF2B5EF4-FFF2-40B4-BE49-F238E27FC236}">
                <a16:creationId xmlns:a16="http://schemas.microsoft.com/office/drawing/2014/main" id="{ABCE30C8-3C0F-43F9-8C16-364F301FD4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1" name="Marcador de notas 2">
            <a:extLst>
              <a:ext uri="{FF2B5EF4-FFF2-40B4-BE49-F238E27FC236}">
                <a16:creationId xmlns:a16="http://schemas.microsoft.com/office/drawing/2014/main" id="{62EA3C3C-2309-4F7C-A901-D110C4695C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5172" name="Marcador de número de diapositiva 3">
            <a:extLst>
              <a:ext uri="{FF2B5EF4-FFF2-40B4-BE49-F238E27FC236}">
                <a16:creationId xmlns:a16="http://schemas.microsoft.com/office/drawing/2014/main" id="{15FA79C2-5BC3-4614-AD1C-C4417F5E314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6239C94-49E2-4931-9CB0-8A0E7F85E05E}" type="slidenum">
              <a:rPr lang="es-CO" altLang="es-CO" smtClean="0"/>
              <a:pPr fontAlgn="base">
                <a:spcBef>
                  <a:spcPct val="0"/>
                </a:spcBef>
                <a:spcAft>
                  <a:spcPct val="0"/>
                </a:spcAft>
              </a:pPr>
              <a:t>152</a:t>
            </a:fld>
            <a:endParaRPr lang="es-CO" altLang="es-CO" dirty="0"/>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Marcador de imagen de diapositiva 1">
            <a:extLst>
              <a:ext uri="{FF2B5EF4-FFF2-40B4-BE49-F238E27FC236}">
                <a16:creationId xmlns:a16="http://schemas.microsoft.com/office/drawing/2014/main" id="{9770EC35-6623-460A-B788-D1C143B87E3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7219" name="Marcador de notas 2">
            <a:extLst>
              <a:ext uri="{FF2B5EF4-FFF2-40B4-BE49-F238E27FC236}">
                <a16:creationId xmlns:a16="http://schemas.microsoft.com/office/drawing/2014/main" id="{534A485C-C5B0-48E5-98CE-164CF2B9B7C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7220" name="Marcador de número de diapositiva 3">
            <a:extLst>
              <a:ext uri="{FF2B5EF4-FFF2-40B4-BE49-F238E27FC236}">
                <a16:creationId xmlns:a16="http://schemas.microsoft.com/office/drawing/2014/main" id="{5FAA9368-E61A-4D7B-B49C-93A952CCB9B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0464233-82FD-4D2E-9307-2B9B62DDEDDD}" type="slidenum">
              <a:rPr lang="es-CO" altLang="es-CO" smtClean="0"/>
              <a:pPr fontAlgn="base">
                <a:spcBef>
                  <a:spcPct val="0"/>
                </a:spcBef>
                <a:spcAft>
                  <a:spcPct val="0"/>
                </a:spcAft>
              </a:pPr>
              <a:t>153</a:t>
            </a:fld>
            <a:endParaRPr lang="es-CO" altLang="es-CO" dirty="0"/>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154</a:t>
            </a:fld>
            <a:endParaRPr lang="es-CO" altLang="es-CO" dirty="0"/>
          </a:p>
        </p:txBody>
      </p:sp>
    </p:spTree>
    <p:extLst>
      <p:ext uri="{BB962C8B-B14F-4D97-AF65-F5344CB8AC3E}">
        <p14:creationId xmlns:p14="http://schemas.microsoft.com/office/powerpoint/2010/main" val="853235746"/>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155</a:t>
            </a:fld>
            <a:endParaRPr lang="es-CO" altLang="es-CO" dirty="0"/>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Marcador de imagen de diapositiva 1">
            <a:extLst>
              <a:ext uri="{FF2B5EF4-FFF2-40B4-BE49-F238E27FC236}">
                <a16:creationId xmlns:a16="http://schemas.microsoft.com/office/drawing/2014/main" id="{D4042AA5-1ABD-4CDF-9715-C264175D1F6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63" name="Marcador de notas 2">
            <a:extLst>
              <a:ext uri="{FF2B5EF4-FFF2-40B4-BE49-F238E27FC236}">
                <a16:creationId xmlns:a16="http://schemas.microsoft.com/office/drawing/2014/main" id="{4423551A-A716-4E6A-A2FE-B5595DB0334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3364" name="Marcador de número de diapositiva 3">
            <a:extLst>
              <a:ext uri="{FF2B5EF4-FFF2-40B4-BE49-F238E27FC236}">
                <a16:creationId xmlns:a16="http://schemas.microsoft.com/office/drawing/2014/main" id="{00621F59-E868-4287-879E-EF8CD84CBDE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DA7AC-4418-43DB-956A-5E1754F13ECC}" type="slidenum">
              <a:rPr lang="es-CO" altLang="es-CO" smtClean="0"/>
              <a:pPr fontAlgn="base">
                <a:spcBef>
                  <a:spcPct val="0"/>
                </a:spcBef>
                <a:spcAft>
                  <a:spcPct val="0"/>
                </a:spcAft>
              </a:pPr>
              <a:t>157</a:t>
            </a:fld>
            <a:endParaRPr lang="es-CO" altLang="es-CO" dirty="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Marcador de imagen de diapositiva 1">
            <a:extLst>
              <a:ext uri="{FF2B5EF4-FFF2-40B4-BE49-F238E27FC236}">
                <a16:creationId xmlns:a16="http://schemas.microsoft.com/office/drawing/2014/main" id="{42581483-EDF7-425C-A9D2-1605FBDF3AE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7459" name="Marcador de notas 2">
            <a:extLst>
              <a:ext uri="{FF2B5EF4-FFF2-40B4-BE49-F238E27FC236}">
                <a16:creationId xmlns:a16="http://schemas.microsoft.com/office/drawing/2014/main" id="{14B6E9E1-8F60-4F76-8E1C-FA192218725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7460" name="Marcador de número de diapositiva 3">
            <a:extLst>
              <a:ext uri="{FF2B5EF4-FFF2-40B4-BE49-F238E27FC236}">
                <a16:creationId xmlns:a16="http://schemas.microsoft.com/office/drawing/2014/main" id="{38007C03-37DB-4165-B13F-A31DF5513FE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7FCC0EB-33BC-46CF-99C4-173FF61E6CEE}" type="slidenum">
              <a:rPr lang="es-CO" altLang="es-CO" smtClean="0"/>
              <a:pPr fontAlgn="base">
                <a:spcBef>
                  <a:spcPct val="0"/>
                </a:spcBef>
                <a:spcAft>
                  <a:spcPct val="0"/>
                </a:spcAft>
              </a:pPr>
              <a:t>160</a:t>
            </a:fld>
            <a:endParaRPr lang="es-CO" altLang="es-CO" dirty="0"/>
          </a:p>
        </p:txBody>
      </p:sp>
    </p:spTree>
    <p:extLst>
      <p:ext uri="{BB962C8B-B14F-4D97-AF65-F5344CB8AC3E}">
        <p14:creationId xmlns:p14="http://schemas.microsoft.com/office/powerpoint/2010/main" val="57987121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161</a:t>
            </a:fld>
            <a:endParaRPr lang="es-CO" altLang="es-CO" dirty="0"/>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162</a:t>
            </a:fld>
            <a:endParaRPr lang="es-CO" altLang="es-CO" dirty="0"/>
          </a:p>
        </p:txBody>
      </p:sp>
    </p:spTree>
    <p:extLst>
      <p:ext uri="{BB962C8B-B14F-4D97-AF65-F5344CB8AC3E}">
        <p14:creationId xmlns:p14="http://schemas.microsoft.com/office/powerpoint/2010/main" val="275266629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163</a:t>
            </a:fld>
            <a:endParaRPr lang="es-CO" altLang="es-CO" dirty="0"/>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164</a:t>
            </a:fld>
            <a:endParaRPr lang="es-CO" altLang="es-CO" dirty="0"/>
          </a:p>
        </p:txBody>
      </p:sp>
    </p:spTree>
    <p:extLst>
      <p:ext uri="{BB962C8B-B14F-4D97-AF65-F5344CB8AC3E}">
        <p14:creationId xmlns:p14="http://schemas.microsoft.com/office/powerpoint/2010/main" val="356362585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17</a:t>
            </a:fld>
            <a:endParaRPr lang="es-CO"/>
          </a:p>
        </p:txBody>
      </p:sp>
    </p:spTree>
    <p:extLst>
      <p:ext uri="{BB962C8B-B14F-4D97-AF65-F5344CB8AC3E}">
        <p14:creationId xmlns:p14="http://schemas.microsoft.com/office/powerpoint/2010/main" val="212610212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165</a:t>
            </a:fld>
            <a:endParaRPr lang="es-CO" altLang="es-CO" dirty="0"/>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166</a:t>
            </a:fld>
            <a:endParaRPr lang="es-CO" altLang="es-CO" dirty="0"/>
          </a:p>
        </p:txBody>
      </p:sp>
    </p:spTree>
    <p:extLst>
      <p:ext uri="{BB962C8B-B14F-4D97-AF65-F5344CB8AC3E}">
        <p14:creationId xmlns:p14="http://schemas.microsoft.com/office/powerpoint/2010/main" val="2379991942"/>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167</a:t>
            </a:fld>
            <a:endParaRPr lang="es-CO" altLang="es-CO" dirty="0"/>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168</a:t>
            </a:fld>
            <a:endParaRPr lang="es-CO" altLang="es-CO" dirty="0"/>
          </a:p>
        </p:txBody>
      </p:sp>
    </p:spTree>
    <p:extLst>
      <p:ext uri="{BB962C8B-B14F-4D97-AF65-F5344CB8AC3E}">
        <p14:creationId xmlns:p14="http://schemas.microsoft.com/office/powerpoint/2010/main" val="619663918"/>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169</a:t>
            </a:fld>
            <a:endParaRPr lang="es-CO" altLang="es-CO" dirty="0"/>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170</a:t>
            </a:fld>
            <a:endParaRPr lang="es-CO" altLang="es-CO" dirty="0"/>
          </a:p>
        </p:txBody>
      </p:sp>
    </p:spTree>
    <p:extLst>
      <p:ext uri="{BB962C8B-B14F-4D97-AF65-F5344CB8AC3E}">
        <p14:creationId xmlns:p14="http://schemas.microsoft.com/office/powerpoint/2010/main" val="3586083897"/>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172</a:t>
            </a:fld>
            <a:endParaRPr lang="es-CO"/>
          </a:p>
        </p:txBody>
      </p:sp>
    </p:spTree>
    <p:extLst>
      <p:ext uri="{BB962C8B-B14F-4D97-AF65-F5344CB8AC3E}">
        <p14:creationId xmlns:p14="http://schemas.microsoft.com/office/powerpoint/2010/main" val="2978402003"/>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173</a:t>
            </a:fld>
            <a:endParaRPr lang="es-CO"/>
          </a:p>
        </p:txBody>
      </p:sp>
    </p:spTree>
    <p:extLst>
      <p:ext uri="{BB962C8B-B14F-4D97-AF65-F5344CB8AC3E}">
        <p14:creationId xmlns:p14="http://schemas.microsoft.com/office/powerpoint/2010/main" val="67728337"/>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174</a:t>
            </a:fld>
            <a:endParaRPr lang="es-CO"/>
          </a:p>
        </p:txBody>
      </p:sp>
    </p:spTree>
    <p:extLst>
      <p:ext uri="{BB962C8B-B14F-4D97-AF65-F5344CB8AC3E}">
        <p14:creationId xmlns:p14="http://schemas.microsoft.com/office/powerpoint/2010/main" val="819954616"/>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216</a:t>
            </a:fld>
            <a:endParaRPr lang="es-CO"/>
          </a:p>
        </p:txBody>
      </p:sp>
    </p:spTree>
    <p:extLst>
      <p:ext uri="{BB962C8B-B14F-4D97-AF65-F5344CB8AC3E}">
        <p14:creationId xmlns:p14="http://schemas.microsoft.com/office/powerpoint/2010/main" val="97164153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18</a:t>
            </a:fld>
            <a:endParaRPr lang="es-CO"/>
          </a:p>
        </p:txBody>
      </p:sp>
    </p:spTree>
    <p:extLst>
      <p:ext uri="{BB962C8B-B14F-4D97-AF65-F5344CB8AC3E}">
        <p14:creationId xmlns:p14="http://schemas.microsoft.com/office/powerpoint/2010/main" val="96821319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217</a:t>
            </a:fld>
            <a:endParaRPr lang="es-CO"/>
          </a:p>
        </p:txBody>
      </p:sp>
    </p:spTree>
    <p:extLst>
      <p:ext uri="{BB962C8B-B14F-4D97-AF65-F5344CB8AC3E}">
        <p14:creationId xmlns:p14="http://schemas.microsoft.com/office/powerpoint/2010/main" val="2552494489"/>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218</a:t>
            </a:fld>
            <a:endParaRPr lang="es-CO"/>
          </a:p>
        </p:txBody>
      </p:sp>
    </p:spTree>
    <p:extLst>
      <p:ext uri="{BB962C8B-B14F-4D97-AF65-F5344CB8AC3E}">
        <p14:creationId xmlns:p14="http://schemas.microsoft.com/office/powerpoint/2010/main" val="3880308864"/>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219</a:t>
            </a:fld>
            <a:endParaRPr lang="es-CO"/>
          </a:p>
        </p:txBody>
      </p:sp>
    </p:spTree>
    <p:extLst>
      <p:ext uri="{BB962C8B-B14F-4D97-AF65-F5344CB8AC3E}">
        <p14:creationId xmlns:p14="http://schemas.microsoft.com/office/powerpoint/2010/main" val="4216941682"/>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220</a:t>
            </a:fld>
            <a:endParaRPr lang="es-CO"/>
          </a:p>
        </p:txBody>
      </p:sp>
    </p:spTree>
    <p:extLst>
      <p:ext uri="{BB962C8B-B14F-4D97-AF65-F5344CB8AC3E}">
        <p14:creationId xmlns:p14="http://schemas.microsoft.com/office/powerpoint/2010/main" val="537418005"/>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221</a:t>
            </a:fld>
            <a:endParaRPr lang="es-CO"/>
          </a:p>
        </p:txBody>
      </p:sp>
    </p:spTree>
    <p:extLst>
      <p:ext uri="{BB962C8B-B14F-4D97-AF65-F5344CB8AC3E}">
        <p14:creationId xmlns:p14="http://schemas.microsoft.com/office/powerpoint/2010/main" val="2360969547"/>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222</a:t>
            </a:fld>
            <a:endParaRPr lang="es-CO"/>
          </a:p>
        </p:txBody>
      </p:sp>
    </p:spTree>
    <p:extLst>
      <p:ext uri="{BB962C8B-B14F-4D97-AF65-F5344CB8AC3E}">
        <p14:creationId xmlns:p14="http://schemas.microsoft.com/office/powerpoint/2010/main" val="1958305859"/>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223</a:t>
            </a:fld>
            <a:endParaRPr lang="es-CO"/>
          </a:p>
        </p:txBody>
      </p:sp>
    </p:spTree>
    <p:extLst>
      <p:ext uri="{BB962C8B-B14F-4D97-AF65-F5344CB8AC3E}">
        <p14:creationId xmlns:p14="http://schemas.microsoft.com/office/powerpoint/2010/main" val="597747173"/>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225</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19</a:t>
            </a:fld>
            <a:endParaRPr lang="es-CO"/>
          </a:p>
        </p:txBody>
      </p:sp>
    </p:spTree>
    <p:extLst>
      <p:ext uri="{BB962C8B-B14F-4D97-AF65-F5344CB8AC3E}">
        <p14:creationId xmlns:p14="http://schemas.microsoft.com/office/powerpoint/2010/main" val="208162678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20</a:t>
            </a:fld>
            <a:endParaRPr lang="es-CO"/>
          </a:p>
        </p:txBody>
      </p:sp>
    </p:spTree>
    <p:extLst>
      <p:ext uri="{BB962C8B-B14F-4D97-AF65-F5344CB8AC3E}">
        <p14:creationId xmlns:p14="http://schemas.microsoft.com/office/powerpoint/2010/main" val="89094013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21</a:t>
            </a:fld>
            <a:endParaRPr lang="es-CO"/>
          </a:p>
        </p:txBody>
      </p:sp>
    </p:spTree>
    <p:extLst>
      <p:ext uri="{BB962C8B-B14F-4D97-AF65-F5344CB8AC3E}">
        <p14:creationId xmlns:p14="http://schemas.microsoft.com/office/powerpoint/2010/main" val="203930693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22</a:t>
            </a:fld>
            <a:endParaRPr lang="es-CO"/>
          </a:p>
        </p:txBody>
      </p:sp>
    </p:spTree>
    <p:extLst>
      <p:ext uri="{BB962C8B-B14F-4D97-AF65-F5344CB8AC3E}">
        <p14:creationId xmlns:p14="http://schemas.microsoft.com/office/powerpoint/2010/main" val="1221510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991531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171578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30714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652176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0315888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848701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28</a:t>
            </a:fld>
            <a:endParaRPr lang="es-CO"/>
          </a:p>
        </p:txBody>
      </p:sp>
    </p:spTree>
    <p:extLst>
      <p:ext uri="{BB962C8B-B14F-4D97-AF65-F5344CB8AC3E}">
        <p14:creationId xmlns:p14="http://schemas.microsoft.com/office/powerpoint/2010/main" val="58182492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29</a:t>
            </a:fld>
            <a:endParaRPr lang="es-CO"/>
          </a:p>
        </p:txBody>
      </p:sp>
    </p:spTree>
    <p:extLst>
      <p:ext uri="{BB962C8B-B14F-4D97-AF65-F5344CB8AC3E}">
        <p14:creationId xmlns:p14="http://schemas.microsoft.com/office/powerpoint/2010/main" val="219429719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66515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281503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236575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5</a:t>
            </a:fld>
            <a:endParaRPr lang="es-CO"/>
          </a:p>
        </p:txBody>
      </p:sp>
    </p:spTree>
    <p:extLst>
      <p:ext uri="{BB962C8B-B14F-4D97-AF65-F5344CB8AC3E}">
        <p14:creationId xmlns:p14="http://schemas.microsoft.com/office/powerpoint/2010/main" val="7219131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605593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35289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499512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41</a:t>
            </a:fld>
            <a:endParaRPr lang="es-CO"/>
          </a:p>
        </p:txBody>
      </p:sp>
    </p:spTree>
    <p:extLst>
      <p:ext uri="{BB962C8B-B14F-4D97-AF65-F5344CB8AC3E}">
        <p14:creationId xmlns:p14="http://schemas.microsoft.com/office/powerpoint/2010/main" val="324385363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42</a:t>
            </a:fld>
            <a:endParaRPr lang="es-CO"/>
          </a:p>
        </p:txBody>
      </p:sp>
    </p:spTree>
    <p:extLst>
      <p:ext uri="{BB962C8B-B14F-4D97-AF65-F5344CB8AC3E}">
        <p14:creationId xmlns:p14="http://schemas.microsoft.com/office/powerpoint/2010/main" val="336734608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43</a:t>
            </a:fld>
            <a:endParaRPr lang="es-CO"/>
          </a:p>
        </p:txBody>
      </p:sp>
    </p:spTree>
    <p:extLst>
      <p:ext uri="{BB962C8B-B14F-4D97-AF65-F5344CB8AC3E}">
        <p14:creationId xmlns:p14="http://schemas.microsoft.com/office/powerpoint/2010/main" val="234839628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44</a:t>
            </a:fld>
            <a:endParaRPr lang="es-CO"/>
          </a:p>
        </p:txBody>
      </p:sp>
    </p:spTree>
    <p:extLst>
      <p:ext uri="{BB962C8B-B14F-4D97-AF65-F5344CB8AC3E}">
        <p14:creationId xmlns:p14="http://schemas.microsoft.com/office/powerpoint/2010/main" val="283374662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7286403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880209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48233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6</a:t>
            </a:fld>
            <a:endParaRPr lang="es-CO"/>
          </a:p>
        </p:txBody>
      </p:sp>
    </p:spTree>
    <p:extLst>
      <p:ext uri="{BB962C8B-B14F-4D97-AF65-F5344CB8AC3E}">
        <p14:creationId xmlns:p14="http://schemas.microsoft.com/office/powerpoint/2010/main" val="315930924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51</a:t>
            </a:fld>
            <a:endParaRPr lang="es-CO"/>
          </a:p>
        </p:txBody>
      </p:sp>
    </p:spTree>
    <p:extLst>
      <p:ext uri="{BB962C8B-B14F-4D97-AF65-F5344CB8AC3E}">
        <p14:creationId xmlns:p14="http://schemas.microsoft.com/office/powerpoint/2010/main" val="40870227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52</a:t>
            </a:fld>
            <a:endParaRPr lang="es-CO"/>
          </a:p>
        </p:txBody>
      </p:sp>
    </p:spTree>
    <p:extLst>
      <p:ext uri="{BB962C8B-B14F-4D97-AF65-F5344CB8AC3E}">
        <p14:creationId xmlns:p14="http://schemas.microsoft.com/office/powerpoint/2010/main" val="12766429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54</a:t>
            </a:fld>
            <a:endParaRPr lang="es-CO"/>
          </a:p>
        </p:txBody>
      </p:sp>
    </p:spTree>
    <p:extLst>
      <p:ext uri="{BB962C8B-B14F-4D97-AF65-F5344CB8AC3E}">
        <p14:creationId xmlns:p14="http://schemas.microsoft.com/office/powerpoint/2010/main" val="25857810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55</a:t>
            </a:fld>
            <a:endParaRPr lang="es-CO"/>
          </a:p>
        </p:txBody>
      </p:sp>
    </p:spTree>
    <p:extLst>
      <p:ext uri="{BB962C8B-B14F-4D97-AF65-F5344CB8AC3E}">
        <p14:creationId xmlns:p14="http://schemas.microsoft.com/office/powerpoint/2010/main" val="336162989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56</a:t>
            </a:fld>
            <a:endParaRPr lang="es-CO"/>
          </a:p>
        </p:txBody>
      </p:sp>
    </p:spTree>
    <p:extLst>
      <p:ext uri="{BB962C8B-B14F-4D97-AF65-F5344CB8AC3E}">
        <p14:creationId xmlns:p14="http://schemas.microsoft.com/office/powerpoint/2010/main" val="25509359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57</a:t>
            </a:fld>
            <a:endParaRPr lang="es-CO"/>
          </a:p>
        </p:txBody>
      </p:sp>
    </p:spTree>
    <p:extLst>
      <p:ext uri="{BB962C8B-B14F-4D97-AF65-F5344CB8AC3E}">
        <p14:creationId xmlns:p14="http://schemas.microsoft.com/office/powerpoint/2010/main" val="71234349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59</a:t>
            </a:fld>
            <a:endParaRPr lang="es-CO" dirty="0"/>
          </a:p>
        </p:txBody>
      </p:sp>
    </p:spTree>
    <p:extLst>
      <p:ext uri="{BB962C8B-B14F-4D97-AF65-F5344CB8AC3E}">
        <p14:creationId xmlns:p14="http://schemas.microsoft.com/office/powerpoint/2010/main" val="399634788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60</a:t>
            </a:fld>
            <a:endParaRPr lang="es-CO" dirty="0"/>
          </a:p>
        </p:txBody>
      </p:sp>
    </p:spTree>
    <p:extLst>
      <p:ext uri="{BB962C8B-B14F-4D97-AF65-F5344CB8AC3E}">
        <p14:creationId xmlns:p14="http://schemas.microsoft.com/office/powerpoint/2010/main" val="326525004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61</a:t>
            </a:fld>
            <a:endParaRPr lang="es-CO" dirty="0"/>
          </a:p>
        </p:txBody>
      </p:sp>
    </p:spTree>
    <p:extLst>
      <p:ext uri="{BB962C8B-B14F-4D97-AF65-F5344CB8AC3E}">
        <p14:creationId xmlns:p14="http://schemas.microsoft.com/office/powerpoint/2010/main" val="52082890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62</a:t>
            </a:fld>
            <a:endParaRPr lang="es-CO" dirty="0"/>
          </a:p>
        </p:txBody>
      </p:sp>
    </p:spTree>
    <p:extLst>
      <p:ext uri="{BB962C8B-B14F-4D97-AF65-F5344CB8AC3E}">
        <p14:creationId xmlns:p14="http://schemas.microsoft.com/office/powerpoint/2010/main" val="104566697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8</a:t>
            </a:fld>
            <a:endParaRPr lang="es-CO"/>
          </a:p>
        </p:txBody>
      </p:sp>
    </p:spTree>
    <p:extLst>
      <p:ext uri="{BB962C8B-B14F-4D97-AF65-F5344CB8AC3E}">
        <p14:creationId xmlns:p14="http://schemas.microsoft.com/office/powerpoint/2010/main" val="24665221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65</a:t>
            </a:fld>
            <a:endParaRPr lang="es-CO" dirty="0"/>
          </a:p>
        </p:txBody>
      </p:sp>
    </p:spTree>
    <p:extLst>
      <p:ext uri="{BB962C8B-B14F-4D97-AF65-F5344CB8AC3E}">
        <p14:creationId xmlns:p14="http://schemas.microsoft.com/office/powerpoint/2010/main" val="234390154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66</a:t>
            </a:fld>
            <a:endParaRPr lang="es-CO" dirty="0"/>
          </a:p>
        </p:txBody>
      </p:sp>
    </p:spTree>
    <p:extLst>
      <p:ext uri="{BB962C8B-B14F-4D97-AF65-F5344CB8AC3E}">
        <p14:creationId xmlns:p14="http://schemas.microsoft.com/office/powerpoint/2010/main" val="184886325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69</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70</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2838DA8B-E3F0-41FD-A171-4C2497DDE73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E637567-2F50-4163-B2C3-3036B0B5409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dirty="0"/>
          </a:p>
        </p:txBody>
      </p:sp>
      <p:sp>
        <p:nvSpPr>
          <p:cNvPr id="4" name="Marcador de número de diapositiva 3">
            <a:extLst>
              <a:ext uri="{FF2B5EF4-FFF2-40B4-BE49-F238E27FC236}">
                <a16:creationId xmlns:a16="http://schemas.microsoft.com/office/drawing/2014/main" id="{16DBED7B-442B-4430-B3FE-0386C0AABD7A}"/>
              </a:ext>
            </a:extLst>
          </p:cNvPr>
          <p:cNvSpPr>
            <a:spLocks noGrp="1"/>
          </p:cNvSpPr>
          <p:nvPr>
            <p:ph type="sldNum" sz="quarter" idx="5"/>
          </p:nvPr>
        </p:nvSpPr>
        <p:spPr/>
        <p:txBody>
          <a:bodyPr/>
          <a:lstStyle/>
          <a:p>
            <a:pPr>
              <a:defRPr/>
            </a:pPr>
            <a:fld id="{032032AD-0E6A-4ECB-830B-4952766F15D5}" type="slidenum">
              <a:rPr lang="es-CO" smtClean="0"/>
              <a:pPr>
                <a:defRPr/>
              </a:pPr>
              <a:t>72</a:t>
            </a:fld>
            <a:endParaRPr lang="es-CO" dirty="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73</a:t>
            </a:fld>
            <a:endParaRPr lang="es-CO" dirty="0"/>
          </a:p>
        </p:txBody>
      </p:sp>
    </p:spTree>
    <p:extLst>
      <p:ext uri="{BB962C8B-B14F-4D97-AF65-F5344CB8AC3E}">
        <p14:creationId xmlns:p14="http://schemas.microsoft.com/office/powerpoint/2010/main" val="360421498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74</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75</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Marcador de imagen de diapositiva 1">
            <a:extLst>
              <a:ext uri="{FF2B5EF4-FFF2-40B4-BE49-F238E27FC236}">
                <a16:creationId xmlns:a16="http://schemas.microsoft.com/office/drawing/2014/main" id="{977693F6-F602-4B1E-B354-07376240FB8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3" name="Marcador de notas 2">
            <a:extLst>
              <a:ext uri="{FF2B5EF4-FFF2-40B4-BE49-F238E27FC236}">
                <a16:creationId xmlns:a16="http://schemas.microsoft.com/office/drawing/2014/main" id="{F6436D9A-44AE-4DF0-92F8-038628ED8F9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a:p>
        </p:txBody>
      </p:sp>
      <p:sp>
        <p:nvSpPr>
          <p:cNvPr id="10244" name="Marcador de número de diapositiva 3">
            <a:extLst>
              <a:ext uri="{FF2B5EF4-FFF2-40B4-BE49-F238E27FC236}">
                <a16:creationId xmlns:a16="http://schemas.microsoft.com/office/drawing/2014/main" id="{A294EF06-3809-49C6-B621-9ABF6AA5DD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69CD507-67FA-4802-98AB-AFD10A7339D3}" type="slidenum">
              <a:rPr lang="es-CO" altLang="es-CO" smtClean="0"/>
              <a:pPr fontAlgn="base">
                <a:spcBef>
                  <a:spcPct val="0"/>
                </a:spcBef>
                <a:spcAft>
                  <a:spcPct val="0"/>
                </a:spcAft>
              </a:pPr>
              <a:t>76</a:t>
            </a:fld>
            <a:endParaRPr lang="es-CO" altLang="es-CO"/>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77</a:t>
            </a:fld>
            <a:endParaRPr lang="es-CO"/>
          </a:p>
        </p:txBody>
      </p:sp>
    </p:spTree>
    <p:extLst>
      <p:ext uri="{BB962C8B-B14F-4D97-AF65-F5344CB8AC3E}">
        <p14:creationId xmlns:p14="http://schemas.microsoft.com/office/powerpoint/2010/main" val="29934545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9</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78</a:t>
            </a:fld>
            <a:endParaRPr lang="es-CO"/>
          </a:p>
        </p:txBody>
      </p:sp>
    </p:spTree>
    <p:extLst>
      <p:ext uri="{BB962C8B-B14F-4D97-AF65-F5344CB8AC3E}">
        <p14:creationId xmlns:p14="http://schemas.microsoft.com/office/powerpoint/2010/main" val="92201480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Marcador de imagen de diapositiva 1">
            <a:extLst>
              <a:ext uri="{FF2B5EF4-FFF2-40B4-BE49-F238E27FC236}">
                <a16:creationId xmlns:a16="http://schemas.microsoft.com/office/drawing/2014/main" id="{ABE87A03-F9A3-409F-861D-9CA4B24E2C6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Marcador de notas 2">
            <a:extLst>
              <a:ext uri="{FF2B5EF4-FFF2-40B4-BE49-F238E27FC236}">
                <a16:creationId xmlns:a16="http://schemas.microsoft.com/office/drawing/2014/main" id="{6407C0E4-195E-4E13-9F93-AD966887FB2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2292" name="Marcador de número de diapositiva 3">
            <a:extLst>
              <a:ext uri="{FF2B5EF4-FFF2-40B4-BE49-F238E27FC236}">
                <a16:creationId xmlns:a16="http://schemas.microsoft.com/office/drawing/2014/main" id="{CF8F10EB-2644-48B9-B25E-F3BEE63E88F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296330-3E5C-4735-937A-F5E4DA58F4FE}" type="slidenum">
              <a:rPr lang="es-CO" altLang="es-CO" smtClean="0">
                <a:solidFill>
                  <a:srgbClr val="000000"/>
                </a:solidFill>
              </a:rPr>
              <a:pPr fontAlgn="base">
                <a:spcBef>
                  <a:spcPct val="0"/>
                </a:spcBef>
                <a:spcAft>
                  <a:spcPct val="0"/>
                </a:spcAft>
              </a:pPr>
              <a:t>79</a:t>
            </a:fld>
            <a:endParaRPr lang="es-CO" altLang="es-CO" dirty="0">
              <a:solidFill>
                <a:srgbClr val="000000"/>
              </a:solidFill>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80</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81</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Marcador de imagen de diapositiva 1">
            <a:extLst>
              <a:ext uri="{FF2B5EF4-FFF2-40B4-BE49-F238E27FC236}">
                <a16:creationId xmlns:a16="http://schemas.microsoft.com/office/drawing/2014/main" id="{F80543BB-A1A8-4221-817D-FBF6FB8E2A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Marcador de notas 2">
            <a:extLst>
              <a:ext uri="{FF2B5EF4-FFF2-40B4-BE49-F238E27FC236}">
                <a16:creationId xmlns:a16="http://schemas.microsoft.com/office/drawing/2014/main" id="{8551654D-4466-4893-A2B0-B2AAB14BDB9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4340" name="Marcador de número de diapositiva 3">
            <a:extLst>
              <a:ext uri="{FF2B5EF4-FFF2-40B4-BE49-F238E27FC236}">
                <a16:creationId xmlns:a16="http://schemas.microsoft.com/office/drawing/2014/main" id="{7652A1F2-33FE-4E61-A4C4-586D5AE8A96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A4B6D1-C443-441B-B9A4-DB756451C444}" type="slidenum">
              <a:rPr lang="es-CO" altLang="es-CO" smtClean="0"/>
              <a:pPr fontAlgn="base">
                <a:spcBef>
                  <a:spcPct val="0"/>
                </a:spcBef>
                <a:spcAft>
                  <a:spcPct val="0"/>
                </a:spcAft>
              </a:pPr>
              <a:t>82</a:t>
            </a:fld>
            <a:endParaRPr lang="es-CO" altLang="es-CO" dirty="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83</a:t>
            </a:fld>
            <a:endParaRPr lang="es-CO" dirty="0"/>
          </a:p>
        </p:txBody>
      </p:sp>
    </p:spTree>
    <p:extLst>
      <p:ext uri="{BB962C8B-B14F-4D97-AF65-F5344CB8AC3E}">
        <p14:creationId xmlns:p14="http://schemas.microsoft.com/office/powerpoint/2010/main" val="129239829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84</a:t>
            </a:fld>
            <a:endParaRPr lang="es-CO" dirty="0"/>
          </a:p>
        </p:txBody>
      </p:sp>
    </p:spTree>
    <p:extLst>
      <p:ext uri="{BB962C8B-B14F-4D97-AF65-F5344CB8AC3E}">
        <p14:creationId xmlns:p14="http://schemas.microsoft.com/office/powerpoint/2010/main" val="328304640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Marcador de imagen de diapositiva 1">
            <a:extLst>
              <a:ext uri="{FF2B5EF4-FFF2-40B4-BE49-F238E27FC236}">
                <a16:creationId xmlns:a16="http://schemas.microsoft.com/office/drawing/2014/main" id="{D94A3A67-5125-45E0-8FE1-BFBA97D4E2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Marcador de notas 2">
            <a:extLst>
              <a:ext uri="{FF2B5EF4-FFF2-40B4-BE49-F238E27FC236}">
                <a16:creationId xmlns:a16="http://schemas.microsoft.com/office/drawing/2014/main" id="{BBAFD1B3-E153-4781-B421-7E873FAB336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6388" name="Marcador de número de diapositiva 3">
            <a:extLst>
              <a:ext uri="{FF2B5EF4-FFF2-40B4-BE49-F238E27FC236}">
                <a16:creationId xmlns:a16="http://schemas.microsoft.com/office/drawing/2014/main" id="{C55EE733-8A5E-43DA-AFD9-7EB4769BFFF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AF2E279-3994-4419-8500-F7C695305358}" type="slidenum">
              <a:rPr lang="es-CO" altLang="es-CO" smtClean="0"/>
              <a:pPr fontAlgn="base">
                <a:spcBef>
                  <a:spcPct val="0"/>
                </a:spcBef>
                <a:spcAft>
                  <a:spcPct val="0"/>
                </a:spcAft>
              </a:pPr>
              <a:t>85</a:t>
            </a:fld>
            <a:endParaRPr lang="es-CO" altLang="es-CO" dirty="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86</a:t>
            </a:fld>
            <a:endParaRPr lang="es-CO" altLang="es-CO" dirty="0"/>
          </a:p>
        </p:txBody>
      </p:sp>
    </p:spTree>
    <p:extLst>
      <p:ext uri="{BB962C8B-B14F-4D97-AF65-F5344CB8AC3E}">
        <p14:creationId xmlns:p14="http://schemas.microsoft.com/office/powerpoint/2010/main" val="359070132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87</a:t>
            </a:fld>
            <a:endParaRPr lang="es-CO" altLang="es-CO" dirty="0"/>
          </a:p>
        </p:txBody>
      </p:sp>
    </p:spTree>
    <p:extLst>
      <p:ext uri="{BB962C8B-B14F-4D97-AF65-F5344CB8AC3E}">
        <p14:creationId xmlns:p14="http://schemas.microsoft.com/office/powerpoint/2010/main" val="27156308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10</a:t>
            </a:fld>
            <a:endParaRPr lang="es-CO"/>
          </a:p>
        </p:txBody>
      </p:sp>
    </p:spTree>
    <p:extLst>
      <p:ext uri="{BB962C8B-B14F-4D97-AF65-F5344CB8AC3E}">
        <p14:creationId xmlns:p14="http://schemas.microsoft.com/office/powerpoint/2010/main" val="2176396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EA0CC8-0428-3716-6DF1-34BD8FCE9E6B}"/>
            </a:ext>
          </a:extLst>
        </p:cNvPr>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99196B3A-2FCA-4A55-730E-14B26DB9F7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43ED0C1-B05D-3279-0ECB-DAD89F81842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dirty="0"/>
          </a:p>
        </p:txBody>
      </p:sp>
      <p:sp>
        <p:nvSpPr>
          <p:cNvPr id="4" name="Marcador de número de diapositiva 3">
            <a:extLst>
              <a:ext uri="{FF2B5EF4-FFF2-40B4-BE49-F238E27FC236}">
                <a16:creationId xmlns:a16="http://schemas.microsoft.com/office/drawing/2014/main" id="{525F0AE4-6658-9F12-6596-6D0AC54CE116}"/>
              </a:ext>
            </a:extLst>
          </p:cNvPr>
          <p:cNvSpPr>
            <a:spLocks noGrp="1"/>
          </p:cNvSpPr>
          <p:nvPr>
            <p:ph type="sldNum" sz="quarter" idx="5"/>
          </p:nvPr>
        </p:nvSpPr>
        <p:spPr/>
        <p:txBody>
          <a:bodyPr/>
          <a:lstStyle/>
          <a:p>
            <a:pPr>
              <a:defRPr/>
            </a:pPr>
            <a:fld id="{032032AD-0E6A-4ECB-830B-4952766F15D5}" type="slidenum">
              <a:rPr lang="es-CO" smtClean="0"/>
              <a:pPr>
                <a:defRPr/>
              </a:pPr>
              <a:t>88</a:t>
            </a:fld>
            <a:endParaRPr lang="es-CO" dirty="0"/>
          </a:p>
        </p:txBody>
      </p:sp>
    </p:spTree>
    <p:extLst>
      <p:ext uri="{BB962C8B-B14F-4D97-AF65-F5344CB8AC3E}">
        <p14:creationId xmlns:p14="http://schemas.microsoft.com/office/powerpoint/2010/main" val="263129227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4CEB3382-2904-48A2-9DD7-D2892A501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FD3D6321-09E1-4A4A-B4AE-0A699A0E4B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8436" name="Marcador de número de diapositiva 3">
            <a:extLst>
              <a:ext uri="{FF2B5EF4-FFF2-40B4-BE49-F238E27FC236}">
                <a16:creationId xmlns:a16="http://schemas.microsoft.com/office/drawing/2014/main" id="{0B2BEB5C-89A3-47B8-BAA1-9A134745D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EB2472-CD4A-44F4-8C3A-50B765B52394}" type="slidenum">
              <a:rPr lang="es-CO" altLang="es-CO" smtClean="0"/>
              <a:pPr fontAlgn="base">
                <a:spcBef>
                  <a:spcPct val="0"/>
                </a:spcBef>
                <a:spcAft>
                  <a:spcPct val="0"/>
                </a:spcAft>
              </a:pPr>
              <a:t>89</a:t>
            </a:fld>
            <a:endParaRPr lang="es-CO" altLang="es-CO" dirty="0"/>
          </a:p>
        </p:txBody>
      </p:sp>
    </p:spTree>
    <p:extLst>
      <p:ext uri="{BB962C8B-B14F-4D97-AF65-F5344CB8AC3E}">
        <p14:creationId xmlns:p14="http://schemas.microsoft.com/office/powerpoint/2010/main" val="265082117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Marcador de imagen de diapositiva 1">
            <a:extLst>
              <a:ext uri="{FF2B5EF4-FFF2-40B4-BE49-F238E27FC236}">
                <a16:creationId xmlns:a16="http://schemas.microsoft.com/office/drawing/2014/main" id="{093B6B30-CB31-4045-8376-B3439E3DBA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Marcador de notas 2">
            <a:extLst>
              <a:ext uri="{FF2B5EF4-FFF2-40B4-BE49-F238E27FC236}">
                <a16:creationId xmlns:a16="http://schemas.microsoft.com/office/drawing/2014/main" id="{412F5F1B-C8C6-4039-8A77-C55118B498D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0484" name="Marcador de número de diapositiva 3">
            <a:extLst>
              <a:ext uri="{FF2B5EF4-FFF2-40B4-BE49-F238E27FC236}">
                <a16:creationId xmlns:a16="http://schemas.microsoft.com/office/drawing/2014/main" id="{FC0ECBE8-3223-4CFB-A7D7-C02A51E57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C7EF010-833D-497D-B53D-B87FBFC6C382}" type="slidenum">
              <a:rPr lang="es-CO" altLang="es-CO" smtClean="0"/>
              <a:pPr fontAlgn="base">
                <a:spcBef>
                  <a:spcPct val="0"/>
                </a:spcBef>
                <a:spcAft>
                  <a:spcPct val="0"/>
                </a:spcAft>
              </a:pPr>
              <a:t>90</a:t>
            </a:fld>
            <a:endParaRPr lang="es-CO" altLang="es-CO" dirty="0"/>
          </a:p>
        </p:txBody>
      </p:sp>
    </p:spTree>
    <p:extLst>
      <p:ext uri="{BB962C8B-B14F-4D97-AF65-F5344CB8AC3E}">
        <p14:creationId xmlns:p14="http://schemas.microsoft.com/office/powerpoint/2010/main" val="128108566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91</a:t>
            </a:fld>
            <a:endParaRPr lang="es-CO" altLang="es-CO" dirty="0"/>
          </a:p>
        </p:txBody>
      </p:sp>
    </p:spTree>
    <p:extLst>
      <p:ext uri="{BB962C8B-B14F-4D97-AF65-F5344CB8AC3E}">
        <p14:creationId xmlns:p14="http://schemas.microsoft.com/office/powerpoint/2010/main" val="272120623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92</a:t>
            </a:fld>
            <a:endParaRPr lang="es-CO" altLang="es-CO" dirty="0"/>
          </a:p>
        </p:txBody>
      </p:sp>
    </p:spTree>
    <p:extLst>
      <p:ext uri="{BB962C8B-B14F-4D97-AF65-F5344CB8AC3E}">
        <p14:creationId xmlns:p14="http://schemas.microsoft.com/office/powerpoint/2010/main" val="50838216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Marcador de imagen de diapositiva 1">
            <a:extLst>
              <a:ext uri="{FF2B5EF4-FFF2-40B4-BE49-F238E27FC236}">
                <a16:creationId xmlns:a16="http://schemas.microsoft.com/office/drawing/2014/main" id="{E324D246-9558-4A39-92C1-D045FEB80F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Marcador de notas 2">
            <a:extLst>
              <a:ext uri="{FF2B5EF4-FFF2-40B4-BE49-F238E27FC236}">
                <a16:creationId xmlns:a16="http://schemas.microsoft.com/office/drawing/2014/main" id="{BD8C4B22-C6AB-45AC-B1CC-26BB94FA1A0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6628" name="Marcador de número de diapositiva 3">
            <a:extLst>
              <a:ext uri="{FF2B5EF4-FFF2-40B4-BE49-F238E27FC236}">
                <a16:creationId xmlns:a16="http://schemas.microsoft.com/office/drawing/2014/main" id="{DFD3FDBF-59A3-4268-81BD-BD6EC1E9F69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651182-2557-46A3-B279-B0A99AC9D2C6}" type="slidenum">
              <a:rPr lang="es-CO" altLang="es-CO" smtClean="0"/>
              <a:pPr fontAlgn="base">
                <a:spcBef>
                  <a:spcPct val="0"/>
                </a:spcBef>
                <a:spcAft>
                  <a:spcPct val="0"/>
                </a:spcAft>
              </a:pPr>
              <a:t>93</a:t>
            </a:fld>
            <a:endParaRPr lang="es-CO" altLang="es-CO" dirty="0"/>
          </a:p>
        </p:txBody>
      </p:sp>
    </p:spTree>
    <p:extLst>
      <p:ext uri="{BB962C8B-B14F-4D97-AF65-F5344CB8AC3E}">
        <p14:creationId xmlns:p14="http://schemas.microsoft.com/office/powerpoint/2010/main" val="419719752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94</a:t>
            </a:fld>
            <a:endParaRPr lang="es-CO" altLang="es-CO" dirty="0"/>
          </a:p>
        </p:txBody>
      </p:sp>
    </p:spTree>
    <p:extLst>
      <p:ext uri="{BB962C8B-B14F-4D97-AF65-F5344CB8AC3E}">
        <p14:creationId xmlns:p14="http://schemas.microsoft.com/office/powerpoint/2010/main" val="46457615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95</a:t>
            </a:fld>
            <a:endParaRPr lang="es-CO" altLang="es-CO" dirty="0"/>
          </a:p>
        </p:txBody>
      </p:sp>
    </p:spTree>
    <p:extLst>
      <p:ext uri="{BB962C8B-B14F-4D97-AF65-F5344CB8AC3E}">
        <p14:creationId xmlns:p14="http://schemas.microsoft.com/office/powerpoint/2010/main" val="117529203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96</a:t>
            </a:fld>
            <a:endParaRPr lang="es-CO" altLang="es-CO" dirty="0"/>
          </a:p>
        </p:txBody>
      </p:sp>
    </p:spTree>
    <p:extLst>
      <p:ext uri="{BB962C8B-B14F-4D97-AF65-F5344CB8AC3E}">
        <p14:creationId xmlns:p14="http://schemas.microsoft.com/office/powerpoint/2010/main" val="270927925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97</a:t>
            </a:fld>
            <a:endParaRPr lang="es-CO" altLang="es-CO" dirty="0"/>
          </a:p>
        </p:txBody>
      </p:sp>
    </p:spTree>
    <p:extLst>
      <p:ext uri="{BB962C8B-B14F-4D97-AF65-F5344CB8AC3E}">
        <p14:creationId xmlns:p14="http://schemas.microsoft.com/office/powerpoint/2010/main" val="251329902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11</a:t>
            </a:fld>
            <a:endParaRPr lang="es-CO"/>
          </a:p>
        </p:txBody>
      </p:sp>
    </p:spTree>
    <p:extLst>
      <p:ext uri="{BB962C8B-B14F-4D97-AF65-F5344CB8AC3E}">
        <p14:creationId xmlns:p14="http://schemas.microsoft.com/office/powerpoint/2010/main" val="296561337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Marcador de imagen de diapositiva 1">
            <a:extLst>
              <a:ext uri="{FF2B5EF4-FFF2-40B4-BE49-F238E27FC236}">
                <a16:creationId xmlns:a16="http://schemas.microsoft.com/office/drawing/2014/main" id="{DC4E909A-F599-42A9-A162-5368402E4FF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Marcador de notas 2">
            <a:extLst>
              <a:ext uri="{FF2B5EF4-FFF2-40B4-BE49-F238E27FC236}">
                <a16:creationId xmlns:a16="http://schemas.microsoft.com/office/drawing/2014/main" id="{B33C5A4B-4E72-4DD8-9240-00362319E20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2772" name="Marcador de número de diapositiva 3">
            <a:extLst>
              <a:ext uri="{FF2B5EF4-FFF2-40B4-BE49-F238E27FC236}">
                <a16:creationId xmlns:a16="http://schemas.microsoft.com/office/drawing/2014/main" id="{33E10A29-E2B4-4948-BDD0-B8BD24BF717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2338FF-65CD-488C-A586-B185CF96C2E4}" type="slidenum">
              <a:rPr lang="es-CO" altLang="es-CO" smtClean="0"/>
              <a:pPr fontAlgn="base">
                <a:spcBef>
                  <a:spcPct val="0"/>
                </a:spcBef>
                <a:spcAft>
                  <a:spcPct val="0"/>
                </a:spcAft>
              </a:pPr>
              <a:t>98</a:t>
            </a:fld>
            <a:endParaRPr lang="es-CO" altLang="es-CO" dirty="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Marcador de imagen de diapositiva 1">
            <a:extLst>
              <a:ext uri="{FF2B5EF4-FFF2-40B4-BE49-F238E27FC236}">
                <a16:creationId xmlns:a16="http://schemas.microsoft.com/office/drawing/2014/main" id="{6ED9FB12-12C4-4F34-BB9D-D6DA224D6BE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Marcador de notas 2">
            <a:extLst>
              <a:ext uri="{FF2B5EF4-FFF2-40B4-BE49-F238E27FC236}">
                <a16:creationId xmlns:a16="http://schemas.microsoft.com/office/drawing/2014/main" id="{B719C1DA-D735-4727-A44A-9390819EA63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4820" name="Marcador de número de diapositiva 3">
            <a:extLst>
              <a:ext uri="{FF2B5EF4-FFF2-40B4-BE49-F238E27FC236}">
                <a16:creationId xmlns:a16="http://schemas.microsoft.com/office/drawing/2014/main" id="{BC4A2891-49BB-4758-83C9-E4168548029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823F82B-634D-4BC0-B4C8-3FA25811349E}" type="slidenum">
              <a:rPr lang="es-CO" altLang="es-CO" smtClean="0"/>
              <a:pPr fontAlgn="base">
                <a:spcBef>
                  <a:spcPct val="0"/>
                </a:spcBef>
                <a:spcAft>
                  <a:spcPct val="0"/>
                </a:spcAft>
              </a:pPr>
              <a:t>99</a:t>
            </a:fld>
            <a:endParaRPr lang="es-CO" altLang="es-CO" dirty="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Marcador de imagen de diapositiva 1">
            <a:extLst>
              <a:ext uri="{FF2B5EF4-FFF2-40B4-BE49-F238E27FC236}">
                <a16:creationId xmlns:a16="http://schemas.microsoft.com/office/drawing/2014/main" id="{C2EC67E8-4E4E-4632-B4AB-53D7B9BB95E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Marcador de notas 2">
            <a:extLst>
              <a:ext uri="{FF2B5EF4-FFF2-40B4-BE49-F238E27FC236}">
                <a16:creationId xmlns:a16="http://schemas.microsoft.com/office/drawing/2014/main" id="{8BC9FF6A-877B-44FD-9BDB-CB50E40A5C4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6868" name="Marcador de número de diapositiva 3">
            <a:extLst>
              <a:ext uri="{FF2B5EF4-FFF2-40B4-BE49-F238E27FC236}">
                <a16:creationId xmlns:a16="http://schemas.microsoft.com/office/drawing/2014/main" id="{34F78CC7-AB86-42B2-866B-AE20587BDD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84B7304-A7A8-468E-A933-DA49D8882829}" type="slidenum">
              <a:rPr lang="es-CO" altLang="es-CO" smtClean="0"/>
              <a:pPr fontAlgn="base">
                <a:spcBef>
                  <a:spcPct val="0"/>
                </a:spcBef>
                <a:spcAft>
                  <a:spcPct val="0"/>
                </a:spcAft>
              </a:pPr>
              <a:t>100</a:t>
            </a:fld>
            <a:endParaRPr lang="es-CO" altLang="es-CO"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Marcador de imagen de diapositiva 1">
            <a:extLst>
              <a:ext uri="{FF2B5EF4-FFF2-40B4-BE49-F238E27FC236}">
                <a16:creationId xmlns:a16="http://schemas.microsoft.com/office/drawing/2014/main" id="{D9EC3680-0E5B-4329-810E-C3392EA59FE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Marcador de notas 2">
            <a:extLst>
              <a:ext uri="{FF2B5EF4-FFF2-40B4-BE49-F238E27FC236}">
                <a16:creationId xmlns:a16="http://schemas.microsoft.com/office/drawing/2014/main" id="{D1FCA137-6935-4B42-A174-6888F9EC53B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8916" name="Marcador de número de diapositiva 3">
            <a:extLst>
              <a:ext uri="{FF2B5EF4-FFF2-40B4-BE49-F238E27FC236}">
                <a16:creationId xmlns:a16="http://schemas.microsoft.com/office/drawing/2014/main" id="{B46A0A64-DA4F-4826-B80D-F8A7E9B29B8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4FD4593-5B34-4206-B63C-7B0D6FE0D228}" type="slidenum">
              <a:rPr lang="es-CO" altLang="es-CO" smtClean="0"/>
              <a:pPr fontAlgn="base">
                <a:spcBef>
                  <a:spcPct val="0"/>
                </a:spcBef>
                <a:spcAft>
                  <a:spcPct val="0"/>
                </a:spcAft>
              </a:pPr>
              <a:t>101</a:t>
            </a:fld>
            <a:endParaRPr lang="es-CO" altLang="es-CO" dirty="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Marcador de imagen de diapositiva 1">
            <a:extLst>
              <a:ext uri="{FF2B5EF4-FFF2-40B4-BE49-F238E27FC236}">
                <a16:creationId xmlns:a16="http://schemas.microsoft.com/office/drawing/2014/main" id="{E200D1F5-2903-400D-8281-761F201C31B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Marcador de notas 2">
            <a:extLst>
              <a:ext uri="{FF2B5EF4-FFF2-40B4-BE49-F238E27FC236}">
                <a16:creationId xmlns:a16="http://schemas.microsoft.com/office/drawing/2014/main" id="{A5B5ABF0-946A-4E1C-A8AD-E07D60E3227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0964" name="Marcador de número de diapositiva 3">
            <a:extLst>
              <a:ext uri="{FF2B5EF4-FFF2-40B4-BE49-F238E27FC236}">
                <a16:creationId xmlns:a16="http://schemas.microsoft.com/office/drawing/2014/main" id="{9F27C210-C486-4981-9801-C934BD39A44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2554E5-9341-4454-AFD2-2A5CFF753EDF}" type="slidenum">
              <a:rPr lang="es-CO" altLang="es-CO" smtClean="0"/>
              <a:pPr fontAlgn="base">
                <a:spcBef>
                  <a:spcPct val="0"/>
                </a:spcBef>
                <a:spcAft>
                  <a:spcPct val="0"/>
                </a:spcAft>
              </a:pPr>
              <a:t>102</a:t>
            </a:fld>
            <a:endParaRPr lang="es-CO" altLang="es-CO"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Marcador de imagen de diapositiva 1">
            <a:extLst>
              <a:ext uri="{FF2B5EF4-FFF2-40B4-BE49-F238E27FC236}">
                <a16:creationId xmlns:a16="http://schemas.microsoft.com/office/drawing/2014/main" id="{2F4ABB36-355A-49E4-9B7A-BAB80F1C39C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Marcador de notas 2">
            <a:extLst>
              <a:ext uri="{FF2B5EF4-FFF2-40B4-BE49-F238E27FC236}">
                <a16:creationId xmlns:a16="http://schemas.microsoft.com/office/drawing/2014/main" id="{4D4EF200-1105-4948-B5BF-6B5654E373E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3012" name="Marcador de número de diapositiva 3">
            <a:extLst>
              <a:ext uri="{FF2B5EF4-FFF2-40B4-BE49-F238E27FC236}">
                <a16:creationId xmlns:a16="http://schemas.microsoft.com/office/drawing/2014/main" id="{F074BB4B-C44B-40BA-B3E7-B93EE2F3FC2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870916F-3C76-43A9-9388-E3B312C62E4F}" type="slidenum">
              <a:rPr lang="es-CO" altLang="es-CO" smtClean="0"/>
              <a:pPr fontAlgn="base">
                <a:spcBef>
                  <a:spcPct val="0"/>
                </a:spcBef>
                <a:spcAft>
                  <a:spcPct val="0"/>
                </a:spcAft>
              </a:pPr>
              <a:t>103</a:t>
            </a:fld>
            <a:endParaRPr lang="es-CO" altLang="es-CO"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Marcador de imagen de diapositiva 1">
            <a:extLst>
              <a:ext uri="{FF2B5EF4-FFF2-40B4-BE49-F238E27FC236}">
                <a16:creationId xmlns:a16="http://schemas.microsoft.com/office/drawing/2014/main" id="{E3CFE178-DB46-4862-8A17-8A3068D5A5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Marcador de notas 2">
            <a:extLst>
              <a:ext uri="{FF2B5EF4-FFF2-40B4-BE49-F238E27FC236}">
                <a16:creationId xmlns:a16="http://schemas.microsoft.com/office/drawing/2014/main" id="{9FD87477-4C9C-490D-9837-BFF745AC881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5060" name="Marcador de número de diapositiva 3">
            <a:extLst>
              <a:ext uri="{FF2B5EF4-FFF2-40B4-BE49-F238E27FC236}">
                <a16:creationId xmlns:a16="http://schemas.microsoft.com/office/drawing/2014/main" id="{3D33B6E9-9055-459B-986E-CED185CB188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987A294-C155-430E-B3DA-D80C20A58479}" type="slidenum">
              <a:rPr lang="es-CO" altLang="es-CO" smtClean="0"/>
              <a:pPr fontAlgn="base">
                <a:spcBef>
                  <a:spcPct val="0"/>
                </a:spcBef>
                <a:spcAft>
                  <a:spcPct val="0"/>
                </a:spcAft>
              </a:pPr>
              <a:t>104</a:t>
            </a:fld>
            <a:endParaRPr lang="es-CO" altLang="es-CO"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Marcador de imagen de diapositiva 1">
            <a:extLst>
              <a:ext uri="{FF2B5EF4-FFF2-40B4-BE49-F238E27FC236}">
                <a16:creationId xmlns:a16="http://schemas.microsoft.com/office/drawing/2014/main" id="{1B3C2F8F-3A90-4BA5-8A8A-4E2CD596056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Marcador de notas 2">
            <a:extLst>
              <a:ext uri="{FF2B5EF4-FFF2-40B4-BE49-F238E27FC236}">
                <a16:creationId xmlns:a16="http://schemas.microsoft.com/office/drawing/2014/main" id="{F740DDAD-5B1A-45C5-8ED9-8DFDB6C02E8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7108" name="Marcador de número de diapositiva 3">
            <a:extLst>
              <a:ext uri="{FF2B5EF4-FFF2-40B4-BE49-F238E27FC236}">
                <a16:creationId xmlns:a16="http://schemas.microsoft.com/office/drawing/2014/main" id="{A59C1DF8-B5E7-4419-BE57-6BD12A59D4C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BA9759-0D12-4D6A-84BC-BFBCFDD75F66}" type="slidenum">
              <a:rPr lang="es-CO" altLang="es-CO" smtClean="0"/>
              <a:pPr fontAlgn="base">
                <a:spcBef>
                  <a:spcPct val="0"/>
                </a:spcBef>
                <a:spcAft>
                  <a:spcPct val="0"/>
                </a:spcAft>
              </a:pPr>
              <a:t>105</a:t>
            </a:fld>
            <a:endParaRPr lang="es-CO" altLang="es-CO"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Marcador de imagen de diapositiva 1">
            <a:extLst>
              <a:ext uri="{FF2B5EF4-FFF2-40B4-BE49-F238E27FC236}">
                <a16:creationId xmlns:a16="http://schemas.microsoft.com/office/drawing/2014/main" id="{A1D67E55-633A-466E-8DFC-0D97095FAD8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Marcador de notas 2">
            <a:extLst>
              <a:ext uri="{FF2B5EF4-FFF2-40B4-BE49-F238E27FC236}">
                <a16:creationId xmlns:a16="http://schemas.microsoft.com/office/drawing/2014/main" id="{63D69B1A-15D7-43AB-BAA5-3C0DADED688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9156" name="Marcador de número de diapositiva 3">
            <a:extLst>
              <a:ext uri="{FF2B5EF4-FFF2-40B4-BE49-F238E27FC236}">
                <a16:creationId xmlns:a16="http://schemas.microsoft.com/office/drawing/2014/main" id="{37A4BD81-A68D-49E0-85CF-229C8B686E8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74C767F-04C1-42B5-8E32-838F70CCF430}" type="slidenum">
              <a:rPr lang="es-CO" altLang="es-CO" smtClean="0"/>
              <a:pPr fontAlgn="base">
                <a:spcBef>
                  <a:spcPct val="0"/>
                </a:spcBef>
                <a:spcAft>
                  <a:spcPct val="0"/>
                </a:spcAft>
              </a:pPr>
              <a:t>106</a:t>
            </a:fld>
            <a:endParaRPr lang="es-CO" altLang="es-CO"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Marcador de imagen de diapositiva 1">
            <a:extLst>
              <a:ext uri="{FF2B5EF4-FFF2-40B4-BE49-F238E27FC236}">
                <a16:creationId xmlns:a16="http://schemas.microsoft.com/office/drawing/2014/main" id="{BC182C78-CCB5-48E2-9FBA-2C33D249C1F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Marcador de notas 2">
            <a:extLst>
              <a:ext uri="{FF2B5EF4-FFF2-40B4-BE49-F238E27FC236}">
                <a16:creationId xmlns:a16="http://schemas.microsoft.com/office/drawing/2014/main" id="{B393D82C-ACEA-4D73-9B9E-3F566A4A5C6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s-MX" altLang="es-CO" dirty="0"/>
              <a:t>	</a:t>
            </a:r>
            <a:endParaRPr lang="es-CO" altLang="es-CO" dirty="0"/>
          </a:p>
        </p:txBody>
      </p:sp>
      <p:sp>
        <p:nvSpPr>
          <p:cNvPr id="51204" name="Marcador de número de diapositiva 3">
            <a:extLst>
              <a:ext uri="{FF2B5EF4-FFF2-40B4-BE49-F238E27FC236}">
                <a16:creationId xmlns:a16="http://schemas.microsoft.com/office/drawing/2014/main" id="{2003ADF7-7767-432E-A7FE-0EA7472654E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65042BA-E580-4471-8220-0D9B9FF71AA4}" type="slidenum">
              <a:rPr lang="es-CO" altLang="es-CO" smtClean="0"/>
              <a:pPr fontAlgn="base">
                <a:spcBef>
                  <a:spcPct val="0"/>
                </a:spcBef>
                <a:spcAft>
                  <a:spcPct val="0"/>
                </a:spcAft>
              </a:pPr>
              <a:t>107</a:t>
            </a:fld>
            <a:endParaRPr lang="es-CO" altLang="es-CO"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12</a:t>
            </a:fld>
            <a:endParaRPr lang="es-CO"/>
          </a:p>
        </p:txBody>
      </p:sp>
    </p:spTree>
    <p:extLst>
      <p:ext uri="{BB962C8B-B14F-4D97-AF65-F5344CB8AC3E}">
        <p14:creationId xmlns:p14="http://schemas.microsoft.com/office/powerpoint/2010/main" val="146937605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Marcador de imagen de diapositiva 1">
            <a:extLst>
              <a:ext uri="{FF2B5EF4-FFF2-40B4-BE49-F238E27FC236}">
                <a16:creationId xmlns:a16="http://schemas.microsoft.com/office/drawing/2014/main" id="{98DEB491-D91A-46C7-99B2-0EDC2E5671B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Marcador de notas 2">
            <a:extLst>
              <a:ext uri="{FF2B5EF4-FFF2-40B4-BE49-F238E27FC236}">
                <a16:creationId xmlns:a16="http://schemas.microsoft.com/office/drawing/2014/main" id="{54AE4367-E5A5-4167-AB0A-60B6489878E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3252" name="Marcador de número de diapositiva 3">
            <a:extLst>
              <a:ext uri="{FF2B5EF4-FFF2-40B4-BE49-F238E27FC236}">
                <a16:creationId xmlns:a16="http://schemas.microsoft.com/office/drawing/2014/main" id="{C6DD22E5-4E60-45EE-9544-4E93AE7A5B3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C2DB462-27DA-467C-9546-DA5578E8C538}" type="slidenum">
              <a:rPr lang="es-CO" altLang="es-CO" smtClean="0"/>
              <a:pPr fontAlgn="base">
                <a:spcBef>
                  <a:spcPct val="0"/>
                </a:spcBef>
                <a:spcAft>
                  <a:spcPct val="0"/>
                </a:spcAft>
              </a:pPr>
              <a:t>108</a:t>
            </a:fld>
            <a:endParaRPr lang="es-CO" altLang="es-CO"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Marcador de imagen de diapositiva 1">
            <a:extLst>
              <a:ext uri="{FF2B5EF4-FFF2-40B4-BE49-F238E27FC236}">
                <a16:creationId xmlns:a16="http://schemas.microsoft.com/office/drawing/2014/main" id="{D10225FD-0356-4AA6-829B-B15C6DA2568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Marcador de notas 2">
            <a:extLst>
              <a:ext uri="{FF2B5EF4-FFF2-40B4-BE49-F238E27FC236}">
                <a16:creationId xmlns:a16="http://schemas.microsoft.com/office/drawing/2014/main" id="{01DEB869-049B-460A-A1D6-9A3D124C0E5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5300" name="Marcador de número de diapositiva 3">
            <a:extLst>
              <a:ext uri="{FF2B5EF4-FFF2-40B4-BE49-F238E27FC236}">
                <a16:creationId xmlns:a16="http://schemas.microsoft.com/office/drawing/2014/main" id="{3B724E49-EC58-4309-8C81-11E2B2E110A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E731706-A2AC-45E3-89EB-4435AF677B77}" type="slidenum">
              <a:rPr lang="es-CO" altLang="es-CO" smtClean="0"/>
              <a:pPr fontAlgn="base">
                <a:spcBef>
                  <a:spcPct val="0"/>
                </a:spcBef>
                <a:spcAft>
                  <a:spcPct val="0"/>
                </a:spcAft>
              </a:pPr>
              <a:t>109</a:t>
            </a:fld>
            <a:endParaRPr lang="es-CO" altLang="es-CO"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Marcador de imagen de diapositiva 1">
            <a:extLst>
              <a:ext uri="{FF2B5EF4-FFF2-40B4-BE49-F238E27FC236}">
                <a16:creationId xmlns:a16="http://schemas.microsoft.com/office/drawing/2014/main" id="{DC503C14-77ED-4AE5-BAA6-6E6CE7DBF4B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Marcador de notas 2">
            <a:extLst>
              <a:ext uri="{FF2B5EF4-FFF2-40B4-BE49-F238E27FC236}">
                <a16:creationId xmlns:a16="http://schemas.microsoft.com/office/drawing/2014/main" id="{9CBC289C-B96F-416A-B55E-DA5E91C7AF5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7348" name="Marcador de número de diapositiva 3">
            <a:extLst>
              <a:ext uri="{FF2B5EF4-FFF2-40B4-BE49-F238E27FC236}">
                <a16:creationId xmlns:a16="http://schemas.microsoft.com/office/drawing/2014/main" id="{140B1287-1DD3-418E-B4D4-C1CBDABB43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769994C-ECBA-44BE-8761-F293304B93BE}" type="slidenum">
              <a:rPr lang="es-CO" altLang="es-CO" smtClean="0"/>
              <a:pPr fontAlgn="base">
                <a:spcBef>
                  <a:spcPct val="0"/>
                </a:spcBef>
                <a:spcAft>
                  <a:spcPct val="0"/>
                </a:spcAft>
              </a:pPr>
              <a:t>110</a:t>
            </a:fld>
            <a:endParaRPr lang="es-CO" altLang="es-CO"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Marcador de imagen de diapositiva 1">
            <a:extLst>
              <a:ext uri="{FF2B5EF4-FFF2-40B4-BE49-F238E27FC236}">
                <a16:creationId xmlns:a16="http://schemas.microsoft.com/office/drawing/2014/main" id="{53BE7076-EA3C-40D6-900A-2682701A51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Marcador de notas 2">
            <a:extLst>
              <a:ext uri="{FF2B5EF4-FFF2-40B4-BE49-F238E27FC236}">
                <a16:creationId xmlns:a16="http://schemas.microsoft.com/office/drawing/2014/main" id="{05BAA124-06BC-4B3B-A6AE-7F919FB136C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9396" name="Marcador de número de diapositiva 3">
            <a:extLst>
              <a:ext uri="{FF2B5EF4-FFF2-40B4-BE49-F238E27FC236}">
                <a16:creationId xmlns:a16="http://schemas.microsoft.com/office/drawing/2014/main" id="{3DCF87BD-104D-4C09-9AB9-4186D048551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CB5582E-64D7-4FEE-BCD0-E957544DAD5F}" type="slidenum">
              <a:rPr lang="es-CO" altLang="es-CO" smtClean="0"/>
              <a:pPr fontAlgn="base">
                <a:spcBef>
                  <a:spcPct val="0"/>
                </a:spcBef>
                <a:spcAft>
                  <a:spcPct val="0"/>
                </a:spcAft>
              </a:pPr>
              <a:t>111</a:t>
            </a:fld>
            <a:endParaRPr lang="es-CO" altLang="es-CO"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Marcador de imagen de diapositiva 1">
            <a:extLst>
              <a:ext uri="{FF2B5EF4-FFF2-40B4-BE49-F238E27FC236}">
                <a16:creationId xmlns:a16="http://schemas.microsoft.com/office/drawing/2014/main" id="{E6DE50CD-2F14-44C6-BC2E-734D1DF239A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Marcador de notas 2">
            <a:extLst>
              <a:ext uri="{FF2B5EF4-FFF2-40B4-BE49-F238E27FC236}">
                <a16:creationId xmlns:a16="http://schemas.microsoft.com/office/drawing/2014/main" id="{C853D7F6-5256-4904-8EAE-661B89C40FE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44" name="Marcador de número de diapositiva 3">
            <a:extLst>
              <a:ext uri="{FF2B5EF4-FFF2-40B4-BE49-F238E27FC236}">
                <a16:creationId xmlns:a16="http://schemas.microsoft.com/office/drawing/2014/main" id="{CCE6354E-3584-4B7C-B167-D62D9958F88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DE060F1-E833-4B4B-9CAB-BDE294B5C056}" type="slidenum">
              <a:rPr lang="es-CO" altLang="es-CO" smtClean="0"/>
              <a:pPr fontAlgn="base">
                <a:spcBef>
                  <a:spcPct val="0"/>
                </a:spcBef>
                <a:spcAft>
                  <a:spcPct val="0"/>
                </a:spcAft>
              </a:pPr>
              <a:t>112</a:t>
            </a:fld>
            <a:endParaRPr lang="es-CO" altLang="es-CO"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Marcador de imagen de diapositiva 1">
            <a:extLst>
              <a:ext uri="{FF2B5EF4-FFF2-40B4-BE49-F238E27FC236}">
                <a16:creationId xmlns:a16="http://schemas.microsoft.com/office/drawing/2014/main" id="{10B6C97B-28B4-4AF0-88DC-519BC0A2A1E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1" name="Marcador de notas 2">
            <a:extLst>
              <a:ext uri="{FF2B5EF4-FFF2-40B4-BE49-F238E27FC236}">
                <a16:creationId xmlns:a16="http://schemas.microsoft.com/office/drawing/2014/main" id="{59E2D6DE-F288-40FD-A136-0C5E2CF4DC0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3492" name="Marcador de número de diapositiva 3">
            <a:extLst>
              <a:ext uri="{FF2B5EF4-FFF2-40B4-BE49-F238E27FC236}">
                <a16:creationId xmlns:a16="http://schemas.microsoft.com/office/drawing/2014/main" id="{5A57A291-28EE-43E5-B5F3-053793521C2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AF824C1-A1F7-4D9B-BEDE-C969AE475F33}" type="slidenum">
              <a:rPr lang="es-CO" altLang="es-CO" smtClean="0"/>
              <a:pPr fontAlgn="base">
                <a:spcBef>
                  <a:spcPct val="0"/>
                </a:spcBef>
                <a:spcAft>
                  <a:spcPct val="0"/>
                </a:spcAft>
              </a:pPr>
              <a:t>113</a:t>
            </a:fld>
            <a:endParaRPr lang="es-CO" altLang="es-CO"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Marcador de imagen de diapositiva 1">
            <a:extLst>
              <a:ext uri="{FF2B5EF4-FFF2-40B4-BE49-F238E27FC236}">
                <a16:creationId xmlns:a16="http://schemas.microsoft.com/office/drawing/2014/main" id="{22E53412-7342-48F1-87CC-1BC8A31167E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9" name="Marcador de notas 2">
            <a:extLst>
              <a:ext uri="{FF2B5EF4-FFF2-40B4-BE49-F238E27FC236}">
                <a16:creationId xmlns:a16="http://schemas.microsoft.com/office/drawing/2014/main" id="{A7E63EE3-B375-451E-A0F1-C5735BFC0C0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5540" name="Marcador de número de diapositiva 3">
            <a:extLst>
              <a:ext uri="{FF2B5EF4-FFF2-40B4-BE49-F238E27FC236}">
                <a16:creationId xmlns:a16="http://schemas.microsoft.com/office/drawing/2014/main" id="{FF4A8CA9-8E10-4CE1-8AD9-5EF01417DE5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629B950-A53A-4B96-BC4A-69E23C288104}" type="slidenum">
              <a:rPr lang="es-CO" altLang="es-CO" smtClean="0"/>
              <a:pPr fontAlgn="base">
                <a:spcBef>
                  <a:spcPct val="0"/>
                </a:spcBef>
                <a:spcAft>
                  <a:spcPct val="0"/>
                </a:spcAft>
              </a:pPr>
              <a:t>114</a:t>
            </a:fld>
            <a:endParaRPr lang="es-CO" altLang="es-CO"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Marcador de imagen de diapositiva 1">
            <a:extLst>
              <a:ext uri="{FF2B5EF4-FFF2-40B4-BE49-F238E27FC236}">
                <a16:creationId xmlns:a16="http://schemas.microsoft.com/office/drawing/2014/main" id="{EC17C439-4177-4287-B8F2-77313236E52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7" name="Marcador de notas 2">
            <a:extLst>
              <a:ext uri="{FF2B5EF4-FFF2-40B4-BE49-F238E27FC236}">
                <a16:creationId xmlns:a16="http://schemas.microsoft.com/office/drawing/2014/main" id="{7531E313-04F7-4B9E-8AE6-9C9DD047827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7588" name="Marcador de número de diapositiva 3">
            <a:extLst>
              <a:ext uri="{FF2B5EF4-FFF2-40B4-BE49-F238E27FC236}">
                <a16:creationId xmlns:a16="http://schemas.microsoft.com/office/drawing/2014/main" id="{8E2CEBBC-6A29-4EE7-95AB-06C15958C18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E6BA167-2C7A-4A02-B3CB-4CAE283505B3}" type="slidenum">
              <a:rPr lang="es-CO" altLang="es-CO" smtClean="0"/>
              <a:pPr fontAlgn="base">
                <a:spcBef>
                  <a:spcPct val="0"/>
                </a:spcBef>
                <a:spcAft>
                  <a:spcPct val="0"/>
                </a:spcAft>
              </a:pPr>
              <a:t>115</a:t>
            </a:fld>
            <a:endParaRPr lang="es-CO" altLang="es-CO"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Marcador de imagen de diapositiva 1">
            <a:extLst>
              <a:ext uri="{FF2B5EF4-FFF2-40B4-BE49-F238E27FC236}">
                <a16:creationId xmlns:a16="http://schemas.microsoft.com/office/drawing/2014/main" id="{8F35C462-2B6B-42A0-B0DD-4D39D4210F3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5" name="Marcador de notas 2">
            <a:extLst>
              <a:ext uri="{FF2B5EF4-FFF2-40B4-BE49-F238E27FC236}">
                <a16:creationId xmlns:a16="http://schemas.microsoft.com/office/drawing/2014/main" id="{6DB9EE5A-2875-4AEB-A2B8-64CB8882B05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9636" name="Marcador de número de diapositiva 3">
            <a:extLst>
              <a:ext uri="{FF2B5EF4-FFF2-40B4-BE49-F238E27FC236}">
                <a16:creationId xmlns:a16="http://schemas.microsoft.com/office/drawing/2014/main" id="{2A10E4F3-AFB1-4264-A29E-75E2B180DE0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B719FEBF-B015-45DE-8DE8-3B6682A9FA29}" type="slidenum">
              <a:rPr lang="es-CO" altLang="es-CO" smtClean="0"/>
              <a:pPr fontAlgn="base">
                <a:spcBef>
                  <a:spcPct val="0"/>
                </a:spcBef>
                <a:spcAft>
                  <a:spcPct val="0"/>
                </a:spcAft>
              </a:pPr>
              <a:t>116</a:t>
            </a:fld>
            <a:endParaRPr lang="es-CO" altLang="es-CO"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Marcador de imagen de diapositiva 1">
            <a:extLst>
              <a:ext uri="{FF2B5EF4-FFF2-40B4-BE49-F238E27FC236}">
                <a16:creationId xmlns:a16="http://schemas.microsoft.com/office/drawing/2014/main" id="{4FBF1570-2845-4B52-8766-11CD82E513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683" name="Marcador de notas 2">
            <a:extLst>
              <a:ext uri="{FF2B5EF4-FFF2-40B4-BE49-F238E27FC236}">
                <a16:creationId xmlns:a16="http://schemas.microsoft.com/office/drawing/2014/main" id="{CE6E2F27-635B-44D1-B3E6-D0470ECC0A9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1684" name="Marcador de número de diapositiva 3">
            <a:extLst>
              <a:ext uri="{FF2B5EF4-FFF2-40B4-BE49-F238E27FC236}">
                <a16:creationId xmlns:a16="http://schemas.microsoft.com/office/drawing/2014/main" id="{A8F45417-9B9E-41A8-AB88-6D71F16A395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C93FCA3-D15A-4C2B-BEA8-B645C06DCA88}" type="slidenum">
              <a:rPr lang="es-CO" altLang="es-CO" smtClean="0"/>
              <a:pPr fontAlgn="base">
                <a:spcBef>
                  <a:spcPct val="0"/>
                </a:spcBef>
                <a:spcAft>
                  <a:spcPct val="0"/>
                </a:spcAft>
              </a:pPr>
              <a:t>117</a:t>
            </a:fld>
            <a:endParaRPr lang="es-CO" altLang="es-CO"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9D76BAD-7A2F-4F5C-B860-F8C22A6FD714}"/>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a:extLst>
              <a:ext uri="{FF2B5EF4-FFF2-40B4-BE49-F238E27FC236}">
                <a16:creationId xmlns:a16="http://schemas.microsoft.com/office/drawing/2014/main" id="{7ED77FD0-10F6-43CF-B840-189FC915FE7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0357DF95-5A43-4D89-B36C-438F155EA0F2}"/>
              </a:ext>
            </a:extLst>
          </p:cNvPr>
          <p:cNvSpPr>
            <a:spLocks noGrp="1"/>
          </p:cNvSpPr>
          <p:nvPr>
            <p:ph type="dt" sz="half" idx="10"/>
          </p:nvPr>
        </p:nvSpPr>
        <p:spPr/>
        <p:txBody>
          <a:bodyPr/>
          <a:lstStyle/>
          <a:p>
            <a:fld id="{97E1DE30-EC2E-4BF0-93C3-865100795CE6}" type="datetimeFigureOut">
              <a:rPr lang="es-CO" smtClean="0"/>
              <a:t>18/10/2024</a:t>
            </a:fld>
            <a:endParaRPr lang="es-CO"/>
          </a:p>
        </p:txBody>
      </p:sp>
      <p:sp>
        <p:nvSpPr>
          <p:cNvPr id="5" name="Marcador de pie de página 4">
            <a:extLst>
              <a:ext uri="{FF2B5EF4-FFF2-40B4-BE49-F238E27FC236}">
                <a16:creationId xmlns:a16="http://schemas.microsoft.com/office/drawing/2014/main" id="{75ED7F36-85D5-44E1-AABA-F1AEE563F894}"/>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B0637350-3904-4691-81ED-69BA05A70E89}"/>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5145219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5F75024-162F-43C5-91F9-849D0884BAE0}"/>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DB34AFCF-6627-4041-A093-D0908E069CA1}"/>
              </a:ext>
            </a:extLst>
          </p:cNvPr>
          <p:cNvSpPr>
            <a:spLocks noGrp="1"/>
          </p:cNvSpPr>
          <p:nvPr>
            <p:ph type="body" orient="vert" idx="1"/>
          </p:nvPr>
        </p:nvSpPr>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B45F7C1E-B499-45BF-A563-FF4B5B3E186B}"/>
              </a:ext>
            </a:extLst>
          </p:cNvPr>
          <p:cNvSpPr>
            <a:spLocks noGrp="1"/>
          </p:cNvSpPr>
          <p:nvPr>
            <p:ph type="dt" sz="half" idx="10"/>
          </p:nvPr>
        </p:nvSpPr>
        <p:spPr/>
        <p:txBody>
          <a:bodyPr/>
          <a:lstStyle/>
          <a:p>
            <a:fld id="{97E1DE30-EC2E-4BF0-93C3-865100795CE6}" type="datetimeFigureOut">
              <a:rPr lang="es-CO" smtClean="0"/>
              <a:t>18/10/2024</a:t>
            </a:fld>
            <a:endParaRPr lang="es-CO"/>
          </a:p>
        </p:txBody>
      </p:sp>
      <p:sp>
        <p:nvSpPr>
          <p:cNvPr id="5" name="Marcador de pie de página 4">
            <a:extLst>
              <a:ext uri="{FF2B5EF4-FFF2-40B4-BE49-F238E27FC236}">
                <a16:creationId xmlns:a16="http://schemas.microsoft.com/office/drawing/2014/main" id="{EB168F12-D2FD-4498-81DC-BBCC6C3D9C6C}"/>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34C0D9B7-D904-4EDB-BF9F-89B1B57C85AD}"/>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6809654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1BB08AB8-9C1E-4FC2-81F1-75918732475D}"/>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E867B6AF-5D24-4A9B-9CD8-37C039C2A182}"/>
              </a:ext>
            </a:extLst>
          </p:cNvPr>
          <p:cNvSpPr>
            <a:spLocks noGrp="1"/>
          </p:cNvSpPr>
          <p:nvPr>
            <p:ph type="body" orient="vert" idx="1"/>
          </p:nvPr>
        </p:nvSpPr>
        <p:spPr>
          <a:xfrm>
            <a:off x="838200" y="365125"/>
            <a:ext cx="7734300" cy="5811838"/>
          </a:xfrm>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5B5E011D-EF2E-4270-B455-06BE9DF8C919}"/>
              </a:ext>
            </a:extLst>
          </p:cNvPr>
          <p:cNvSpPr>
            <a:spLocks noGrp="1"/>
          </p:cNvSpPr>
          <p:nvPr>
            <p:ph type="dt" sz="half" idx="10"/>
          </p:nvPr>
        </p:nvSpPr>
        <p:spPr/>
        <p:txBody>
          <a:bodyPr/>
          <a:lstStyle/>
          <a:p>
            <a:fld id="{97E1DE30-EC2E-4BF0-93C3-865100795CE6}" type="datetimeFigureOut">
              <a:rPr lang="es-CO" smtClean="0"/>
              <a:t>18/10/2024</a:t>
            </a:fld>
            <a:endParaRPr lang="es-CO"/>
          </a:p>
        </p:txBody>
      </p:sp>
      <p:sp>
        <p:nvSpPr>
          <p:cNvPr id="5" name="Marcador de pie de página 4">
            <a:extLst>
              <a:ext uri="{FF2B5EF4-FFF2-40B4-BE49-F238E27FC236}">
                <a16:creationId xmlns:a16="http://schemas.microsoft.com/office/drawing/2014/main" id="{34D24D48-8551-4CC1-BEA4-A613826F6B28}"/>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905BC298-B8F6-49B6-878B-9DE5DA3131E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53222048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A901B6B-0097-4DFC-8F56-143A8D924B1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C09797F0-20F4-4B09-A1EF-ED6DFCE2A6AF}"/>
              </a:ext>
            </a:extLst>
          </p:cNvPr>
          <p:cNvSpPr>
            <a:spLocks noGrp="1"/>
          </p:cNvSpPr>
          <p:nvPr>
            <p:ph idx="1"/>
          </p:nvPr>
        </p:nvSpPr>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0BF5677C-9804-4187-9528-385D6D29F14B}"/>
              </a:ext>
            </a:extLst>
          </p:cNvPr>
          <p:cNvSpPr>
            <a:spLocks noGrp="1"/>
          </p:cNvSpPr>
          <p:nvPr>
            <p:ph type="dt" sz="half" idx="10"/>
          </p:nvPr>
        </p:nvSpPr>
        <p:spPr/>
        <p:txBody>
          <a:bodyPr/>
          <a:lstStyle/>
          <a:p>
            <a:fld id="{97E1DE30-EC2E-4BF0-93C3-865100795CE6}" type="datetimeFigureOut">
              <a:rPr lang="es-CO" smtClean="0"/>
              <a:t>18/10/2024</a:t>
            </a:fld>
            <a:endParaRPr lang="es-CO"/>
          </a:p>
        </p:txBody>
      </p:sp>
      <p:sp>
        <p:nvSpPr>
          <p:cNvPr id="5" name="Marcador de pie de página 4">
            <a:extLst>
              <a:ext uri="{FF2B5EF4-FFF2-40B4-BE49-F238E27FC236}">
                <a16:creationId xmlns:a16="http://schemas.microsoft.com/office/drawing/2014/main" id="{FC45CEAA-E135-4694-91AC-052E333BCA9D}"/>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DBB99D7A-C61A-4D84-A170-2F2CBE806B0A}"/>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0695947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796AA00-376E-4DE4-9E17-7AF73A935DE2}"/>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D9AEE402-A05C-477A-97FE-F0B7E8412CB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Editar los estilos de texto del patrón</a:t>
            </a:r>
          </a:p>
        </p:txBody>
      </p:sp>
      <p:sp>
        <p:nvSpPr>
          <p:cNvPr id="4" name="Marcador de fecha 3">
            <a:extLst>
              <a:ext uri="{FF2B5EF4-FFF2-40B4-BE49-F238E27FC236}">
                <a16:creationId xmlns:a16="http://schemas.microsoft.com/office/drawing/2014/main" id="{BA561582-C92D-41A9-B5C3-9167D1046007}"/>
              </a:ext>
            </a:extLst>
          </p:cNvPr>
          <p:cNvSpPr>
            <a:spLocks noGrp="1"/>
          </p:cNvSpPr>
          <p:nvPr>
            <p:ph type="dt" sz="half" idx="10"/>
          </p:nvPr>
        </p:nvSpPr>
        <p:spPr/>
        <p:txBody>
          <a:bodyPr/>
          <a:lstStyle/>
          <a:p>
            <a:fld id="{97E1DE30-EC2E-4BF0-93C3-865100795CE6}" type="datetimeFigureOut">
              <a:rPr lang="es-CO" smtClean="0"/>
              <a:t>18/10/2024</a:t>
            </a:fld>
            <a:endParaRPr lang="es-CO"/>
          </a:p>
        </p:txBody>
      </p:sp>
      <p:sp>
        <p:nvSpPr>
          <p:cNvPr id="5" name="Marcador de pie de página 4">
            <a:extLst>
              <a:ext uri="{FF2B5EF4-FFF2-40B4-BE49-F238E27FC236}">
                <a16:creationId xmlns:a16="http://schemas.microsoft.com/office/drawing/2014/main" id="{357C11CE-8369-42BD-9DC0-C69F5038F505}"/>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CAAD79C7-3628-4521-B003-A5CC2402B4B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093184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5EABF8-C15D-4A97-9116-3461F54601C3}"/>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2F8ED68-5BA0-463D-B635-D824053CDD66}"/>
              </a:ext>
            </a:extLst>
          </p:cNvPr>
          <p:cNvSpPr>
            <a:spLocks noGrp="1"/>
          </p:cNvSpPr>
          <p:nvPr>
            <p:ph sz="half" idx="1"/>
          </p:nvPr>
        </p:nvSpPr>
        <p:spPr>
          <a:xfrm>
            <a:off x="838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contenido 3">
            <a:extLst>
              <a:ext uri="{FF2B5EF4-FFF2-40B4-BE49-F238E27FC236}">
                <a16:creationId xmlns:a16="http://schemas.microsoft.com/office/drawing/2014/main" id="{3E467D02-90D5-411C-8627-84BEFBAED09C}"/>
              </a:ext>
            </a:extLst>
          </p:cNvPr>
          <p:cNvSpPr>
            <a:spLocks noGrp="1"/>
          </p:cNvSpPr>
          <p:nvPr>
            <p:ph sz="half" idx="2"/>
          </p:nvPr>
        </p:nvSpPr>
        <p:spPr>
          <a:xfrm>
            <a:off x="6172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fecha 4">
            <a:extLst>
              <a:ext uri="{FF2B5EF4-FFF2-40B4-BE49-F238E27FC236}">
                <a16:creationId xmlns:a16="http://schemas.microsoft.com/office/drawing/2014/main" id="{66B28056-5D32-411B-83AF-3FFD77223E37}"/>
              </a:ext>
            </a:extLst>
          </p:cNvPr>
          <p:cNvSpPr>
            <a:spLocks noGrp="1"/>
          </p:cNvSpPr>
          <p:nvPr>
            <p:ph type="dt" sz="half" idx="10"/>
          </p:nvPr>
        </p:nvSpPr>
        <p:spPr/>
        <p:txBody>
          <a:bodyPr/>
          <a:lstStyle/>
          <a:p>
            <a:fld id="{97E1DE30-EC2E-4BF0-93C3-865100795CE6}" type="datetimeFigureOut">
              <a:rPr lang="es-CO" smtClean="0"/>
              <a:t>18/10/2024</a:t>
            </a:fld>
            <a:endParaRPr lang="es-CO"/>
          </a:p>
        </p:txBody>
      </p:sp>
      <p:sp>
        <p:nvSpPr>
          <p:cNvPr id="6" name="Marcador de pie de página 5">
            <a:extLst>
              <a:ext uri="{FF2B5EF4-FFF2-40B4-BE49-F238E27FC236}">
                <a16:creationId xmlns:a16="http://schemas.microsoft.com/office/drawing/2014/main" id="{61A40E9D-8CFD-4648-9EFB-B8D643B13B84}"/>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2C1E5F8F-F07C-416C-B5AF-A3FD58E7374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8760987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AD79481-383B-43D9-9AAE-127010842B84}"/>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B3371B39-2690-4B0E-9AE1-7BB7CFBDFB8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4" name="Marcador de contenido 3">
            <a:extLst>
              <a:ext uri="{FF2B5EF4-FFF2-40B4-BE49-F238E27FC236}">
                <a16:creationId xmlns:a16="http://schemas.microsoft.com/office/drawing/2014/main" id="{CE60A3BA-987B-413F-9641-7DE2E6CDA0E2}"/>
              </a:ext>
            </a:extLst>
          </p:cNvPr>
          <p:cNvSpPr>
            <a:spLocks noGrp="1"/>
          </p:cNvSpPr>
          <p:nvPr>
            <p:ph sz="half" idx="2"/>
          </p:nvPr>
        </p:nvSpPr>
        <p:spPr>
          <a:xfrm>
            <a:off x="839788" y="2505075"/>
            <a:ext cx="5157787"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texto 4">
            <a:extLst>
              <a:ext uri="{FF2B5EF4-FFF2-40B4-BE49-F238E27FC236}">
                <a16:creationId xmlns:a16="http://schemas.microsoft.com/office/drawing/2014/main" id="{7D5AF907-09CF-4578-8764-F4C2A5A1854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6" name="Marcador de contenido 5">
            <a:extLst>
              <a:ext uri="{FF2B5EF4-FFF2-40B4-BE49-F238E27FC236}">
                <a16:creationId xmlns:a16="http://schemas.microsoft.com/office/drawing/2014/main" id="{427F7B6B-278D-4F22-A292-AEDE06C9BCA3}"/>
              </a:ext>
            </a:extLst>
          </p:cNvPr>
          <p:cNvSpPr>
            <a:spLocks noGrp="1"/>
          </p:cNvSpPr>
          <p:nvPr>
            <p:ph sz="quarter" idx="4"/>
          </p:nvPr>
        </p:nvSpPr>
        <p:spPr>
          <a:xfrm>
            <a:off x="6172200" y="2505075"/>
            <a:ext cx="5183188"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7" name="Marcador de fecha 6">
            <a:extLst>
              <a:ext uri="{FF2B5EF4-FFF2-40B4-BE49-F238E27FC236}">
                <a16:creationId xmlns:a16="http://schemas.microsoft.com/office/drawing/2014/main" id="{4F665A39-70DE-4060-B217-A1BE9DA99E8F}"/>
              </a:ext>
            </a:extLst>
          </p:cNvPr>
          <p:cNvSpPr>
            <a:spLocks noGrp="1"/>
          </p:cNvSpPr>
          <p:nvPr>
            <p:ph type="dt" sz="half" idx="10"/>
          </p:nvPr>
        </p:nvSpPr>
        <p:spPr/>
        <p:txBody>
          <a:bodyPr/>
          <a:lstStyle/>
          <a:p>
            <a:fld id="{97E1DE30-EC2E-4BF0-93C3-865100795CE6}" type="datetimeFigureOut">
              <a:rPr lang="es-CO" smtClean="0"/>
              <a:t>18/10/2024</a:t>
            </a:fld>
            <a:endParaRPr lang="es-CO"/>
          </a:p>
        </p:txBody>
      </p:sp>
      <p:sp>
        <p:nvSpPr>
          <p:cNvPr id="8" name="Marcador de pie de página 7">
            <a:extLst>
              <a:ext uri="{FF2B5EF4-FFF2-40B4-BE49-F238E27FC236}">
                <a16:creationId xmlns:a16="http://schemas.microsoft.com/office/drawing/2014/main" id="{6062A910-EF17-4343-8AD2-19E6976EE301}"/>
              </a:ext>
            </a:extLst>
          </p:cNvPr>
          <p:cNvSpPr>
            <a:spLocks noGrp="1"/>
          </p:cNvSpPr>
          <p:nvPr>
            <p:ph type="ftr" sz="quarter" idx="11"/>
          </p:nvPr>
        </p:nvSpPr>
        <p:spPr/>
        <p:txBody>
          <a:bodyPr/>
          <a:lstStyle/>
          <a:p>
            <a:endParaRPr lang="es-CO"/>
          </a:p>
        </p:txBody>
      </p:sp>
      <p:sp>
        <p:nvSpPr>
          <p:cNvPr id="9" name="Marcador de número de diapositiva 8">
            <a:extLst>
              <a:ext uri="{FF2B5EF4-FFF2-40B4-BE49-F238E27FC236}">
                <a16:creationId xmlns:a16="http://schemas.microsoft.com/office/drawing/2014/main" id="{B9F5768A-791A-4048-A87A-A171007F23A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6209540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323720F-075C-4B79-AA0E-98F4608185D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fecha 2">
            <a:extLst>
              <a:ext uri="{FF2B5EF4-FFF2-40B4-BE49-F238E27FC236}">
                <a16:creationId xmlns:a16="http://schemas.microsoft.com/office/drawing/2014/main" id="{1839D81C-5E68-47F0-BEE9-7429B59A09B3}"/>
              </a:ext>
            </a:extLst>
          </p:cNvPr>
          <p:cNvSpPr>
            <a:spLocks noGrp="1"/>
          </p:cNvSpPr>
          <p:nvPr>
            <p:ph type="dt" sz="half" idx="10"/>
          </p:nvPr>
        </p:nvSpPr>
        <p:spPr/>
        <p:txBody>
          <a:bodyPr/>
          <a:lstStyle/>
          <a:p>
            <a:fld id="{97E1DE30-EC2E-4BF0-93C3-865100795CE6}" type="datetimeFigureOut">
              <a:rPr lang="es-CO" smtClean="0"/>
              <a:t>18/10/2024</a:t>
            </a:fld>
            <a:endParaRPr lang="es-CO"/>
          </a:p>
        </p:txBody>
      </p:sp>
      <p:sp>
        <p:nvSpPr>
          <p:cNvPr id="4" name="Marcador de pie de página 3">
            <a:extLst>
              <a:ext uri="{FF2B5EF4-FFF2-40B4-BE49-F238E27FC236}">
                <a16:creationId xmlns:a16="http://schemas.microsoft.com/office/drawing/2014/main" id="{BC377AEE-B707-4810-9D52-EF99243BB3D7}"/>
              </a:ext>
            </a:extLst>
          </p:cNvPr>
          <p:cNvSpPr>
            <a:spLocks noGrp="1"/>
          </p:cNvSpPr>
          <p:nvPr>
            <p:ph type="ftr" sz="quarter" idx="11"/>
          </p:nvPr>
        </p:nvSpPr>
        <p:spPr/>
        <p:txBody>
          <a:bodyPr/>
          <a:lstStyle/>
          <a:p>
            <a:endParaRPr lang="es-CO"/>
          </a:p>
        </p:txBody>
      </p:sp>
      <p:sp>
        <p:nvSpPr>
          <p:cNvPr id="5" name="Marcador de número de diapositiva 4">
            <a:extLst>
              <a:ext uri="{FF2B5EF4-FFF2-40B4-BE49-F238E27FC236}">
                <a16:creationId xmlns:a16="http://schemas.microsoft.com/office/drawing/2014/main" id="{A0039092-A577-4D59-A579-30FD6CAE33F7}"/>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549908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B250EF95-7C8F-44E1-B654-FE24A13D67AA}"/>
              </a:ext>
            </a:extLst>
          </p:cNvPr>
          <p:cNvSpPr>
            <a:spLocks noGrp="1"/>
          </p:cNvSpPr>
          <p:nvPr>
            <p:ph type="dt" sz="half" idx="10"/>
          </p:nvPr>
        </p:nvSpPr>
        <p:spPr/>
        <p:txBody>
          <a:bodyPr/>
          <a:lstStyle/>
          <a:p>
            <a:fld id="{97E1DE30-EC2E-4BF0-93C3-865100795CE6}" type="datetimeFigureOut">
              <a:rPr lang="es-CO" smtClean="0"/>
              <a:t>18/10/2024</a:t>
            </a:fld>
            <a:endParaRPr lang="es-CO"/>
          </a:p>
        </p:txBody>
      </p:sp>
      <p:sp>
        <p:nvSpPr>
          <p:cNvPr id="3" name="Marcador de pie de página 2">
            <a:extLst>
              <a:ext uri="{FF2B5EF4-FFF2-40B4-BE49-F238E27FC236}">
                <a16:creationId xmlns:a16="http://schemas.microsoft.com/office/drawing/2014/main" id="{0C635C6F-0ED3-40BC-84DD-34474148AE80}"/>
              </a:ext>
            </a:extLst>
          </p:cNvPr>
          <p:cNvSpPr>
            <a:spLocks noGrp="1"/>
          </p:cNvSpPr>
          <p:nvPr>
            <p:ph type="ftr" sz="quarter" idx="11"/>
          </p:nvPr>
        </p:nvSpPr>
        <p:spPr/>
        <p:txBody>
          <a:bodyPr/>
          <a:lstStyle/>
          <a:p>
            <a:endParaRPr lang="es-CO"/>
          </a:p>
        </p:txBody>
      </p:sp>
      <p:sp>
        <p:nvSpPr>
          <p:cNvPr id="4" name="Marcador de número de diapositiva 3">
            <a:extLst>
              <a:ext uri="{FF2B5EF4-FFF2-40B4-BE49-F238E27FC236}">
                <a16:creationId xmlns:a16="http://schemas.microsoft.com/office/drawing/2014/main" id="{1F5AB380-97C4-4A66-879B-1DDB5C6185D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1657318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5EC360D-3CD8-4402-93C5-7F3B09D18C42}"/>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C72D66C-B34A-4696-B933-E08B3EDAEA2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texto 3">
            <a:extLst>
              <a:ext uri="{FF2B5EF4-FFF2-40B4-BE49-F238E27FC236}">
                <a16:creationId xmlns:a16="http://schemas.microsoft.com/office/drawing/2014/main" id="{A8A4DBCF-415B-4849-AAAA-41843AD7C15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0B9A3250-EBB3-495F-926D-31DC75D6C6E7}"/>
              </a:ext>
            </a:extLst>
          </p:cNvPr>
          <p:cNvSpPr>
            <a:spLocks noGrp="1"/>
          </p:cNvSpPr>
          <p:nvPr>
            <p:ph type="dt" sz="half" idx="10"/>
          </p:nvPr>
        </p:nvSpPr>
        <p:spPr/>
        <p:txBody>
          <a:bodyPr/>
          <a:lstStyle/>
          <a:p>
            <a:fld id="{97E1DE30-EC2E-4BF0-93C3-865100795CE6}" type="datetimeFigureOut">
              <a:rPr lang="es-CO" smtClean="0"/>
              <a:t>18/10/2024</a:t>
            </a:fld>
            <a:endParaRPr lang="es-CO"/>
          </a:p>
        </p:txBody>
      </p:sp>
      <p:sp>
        <p:nvSpPr>
          <p:cNvPr id="6" name="Marcador de pie de página 5">
            <a:extLst>
              <a:ext uri="{FF2B5EF4-FFF2-40B4-BE49-F238E27FC236}">
                <a16:creationId xmlns:a16="http://schemas.microsoft.com/office/drawing/2014/main" id="{42E3ACEE-38A0-4511-8EBE-381FEF8940A6}"/>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B420ECB1-D1AF-4ECC-B200-B6369B38AC94}"/>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139742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A2C256A-9056-4F2D-94C7-4266564A3CED}"/>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posición de imagen 2">
            <a:extLst>
              <a:ext uri="{FF2B5EF4-FFF2-40B4-BE49-F238E27FC236}">
                <a16:creationId xmlns:a16="http://schemas.microsoft.com/office/drawing/2014/main" id="{345453FA-E0FB-4F01-A410-01D7D8DD25D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O"/>
          </a:p>
        </p:txBody>
      </p:sp>
      <p:sp>
        <p:nvSpPr>
          <p:cNvPr id="4" name="Marcador de texto 3">
            <a:extLst>
              <a:ext uri="{FF2B5EF4-FFF2-40B4-BE49-F238E27FC236}">
                <a16:creationId xmlns:a16="http://schemas.microsoft.com/office/drawing/2014/main" id="{9A0FEABC-71C9-4DCF-A6CE-4EFB7AF7D9F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9B79B89B-7E0D-4FA0-A606-186C531D7B1D}"/>
              </a:ext>
            </a:extLst>
          </p:cNvPr>
          <p:cNvSpPr>
            <a:spLocks noGrp="1"/>
          </p:cNvSpPr>
          <p:nvPr>
            <p:ph type="dt" sz="half" idx="10"/>
          </p:nvPr>
        </p:nvSpPr>
        <p:spPr/>
        <p:txBody>
          <a:bodyPr/>
          <a:lstStyle/>
          <a:p>
            <a:fld id="{97E1DE30-EC2E-4BF0-93C3-865100795CE6}" type="datetimeFigureOut">
              <a:rPr lang="es-CO" smtClean="0"/>
              <a:t>18/10/2024</a:t>
            </a:fld>
            <a:endParaRPr lang="es-CO"/>
          </a:p>
        </p:txBody>
      </p:sp>
      <p:sp>
        <p:nvSpPr>
          <p:cNvPr id="6" name="Marcador de pie de página 5">
            <a:extLst>
              <a:ext uri="{FF2B5EF4-FFF2-40B4-BE49-F238E27FC236}">
                <a16:creationId xmlns:a16="http://schemas.microsoft.com/office/drawing/2014/main" id="{3D99EB66-C753-4F93-917B-3759D9C1EEAB}"/>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A8768313-F611-426F-9EAF-369811C48FA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3369886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9996AC0-AE73-4243-97A4-1F218CD7C56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24AC18D0-2D9F-4BB3-95EC-184B539C39B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80C9BFFA-E018-4079-A23B-A9DD1A008D9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E1DE30-EC2E-4BF0-93C3-865100795CE6}" type="datetimeFigureOut">
              <a:rPr lang="es-CO" smtClean="0"/>
              <a:t>18/10/2024</a:t>
            </a:fld>
            <a:endParaRPr lang="es-CO"/>
          </a:p>
        </p:txBody>
      </p:sp>
      <p:sp>
        <p:nvSpPr>
          <p:cNvPr id="5" name="Marcador de pie de página 4">
            <a:extLst>
              <a:ext uri="{FF2B5EF4-FFF2-40B4-BE49-F238E27FC236}">
                <a16:creationId xmlns:a16="http://schemas.microsoft.com/office/drawing/2014/main" id="{6AFB6F2D-748E-4F00-A356-B92A84DF1AA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CO"/>
          </a:p>
        </p:txBody>
      </p:sp>
      <p:sp>
        <p:nvSpPr>
          <p:cNvPr id="6" name="Marcador de número de diapositiva 5">
            <a:extLst>
              <a:ext uri="{FF2B5EF4-FFF2-40B4-BE49-F238E27FC236}">
                <a16:creationId xmlns:a16="http://schemas.microsoft.com/office/drawing/2014/main" id="{6936E5CE-E911-4796-A7E8-BD6A2B0E981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6CFA7E-E58B-44E9-BBB1-809CF9CC2394}" type="slidenum">
              <a:rPr lang="es-CO" smtClean="0"/>
              <a:t>‹Nº›</a:t>
            </a:fld>
            <a:endParaRPr lang="es-CO"/>
          </a:p>
        </p:txBody>
      </p:sp>
    </p:spTree>
    <p:extLst>
      <p:ext uri="{BB962C8B-B14F-4D97-AF65-F5344CB8AC3E}">
        <p14:creationId xmlns:p14="http://schemas.microsoft.com/office/powerpoint/2010/main" val="214317020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jpeg"/><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0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2.xml"/><Relationship Id="rId1" Type="http://schemas.openxmlformats.org/officeDocument/2006/relationships/slideLayout" Target="../slideLayouts/slideLayout7.xml"/><Relationship Id="rId5" Type="http://schemas.openxmlformats.org/officeDocument/2006/relationships/chart" Target="../charts/chart12.xml"/><Relationship Id="rId4" Type="http://schemas.openxmlformats.org/officeDocument/2006/relationships/image" Target="../media/image5.png"/></Relationships>
</file>

<file path=ppt/slides/_rels/slide10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3.xml"/><Relationship Id="rId1" Type="http://schemas.openxmlformats.org/officeDocument/2006/relationships/slideLayout" Target="../slideLayouts/slideLayout7.xml"/><Relationship Id="rId6" Type="http://schemas.openxmlformats.org/officeDocument/2006/relationships/chart" Target="../charts/chart13.xml"/><Relationship Id="rId5" Type="http://schemas.openxmlformats.org/officeDocument/2006/relationships/image" Target="../media/image112.png"/><Relationship Id="rId4" Type="http://schemas.openxmlformats.org/officeDocument/2006/relationships/image" Target="../media/image111.png"/></Relationships>
</file>

<file path=ppt/slides/_rels/slide10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4.xml"/><Relationship Id="rId1" Type="http://schemas.openxmlformats.org/officeDocument/2006/relationships/slideLayout" Target="../slideLayouts/slideLayout7.xml"/><Relationship Id="rId5" Type="http://schemas.openxmlformats.org/officeDocument/2006/relationships/chart" Target="../charts/chart14.xml"/><Relationship Id="rId4" Type="http://schemas.openxmlformats.org/officeDocument/2006/relationships/image" Target="../media/image4.jpeg"/></Relationships>
</file>

<file path=ppt/slides/_rels/slide10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5.xml"/><Relationship Id="rId1" Type="http://schemas.openxmlformats.org/officeDocument/2006/relationships/slideLayout" Target="../slideLayouts/slideLayout7.xml"/><Relationship Id="rId5" Type="http://schemas.openxmlformats.org/officeDocument/2006/relationships/chart" Target="../charts/chart15.xml"/><Relationship Id="rId4" Type="http://schemas.openxmlformats.org/officeDocument/2006/relationships/image" Target="../media/image113.jpeg"/></Relationships>
</file>

<file path=ppt/slides/_rels/slide10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86.xml"/><Relationship Id="rId1" Type="http://schemas.openxmlformats.org/officeDocument/2006/relationships/slideLayout" Target="../slideLayouts/slideLayout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image" Target="../media/image105.png"/></Relationships>
</file>

<file path=ppt/slides/_rels/slide10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7.xml"/><Relationship Id="rId1" Type="http://schemas.openxmlformats.org/officeDocument/2006/relationships/slideLayout" Target="../slideLayouts/slideLayout7.xml"/><Relationship Id="rId5" Type="http://schemas.openxmlformats.org/officeDocument/2006/relationships/chart" Target="../charts/chart18.xml"/><Relationship Id="rId4" Type="http://schemas.openxmlformats.org/officeDocument/2006/relationships/image" Target="../media/image5.png"/></Relationships>
</file>

<file path=ppt/slides/_rels/slide10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8.xml"/><Relationship Id="rId1" Type="http://schemas.openxmlformats.org/officeDocument/2006/relationships/slideLayout" Target="../slideLayouts/slideLayout7.xml"/><Relationship Id="rId6" Type="http://schemas.openxmlformats.org/officeDocument/2006/relationships/chart" Target="../charts/chart19.xml"/><Relationship Id="rId5" Type="http://schemas.openxmlformats.org/officeDocument/2006/relationships/image" Target="../media/image112.png"/><Relationship Id="rId4" Type="http://schemas.openxmlformats.org/officeDocument/2006/relationships/image" Target="../media/image111.png"/></Relationships>
</file>

<file path=ppt/slides/_rels/slide10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9.xml"/><Relationship Id="rId1" Type="http://schemas.openxmlformats.org/officeDocument/2006/relationships/slideLayout" Target="../slideLayouts/slideLayout7.xml"/><Relationship Id="rId5" Type="http://schemas.openxmlformats.org/officeDocument/2006/relationships/chart" Target="../charts/chart20.xml"/><Relationship Id="rId4" Type="http://schemas.openxmlformats.org/officeDocument/2006/relationships/image" Target="../media/image114.png"/></Relationships>
</file>

<file path=ppt/slides/_rels/slide10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0.xml"/><Relationship Id="rId1" Type="http://schemas.openxmlformats.org/officeDocument/2006/relationships/slideLayout" Target="../slideLayouts/slideLayout7.xml"/><Relationship Id="rId5" Type="http://schemas.openxmlformats.org/officeDocument/2006/relationships/chart" Target="../charts/chart21.xml"/><Relationship Id="rId4" Type="http://schemas.openxmlformats.org/officeDocument/2006/relationships/image" Target="../media/image3.jpeg"/></Relationships>
</file>

<file path=ppt/slides/_rels/slide109.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91.xml"/><Relationship Id="rId1" Type="http://schemas.openxmlformats.org/officeDocument/2006/relationships/slideLayout" Target="../slideLayouts/slideLayout7.xml"/><Relationship Id="rId5" Type="http://schemas.openxmlformats.org/officeDocument/2006/relationships/chart" Target="../charts/chart22.xml"/><Relationship Id="rId4" Type="http://schemas.openxmlformats.org/officeDocument/2006/relationships/image" Target="../media/image105.png"/></Relationships>
</file>

<file path=ppt/slides/_rels/slide1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1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2.xml"/><Relationship Id="rId1" Type="http://schemas.openxmlformats.org/officeDocument/2006/relationships/slideLayout" Target="../slideLayouts/slideLayout7.xml"/><Relationship Id="rId5" Type="http://schemas.openxmlformats.org/officeDocument/2006/relationships/chart" Target="../charts/chart23.xml"/><Relationship Id="rId4" Type="http://schemas.openxmlformats.org/officeDocument/2006/relationships/image" Target="../media/image5.png"/></Relationships>
</file>

<file path=ppt/slides/_rels/slide11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3.xml"/><Relationship Id="rId1" Type="http://schemas.openxmlformats.org/officeDocument/2006/relationships/slideLayout" Target="../slideLayouts/slideLayout7.xml"/><Relationship Id="rId6" Type="http://schemas.openxmlformats.org/officeDocument/2006/relationships/chart" Target="../charts/chart24.xml"/><Relationship Id="rId5" Type="http://schemas.openxmlformats.org/officeDocument/2006/relationships/image" Target="../media/image112.png"/><Relationship Id="rId4" Type="http://schemas.openxmlformats.org/officeDocument/2006/relationships/image" Target="../media/image111.png"/></Relationships>
</file>

<file path=ppt/slides/_rels/slide11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4.xml"/><Relationship Id="rId1" Type="http://schemas.openxmlformats.org/officeDocument/2006/relationships/slideLayout" Target="../slideLayouts/slideLayout7.xml"/><Relationship Id="rId5" Type="http://schemas.openxmlformats.org/officeDocument/2006/relationships/chart" Target="../charts/chart25.xml"/><Relationship Id="rId4" Type="http://schemas.openxmlformats.org/officeDocument/2006/relationships/image" Target="../media/image115.png"/></Relationships>
</file>

<file path=ppt/slides/_rels/slide11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5.xml"/><Relationship Id="rId1" Type="http://schemas.openxmlformats.org/officeDocument/2006/relationships/slideLayout" Target="../slideLayouts/slideLayout7.xml"/><Relationship Id="rId5" Type="http://schemas.openxmlformats.org/officeDocument/2006/relationships/chart" Target="../charts/chart26.xml"/><Relationship Id="rId4" Type="http://schemas.openxmlformats.org/officeDocument/2006/relationships/image" Target="../media/image3.jpeg"/></Relationships>
</file>

<file path=ppt/slides/_rels/slide11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96.xml"/><Relationship Id="rId1" Type="http://schemas.openxmlformats.org/officeDocument/2006/relationships/slideLayout" Target="../slideLayouts/slideLayout7.xml"/><Relationship Id="rId5" Type="http://schemas.openxmlformats.org/officeDocument/2006/relationships/chart" Target="../charts/chart27.xml"/><Relationship Id="rId4" Type="http://schemas.openxmlformats.org/officeDocument/2006/relationships/image" Target="../media/image105.png"/></Relationships>
</file>

<file path=ppt/slides/_rels/slide11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7.xml"/><Relationship Id="rId1" Type="http://schemas.openxmlformats.org/officeDocument/2006/relationships/slideLayout" Target="../slideLayouts/slideLayout7.xml"/><Relationship Id="rId5" Type="http://schemas.openxmlformats.org/officeDocument/2006/relationships/chart" Target="../charts/chart28.xml"/><Relationship Id="rId4" Type="http://schemas.openxmlformats.org/officeDocument/2006/relationships/image" Target="../media/image5.png"/></Relationships>
</file>

<file path=ppt/slides/_rels/slide11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8.xml"/><Relationship Id="rId1" Type="http://schemas.openxmlformats.org/officeDocument/2006/relationships/slideLayout" Target="../slideLayouts/slideLayout7.xml"/><Relationship Id="rId6" Type="http://schemas.openxmlformats.org/officeDocument/2006/relationships/chart" Target="../charts/chart29.xml"/><Relationship Id="rId5" Type="http://schemas.openxmlformats.org/officeDocument/2006/relationships/image" Target="../media/image112.png"/><Relationship Id="rId4" Type="http://schemas.openxmlformats.org/officeDocument/2006/relationships/image" Target="../media/image111.png"/></Relationships>
</file>

<file path=ppt/slides/_rels/slide11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9.xml"/><Relationship Id="rId1" Type="http://schemas.openxmlformats.org/officeDocument/2006/relationships/slideLayout" Target="../slideLayouts/slideLayout7.xml"/><Relationship Id="rId5" Type="http://schemas.openxmlformats.org/officeDocument/2006/relationships/chart" Target="../charts/chart30.xml"/><Relationship Id="rId4" Type="http://schemas.openxmlformats.org/officeDocument/2006/relationships/image" Target="../media/image116.png"/></Relationships>
</file>

<file path=ppt/slides/_rels/slide11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00.xml"/><Relationship Id="rId1" Type="http://schemas.openxmlformats.org/officeDocument/2006/relationships/slideLayout" Target="../slideLayouts/slideLayout7.xml"/><Relationship Id="rId5" Type="http://schemas.openxmlformats.org/officeDocument/2006/relationships/chart" Target="../charts/chart31.xml"/><Relationship Id="rId4" Type="http://schemas.openxmlformats.org/officeDocument/2006/relationships/image" Target="../media/image3.jpeg"/></Relationships>
</file>

<file path=ppt/slides/_rels/slide119.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01.xml"/><Relationship Id="rId1" Type="http://schemas.openxmlformats.org/officeDocument/2006/relationships/slideLayout" Target="../slideLayouts/slideLayout7.xml"/><Relationship Id="rId6" Type="http://schemas.openxmlformats.org/officeDocument/2006/relationships/chart" Target="../charts/chart33.xml"/><Relationship Id="rId5" Type="http://schemas.openxmlformats.org/officeDocument/2006/relationships/chart" Target="../charts/chart32.xml"/><Relationship Id="rId4" Type="http://schemas.openxmlformats.org/officeDocument/2006/relationships/image" Target="../media/image105.png"/></Relationships>
</file>

<file path=ppt/slides/_rels/slide1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2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02.xml"/><Relationship Id="rId1" Type="http://schemas.openxmlformats.org/officeDocument/2006/relationships/slideLayout" Target="../slideLayouts/slideLayout7.xml"/><Relationship Id="rId6" Type="http://schemas.openxmlformats.org/officeDocument/2006/relationships/chart" Target="../charts/chart35.xml"/><Relationship Id="rId5" Type="http://schemas.openxmlformats.org/officeDocument/2006/relationships/chart" Target="../charts/chart34.xml"/><Relationship Id="rId4" Type="http://schemas.openxmlformats.org/officeDocument/2006/relationships/image" Target="../media/image5.png"/></Relationships>
</file>

<file path=ppt/slides/_rels/slide121.xml.rels><?xml version="1.0" encoding="UTF-8" standalone="yes"?>
<Relationships xmlns="http://schemas.openxmlformats.org/package/2006/relationships"><Relationship Id="rId3" Type="http://schemas.openxmlformats.org/officeDocument/2006/relationships/image" Target="../media/image105.png"/><Relationship Id="rId7" Type="http://schemas.openxmlformats.org/officeDocument/2006/relationships/chart" Target="../charts/chart37.xml"/><Relationship Id="rId2" Type="http://schemas.openxmlformats.org/officeDocument/2006/relationships/notesSlide" Target="../notesSlides/notesSlide103.xml"/><Relationship Id="rId1" Type="http://schemas.openxmlformats.org/officeDocument/2006/relationships/slideLayout" Target="../slideLayouts/slideLayout7.xml"/><Relationship Id="rId6" Type="http://schemas.openxmlformats.org/officeDocument/2006/relationships/chart" Target="../charts/chart36.xml"/><Relationship Id="rId5" Type="http://schemas.openxmlformats.org/officeDocument/2006/relationships/image" Target="../media/image112.png"/><Relationship Id="rId4" Type="http://schemas.openxmlformats.org/officeDocument/2006/relationships/image" Target="../media/image111.png"/></Relationships>
</file>

<file path=ppt/slides/_rels/slide122.xml.rels><?xml version="1.0" encoding="UTF-8" standalone="yes"?>
<Relationships xmlns="http://schemas.openxmlformats.org/package/2006/relationships"><Relationship Id="rId3" Type="http://schemas.openxmlformats.org/officeDocument/2006/relationships/image" Target="../media/image105.png"/><Relationship Id="rId7" Type="http://schemas.openxmlformats.org/officeDocument/2006/relationships/chart" Target="../charts/chart40.xml"/><Relationship Id="rId2" Type="http://schemas.openxmlformats.org/officeDocument/2006/relationships/notesSlide" Target="../notesSlides/notesSlide104.xml"/><Relationship Id="rId1" Type="http://schemas.openxmlformats.org/officeDocument/2006/relationships/slideLayout" Target="../slideLayouts/slideLayout7.xml"/><Relationship Id="rId6" Type="http://schemas.openxmlformats.org/officeDocument/2006/relationships/chart" Target="../charts/chart39.xml"/><Relationship Id="rId5" Type="http://schemas.openxmlformats.org/officeDocument/2006/relationships/chart" Target="../charts/chart38.xml"/><Relationship Id="rId4" Type="http://schemas.openxmlformats.org/officeDocument/2006/relationships/image" Target="../media/image117.png"/></Relationships>
</file>

<file path=ppt/slides/_rels/slide123.xml.rels><?xml version="1.0" encoding="UTF-8" standalone="yes"?>
<Relationships xmlns="http://schemas.openxmlformats.org/package/2006/relationships"><Relationship Id="rId8" Type="http://schemas.openxmlformats.org/officeDocument/2006/relationships/chart" Target="../charts/chart44.xml"/><Relationship Id="rId3" Type="http://schemas.openxmlformats.org/officeDocument/2006/relationships/image" Target="../media/image105.png"/><Relationship Id="rId7" Type="http://schemas.openxmlformats.org/officeDocument/2006/relationships/chart" Target="../charts/chart43.xml"/><Relationship Id="rId2" Type="http://schemas.openxmlformats.org/officeDocument/2006/relationships/notesSlide" Target="../notesSlides/notesSlide105.xml"/><Relationship Id="rId1" Type="http://schemas.openxmlformats.org/officeDocument/2006/relationships/slideLayout" Target="../slideLayouts/slideLayout7.xml"/><Relationship Id="rId6" Type="http://schemas.openxmlformats.org/officeDocument/2006/relationships/chart" Target="../charts/chart42.xml"/><Relationship Id="rId5" Type="http://schemas.openxmlformats.org/officeDocument/2006/relationships/chart" Target="../charts/chart41.xml"/><Relationship Id="rId4" Type="http://schemas.openxmlformats.org/officeDocument/2006/relationships/image" Target="../media/image3.jpeg"/><Relationship Id="rId9" Type="http://schemas.openxmlformats.org/officeDocument/2006/relationships/chart" Target="../charts/chart45.xml"/></Relationships>
</file>

<file path=ppt/slides/_rels/slide124.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06.xml"/><Relationship Id="rId1" Type="http://schemas.openxmlformats.org/officeDocument/2006/relationships/slideLayout" Target="../slideLayouts/slideLayout7.xml"/><Relationship Id="rId5" Type="http://schemas.openxmlformats.org/officeDocument/2006/relationships/chart" Target="../charts/chart46.xml"/><Relationship Id="rId4" Type="http://schemas.openxmlformats.org/officeDocument/2006/relationships/image" Target="../media/image105.png"/></Relationships>
</file>

<file path=ppt/slides/_rels/slide12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07.xml"/><Relationship Id="rId1" Type="http://schemas.openxmlformats.org/officeDocument/2006/relationships/slideLayout" Target="../slideLayouts/slideLayout7.xml"/><Relationship Id="rId5" Type="http://schemas.openxmlformats.org/officeDocument/2006/relationships/chart" Target="../charts/chart47.xml"/><Relationship Id="rId4" Type="http://schemas.openxmlformats.org/officeDocument/2006/relationships/image" Target="../media/image5.png"/></Relationships>
</file>

<file path=ppt/slides/_rels/slide12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08.xml"/><Relationship Id="rId1" Type="http://schemas.openxmlformats.org/officeDocument/2006/relationships/slideLayout" Target="../slideLayouts/slideLayout7.xml"/><Relationship Id="rId6" Type="http://schemas.openxmlformats.org/officeDocument/2006/relationships/chart" Target="../charts/chart48.xml"/><Relationship Id="rId5" Type="http://schemas.openxmlformats.org/officeDocument/2006/relationships/image" Target="../media/image112.png"/><Relationship Id="rId4" Type="http://schemas.openxmlformats.org/officeDocument/2006/relationships/image" Target="../media/image111.png"/></Relationships>
</file>

<file path=ppt/slides/_rels/slide12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09.xml"/><Relationship Id="rId1" Type="http://schemas.openxmlformats.org/officeDocument/2006/relationships/slideLayout" Target="../slideLayouts/slideLayout7.xml"/><Relationship Id="rId5" Type="http://schemas.openxmlformats.org/officeDocument/2006/relationships/chart" Target="../charts/chart49.xml"/><Relationship Id="rId4" Type="http://schemas.openxmlformats.org/officeDocument/2006/relationships/image" Target="../media/image119.png"/></Relationships>
</file>

<file path=ppt/slides/_rels/slide12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10.xml"/><Relationship Id="rId1" Type="http://schemas.openxmlformats.org/officeDocument/2006/relationships/slideLayout" Target="../slideLayouts/slideLayout7.xml"/><Relationship Id="rId5" Type="http://schemas.openxmlformats.org/officeDocument/2006/relationships/chart" Target="../charts/chart50.xml"/><Relationship Id="rId4" Type="http://schemas.openxmlformats.org/officeDocument/2006/relationships/image" Target="../media/image3.jpeg"/></Relationships>
</file>

<file path=ppt/slides/_rels/slide129.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image" Target="../media/image102.pn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30.xml.rels><?xml version="1.0" encoding="UTF-8" standalone="yes"?>
<Relationships xmlns="http://schemas.openxmlformats.org/package/2006/relationships"><Relationship Id="rId8" Type="http://schemas.openxmlformats.org/officeDocument/2006/relationships/image" Target="../media/image112.png"/><Relationship Id="rId3" Type="http://schemas.openxmlformats.org/officeDocument/2006/relationships/image" Target="../media/image5.png"/><Relationship Id="rId7" Type="http://schemas.openxmlformats.org/officeDocument/2006/relationships/image" Target="../media/image111.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02.png"/><Relationship Id="rId5" Type="http://schemas.openxmlformats.org/officeDocument/2006/relationships/image" Target="../media/image121.jpeg"/><Relationship Id="rId4" Type="http://schemas.openxmlformats.org/officeDocument/2006/relationships/image" Target="../media/image120.jpeg"/></Relationships>
</file>

<file path=ppt/slides/_rels/slide131.xml.rels><?xml version="1.0" encoding="UTF-8" standalone="yes"?>
<Relationships xmlns="http://schemas.openxmlformats.org/package/2006/relationships"><Relationship Id="rId8" Type="http://schemas.openxmlformats.org/officeDocument/2006/relationships/image" Target="../media/image112.png"/><Relationship Id="rId3" Type="http://schemas.openxmlformats.org/officeDocument/2006/relationships/image" Target="../media/image5.png"/><Relationship Id="rId7" Type="http://schemas.openxmlformats.org/officeDocument/2006/relationships/image" Target="../media/image111.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02.png"/><Relationship Id="rId5" Type="http://schemas.openxmlformats.org/officeDocument/2006/relationships/image" Target="../media/image10.jpeg"/><Relationship Id="rId4" Type="http://schemas.openxmlformats.org/officeDocument/2006/relationships/image" Target="../media/image4.jpeg"/></Relationships>
</file>

<file path=ppt/slides/_rels/slide132.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image" Target="../media/image9.png"/><Relationship Id="rId7" Type="http://schemas.openxmlformats.org/officeDocument/2006/relationships/image" Target="../media/image102.png"/><Relationship Id="rId2" Type="http://schemas.openxmlformats.org/officeDocument/2006/relationships/notesSlide" Target="../notesSlides/notesSlide111.xml"/><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22.jpeg"/><Relationship Id="rId4" Type="http://schemas.openxmlformats.org/officeDocument/2006/relationships/image" Target="../media/image5.png"/><Relationship Id="rId9" Type="http://schemas.openxmlformats.org/officeDocument/2006/relationships/image" Target="../media/image112.png"/></Relationships>
</file>

<file path=ppt/slides/_rels/slide133.xml.rels><?xml version="1.0" encoding="UTF-8" standalone="yes"?>
<Relationships xmlns="http://schemas.openxmlformats.org/package/2006/relationships"><Relationship Id="rId8" Type="http://schemas.openxmlformats.org/officeDocument/2006/relationships/image" Target="../media/image112.png"/><Relationship Id="rId3" Type="http://schemas.openxmlformats.org/officeDocument/2006/relationships/image" Target="../media/image9.png"/><Relationship Id="rId7" Type="http://schemas.openxmlformats.org/officeDocument/2006/relationships/image" Target="../media/image111.png"/><Relationship Id="rId2" Type="http://schemas.openxmlformats.org/officeDocument/2006/relationships/image" Target="../media/image102.png"/><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23.jpeg"/><Relationship Id="rId4" Type="http://schemas.openxmlformats.org/officeDocument/2006/relationships/image" Target="../media/image5.png"/></Relationships>
</file>

<file path=ppt/slides/_rels/slide134.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2.xml"/><Relationship Id="rId1" Type="http://schemas.openxmlformats.org/officeDocument/2006/relationships/slideLayout" Target="../slideLayouts/slideLayout7.xml"/><Relationship Id="rId5" Type="http://schemas.openxmlformats.org/officeDocument/2006/relationships/chart" Target="../charts/chart52.xml"/><Relationship Id="rId4" Type="http://schemas.openxmlformats.org/officeDocument/2006/relationships/image" Target="../media/image102.png"/></Relationships>
</file>

<file path=ppt/slides/_rels/slide135.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3.xml"/><Relationship Id="rId1" Type="http://schemas.openxmlformats.org/officeDocument/2006/relationships/slideLayout" Target="../slideLayouts/slideLayout7.xml"/><Relationship Id="rId5" Type="http://schemas.openxmlformats.org/officeDocument/2006/relationships/hyperlink" Target="http://www.sui.gov.co/web/noticias/" TargetMode="External"/><Relationship Id="rId4" Type="http://schemas.openxmlformats.org/officeDocument/2006/relationships/image" Target="../media/image102.png"/></Relationships>
</file>

<file path=ppt/slides/_rels/slide13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4.xml"/><Relationship Id="rId1" Type="http://schemas.openxmlformats.org/officeDocument/2006/relationships/slideLayout" Target="../slideLayouts/slideLayout7.xml"/><Relationship Id="rId5" Type="http://schemas.openxmlformats.org/officeDocument/2006/relationships/image" Target="../media/image124.png"/><Relationship Id="rId4" Type="http://schemas.openxmlformats.org/officeDocument/2006/relationships/image" Target="../media/image102.png"/></Relationships>
</file>

<file path=ppt/slides/_rels/slide137.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5.xml"/><Relationship Id="rId1" Type="http://schemas.openxmlformats.org/officeDocument/2006/relationships/slideLayout" Target="../slideLayouts/slideLayout7.xml"/><Relationship Id="rId5" Type="http://schemas.openxmlformats.org/officeDocument/2006/relationships/image" Target="../media/image124.png"/><Relationship Id="rId4" Type="http://schemas.openxmlformats.org/officeDocument/2006/relationships/image" Target="../media/image102.png"/></Relationships>
</file>

<file path=ppt/slides/_rels/slide13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6.xml"/><Relationship Id="rId1" Type="http://schemas.openxmlformats.org/officeDocument/2006/relationships/slideLayout" Target="../slideLayouts/slideLayout7.xml"/><Relationship Id="rId5" Type="http://schemas.openxmlformats.org/officeDocument/2006/relationships/image" Target="../media/image124.png"/><Relationship Id="rId4" Type="http://schemas.openxmlformats.org/officeDocument/2006/relationships/image" Target="../media/image102.png"/></Relationships>
</file>

<file path=ppt/slides/_rels/slide13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7.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2.png"/></Relationships>
</file>

<file path=ppt/slides/_rels/slide14.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40.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8.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2.png"/></Relationships>
</file>

<file path=ppt/slides/_rels/slide14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9.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2.png"/></Relationships>
</file>

<file path=ppt/slides/_rels/slide142.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0.xml"/><Relationship Id="rId1" Type="http://schemas.openxmlformats.org/officeDocument/2006/relationships/slideLayout" Target="../slideLayouts/slideLayout7.xml"/><Relationship Id="rId6" Type="http://schemas.openxmlformats.org/officeDocument/2006/relationships/image" Target="../media/image112.png"/><Relationship Id="rId5" Type="http://schemas.openxmlformats.org/officeDocument/2006/relationships/image" Target="../media/image111.png"/><Relationship Id="rId4" Type="http://schemas.openxmlformats.org/officeDocument/2006/relationships/image" Target="../media/image102.png"/></Relationships>
</file>

<file path=ppt/slides/_rels/slide143.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1.xml"/><Relationship Id="rId1" Type="http://schemas.openxmlformats.org/officeDocument/2006/relationships/slideLayout" Target="../slideLayouts/slideLayout7.xml"/><Relationship Id="rId6" Type="http://schemas.openxmlformats.org/officeDocument/2006/relationships/image" Target="../media/image112.png"/><Relationship Id="rId5" Type="http://schemas.openxmlformats.org/officeDocument/2006/relationships/image" Target="../media/image111.png"/><Relationship Id="rId4" Type="http://schemas.openxmlformats.org/officeDocument/2006/relationships/image" Target="../media/image102.png"/></Relationships>
</file>

<file path=ppt/slides/_rels/slide144.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2.xml"/><Relationship Id="rId1" Type="http://schemas.openxmlformats.org/officeDocument/2006/relationships/slideLayout" Target="../slideLayouts/slideLayout7.xml"/><Relationship Id="rId6" Type="http://schemas.openxmlformats.org/officeDocument/2006/relationships/image" Target="../media/image112.png"/><Relationship Id="rId5" Type="http://schemas.openxmlformats.org/officeDocument/2006/relationships/image" Target="../media/image111.png"/><Relationship Id="rId4" Type="http://schemas.openxmlformats.org/officeDocument/2006/relationships/image" Target="../media/image102.png"/></Relationships>
</file>

<file path=ppt/slides/_rels/slide145.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3.xml"/><Relationship Id="rId1" Type="http://schemas.openxmlformats.org/officeDocument/2006/relationships/slideLayout" Target="../slideLayouts/slideLayout7.xml"/><Relationship Id="rId5" Type="http://schemas.openxmlformats.org/officeDocument/2006/relationships/image" Target="../media/image125.png"/><Relationship Id="rId4" Type="http://schemas.openxmlformats.org/officeDocument/2006/relationships/image" Target="../media/image102.png"/></Relationships>
</file>

<file path=ppt/slides/_rels/slide14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4.xml"/><Relationship Id="rId1" Type="http://schemas.openxmlformats.org/officeDocument/2006/relationships/slideLayout" Target="../slideLayouts/slideLayout7.xml"/><Relationship Id="rId5" Type="http://schemas.openxmlformats.org/officeDocument/2006/relationships/image" Target="../media/image125.png"/><Relationship Id="rId4" Type="http://schemas.openxmlformats.org/officeDocument/2006/relationships/image" Target="../media/image102.png"/></Relationships>
</file>

<file path=ppt/slides/_rels/slide147.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5.xml"/><Relationship Id="rId1" Type="http://schemas.openxmlformats.org/officeDocument/2006/relationships/slideLayout" Target="../slideLayouts/slideLayout7.xml"/><Relationship Id="rId5" Type="http://schemas.openxmlformats.org/officeDocument/2006/relationships/image" Target="../media/image125.png"/><Relationship Id="rId4" Type="http://schemas.openxmlformats.org/officeDocument/2006/relationships/image" Target="../media/image102.png"/></Relationships>
</file>

<file path=ppt/slides/_rels/slide14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6.xml"/><Relationship Id="rId1" Type="http://schemas.openxmlformats.org/officeDocument/2006/relationships/slideLayout" Target="../slideLayouts/slideLayout7.xml"/><Relationship Id="rId5" Type="http://schemas.openxmlformats.org/officeDocument/2006/relationships/image" Target="../media/image113.jpeg"/><Relationship Id="rId4" Type="http://schemas.openxmlformats.org/officeDocument/2006/relationships/image" Target="../media/image102.png"/></Relationships>
</file>

<file path=ppt/slides/_rels/slide14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7.xml"/><Relationship Id="rId1" Type="http://schemas.openxmlformats.org/officeDocument/2006/relationships/slideLayout" Target="../slideLayouts/slideLayout7.xml"/><Relationship Id="rId5" Type="http://schemas.openxmlformats.org/officeDocument/2006/relationships/image" Target="../media/image113.jpeg"/><Relationship Id="rId4" Type="http://schemas.openxmlformats.org/officeDocument/2006/relationships/image" Target="../media/image102.png"/></Relationships>
</file>

<file path=ppt/slides/_rels/slide1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50.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8.xml"/><Relationship Id="rId1" Type="http://schemas.openxmlformats.org/officeDocument/2006/relationships/slideLayout" Target="../slideLayouts/slideLayout7.xml"/><Relationship Id="rId5" Type="http://schemas.openxmlformats.org/officeDocument/2006/relationships/image" Target="../media/image113.jpeg"/><Relationship Id="rId4" Type="http://schemas.openxmlformats.org/officeDocument/2006/relationships/image" Target="../media/image102.png"/></Relationships>
</file>

<file path=ppt/slides/_rels/slide15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29.xml"/><Relationship Id="rId1" Type="http://schemas.openxmlformats.org/officeDocument/2006/relationships/slideLayout" Target="../slideLayouts/slideLayout7.xml"/><Relationship Id="rId4" Type="http://schemas.openxmlformats.org/officeDocument/2006/relationships/chart" Target="../charts/chart53.xml"/></Relationships>
</file>

<file path=ppt/slides/_rels/slide15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0.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2.xml"/><Relationship Id="rId1" Type="http://schemas.openxmlformats.org/officeDocument/2006/relationships/slideLayout" Target="../slideLayouts/slideLayout7.xml"/><Relationship Id="rId4" Type="http://schemas.openxmlformats.org/officeDocument/2006/relationships/chart" Target="../charts/chart54.xml"/></Relationships>
</file>

<file path=ppt/slides/_rels/slide15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3.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60.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image" Target="../media/image105.png"/><Relationship Id="rId7" Type="http://schemas.openxmlformats.org/officeDocument/2006/relationships/image" Target="../media/image128.jpeg"/><Relationship Id="rId2" Type="http://schemas.openxmlformats.org/officeDocument/2006/relationships/notesSlide" Target="../notesSlides/notesSlide135.xml"/><Relationship Id="rId1" Type="http://schemas.openxmlformats.org/officeDocument/2006/relationships/slideLayout" Target="../slideLayouts/slideLayout7.xml"/><Relationship Id="rId6" Type="http://schemas.openxmlformats.org/officeDocument/2006/relationships/image" Target="../media/image127.jpeg"/><Relationship Id="rId5" Type="http://schemas.openxmlformats.org/officeDocument/2006/relationships/image" Target="../media/image5.png"/><Relationship Id="rId4" Type="http://schemas.openxmlformats.org/officeDocument/2006/relationships/image" Target="../media/image126.png"/><Relationship Id="rId9" Type="http://schemas.openxmlformats.org/officeDocument/2006/relationships/image" Target="../media/image112.png"/></Relationships>
</file>

<file path=ppt/slides/_rels/slide16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6.xml"/><Relationship Id="rId1" Type="http://schemas.openxmlformats.org/officeDocument/2006/relationships/slideLayout" Target="../slideLayouts/slideLayout7.xml"/><Relationship Id="rId4" Type="http://schemas.openxmlformats.org/officeDocument/2006/relationships/image" Target="../media/image126.png"/></Relationships>
</file>

<file path=ppt/slides/_rels/slide16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7.xml"/><Relationship Id="rId1" Type="http://schemas.openxmlformats.org/officeDocument/2006/relationships/slideLayout" Target="../slideLayouts/slideLayout7.xml"/><Relationship Id="rId4" Type="http://schemas.openxmlformats.org/officeDocument/2006/relationships/image" Target="../media/image126.png"/></Relationships>
</file>

<file path=ppt/slides/_rels/slide16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8.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4.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9.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40.xml"/><Relationship Id="rId1" Type="http://schemas.openxmlformats.org/officeDocument/2006/relationships/slideLayout" Target="../slideLayouts/slideLayout7.xml"/><Relationship Id="rId5" Type="http://schemas.openxmlformats.org/officeDocument/2006/relationships/image" Target="../media/image112.png"/><Relationship Id="rId4" Type="http://schemas.openxmlformats.org/officeDocument/2006/relationships/image" Target="../media/image111.png"/></Relationships>
</file>

<file path=ppt/slides/_rels/slide16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41.xml"/><Relationship Id="rId1" Type="http://schemas.openxmlformats.org/officeDocument/2006/relationships/slideLayout" Target="../slideLayouts/slideLayout7.xml"/><Relationship Id="rId5" Type="http://schemas.openxmlformats.org/officeDocument/2006/relationships/image" Target="../media/image112.png"/><Relationship Id="rId4" Type="http://schemas.openxmlformats.org/officeDocument/2006/relationships/image" Target="../media/image111.png"/></Relationships>
</file>

<file path=ppt/slides/_rels/slide16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42.xml"/><Relationship Id="rId1" Type="http://schemas.openxmlformats.org/officeDocument/2006/relationships/slideLayout" Target="../slideLayouts/slideLayout7.xml"/><Relationship Id="rId4" Type="http://schemas.openxmlformats.org/officeDocument/2006/relationships/image" Target="../media/image127.jpeg"/></Relationships>
</file>

<file path=ppt/slides/_rels/slide16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43.xml"/><Relationship Id="rId1" Type="http://schemas.openxmlformats.org/officeDocument/2006/relationships/slideLayout" Target="../slideLayouts/slideLayout7.xml"/><Relationship Id="rId4" Type="http://schemas.openxmlformats.org/officeDocument/2006/relationships/image" Target="../media/image127.jpeg"/></Relationships>
</file>

<file path=ppt/slides/_rels/slide169.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44.xml"/><Relationship Id="rId1" Type="http://schemas.openxmlformats.org/officeDocument/2006/relationships/slideLayout" Target="../slideLayouts/slideLayout7.xml"/><Relationship Id="rId4" Type="http://schemas.openxmlformats.org/officeDocument/2006/relationships/image" Target="../media/image128.jpeg"/></Relationships>
</file>

<file path=ppt/slides/_rels/slide1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7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45.xml"/><Relationship Id="rId1" Type="http://schemas.openxmlformats.org/officeDocument/2006/relationships/slideLayout" Target="../slideLayouts/slideLayout7.xml"/><Relationship Id="rId4" Type="http://schemas.openxmlformats.org/officeDocument/2006/relationships/image" Target="../media/image128.jpeg"/></Relationships>
</file>

<file path=ppt/slides/_rels/slide171.xml.rels><?xml version="1.0" encoding="UTF-8" standalone="yes"?>
<Relationships xmlns="http://schemas.openxmlformats.org/package/2006/relationships"><Relationship Id="rId3" Type="http://schemas.openxmlformats.org/officeDocument/2006/relationships/image" Target="../media/image130.svg"/><Relationship Id="rId2" Type="http://schemas.openxmlformats.org/officeDocument/2006/relationships/image" Target="../media/image129.png"/><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8" Type="http://schemas.openxmlformats.org/officeDocument/2006/relationships/chart" Target="../charts/chart55.xml"/><Relationship Id="rId3" Type="http://schemas.openxmlformats.org/officeDocument/2006/relationships/image" Target="../media/image131.png"/><Relationship Id="rId7" Type="http://schemas.openxmlformats.org/officeDocument/2006/relationships/image" Target="../media/image5.png"/><Relationship Id="rId2" Type="http://schemas.openxmlformats.org/officeDocument/2006/relationships/notesSlide" Target="../notesSlides/notesSlide146.xml"/><Relationship Id="rId1" Type="http://schemas.openxmlformats.org/officeDocument/2006/relationships/slideLayout" Target="../slideLayouts/slideLayout2.xml"/><Relationship Id="rId6" Type="http://schemas.openxmlformats.org/officeDocument/2006/relationships/image" Target="../media/image134.jpeg"/><Relationship Id="rId5" Type="http://schemas.openxmlformats.org/officeDocument/2006/relationships/image" Target="../media/image133.jpeg"/><Relationship Id="rId4" Type="http://schemas.openxmlformats.org/officeDocument/2006/relationships/image" Target="../media/image132.png"/></Relationships>
</file>

<file path=ppt/slides/_rels/slide173.xml.rels><?xml version="1.0" encoding="UTF-8" standalone="yes"?>
<Relationships xmlns="http://schemas.openxmlformats.org/package/2006/relationships"><Relationship Id="rId8" Type="http://schemas.openxmlformats.org/officeDocument/2006/relationships/chart" Target="../charts/chart56.xml"/><Relationship Id="rId3" Type="http://schemas.openxmlformats.org/officeDocument/2006/relationships/image" Target="../media/image131.png"/><Relationship Id="rId7" Type="http://schemas.openxmlformats.org/officeDocument/2006/relationships/image" Target="../media/image5.png"/><Relationship Id="rId2" Type="http://schemas.openxmlformats.org/officeDocument/2006/relationships/notesSlide" Target="../notesSlides/notesSlide147.xml"/><Relationship Id="rId1" Type="http://schemas.openxmlformats.org/officeDocument/2006/relationships/slideLayout" Target="../slideLayouts/slideLayout2.xml"/><Relationship Id="rId6" Type="http://schemas.openxmlformats.org/officeDocument/2006/relationships/image" Target="../media/image134.jpeg"/><Relationship Id="rId5" Type="http://schemas.openxmlformats.org/officeDocument/2006/relationships/image" Target="../media/image133.jpeg"/><Relationship Id="rId4" Type="http://schemas.openxmlformats.org/officeDocument/2006/relationships/image" Target="../media/image132.png"/></Relationships>
</file>

<file path=ppt/slides/_rels/slide174.xml.rels><?xml version="1.0" encoding="UTF-8" standalone="yes"?>
<Relationships xmlns="http://schemas.openxmlformats.org/package/2006/relationships"><Relationship Id="rId8" Type="http://schemas.openxmlformats.org/officeDocument/2006/relationships/chart" Target="../charts/chart57.xml"/><Relationship Id="rId3" Type="http://schemas.openxmlformats.org/officeDocument/2006/relationships/image" Target="../media/image131.png"/><Relationship Id="rId7" Type="http://schemas.openxmlformats.org/officeDocument/2006/relationships/image" Target="../media/image5.png"/><Relationship Id="rId2" Type="http://schemas.openxmlformats.org/officeDocument/2006/relationships/notesSlide" Target="../notesSlides/notesSlide148.xml"/><Relationship Id="rId1" Type="http://schemas.openxmlformats.org/officeDocument/2006/relationships/slideLayout" Target="../slideLayouts/slideLayout2.xml"/><Relationship Id="rId6" Type="http://schemas.openxmlformats.org/officeDocument/2006/relationships/image" Target="../media/image134.jpeg"/><Relationship Id="rId5" Type="http://schemas.openxmlformats.org/officeDocument/2006/relationships/image" Target="../media/image133.jpeg"/><Relationship Id="rId4" Type="http://schemas.openxmlformats.org/officeDocument/2006/relationships/image" Target="../media/image132.png"/></Relationships>
</file>

<file path=ppt/slides/_rels/slide175.xml.rels><?xml version="1.0" encoding="UTF-8" standalone="yes"?>
<Relationships xmlns="http://schemas.openxmlformats.org/package/2006/relationships"><Relationship Id="rId2" Type="http://schemas.openxmlformats.org/officeDocument/2006/relationships/chart" Target="../charts/chart58.xml"/><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chart" Target="../charts/chart59.xml"/><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chart" Target="../charts/chart60.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80.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image" Target="../media/image134.jpeg"/><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9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3" Type="http://schemas.openxmlformats.org/officeDocument/2006/relationships/image" Target="../media/image132.png"/><Relationship Id="rId7" Type="http://schemas.openxmlformats.org/officeDocument/2006/relationships/chart" Target="../charts/chart61.xml"/><Relationship Id="rId2" Type="http://schemas.openxmlformats.org/officeDocument/2006/relationships/image" Target="../media/image131.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34.jpeg"/><Relationship Id="rId4" Type="http://schemas.openxmlformats.org/officeDocument/2006/relationships/image" Target="../media/image133.jpeg"/></Relationships>
</file>

<file path=ppt/slides/_rels/slide195.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00.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3.png"/><Relationship Id="rId7"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1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2.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2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4.xml"/><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31.png"/><Relationship Id="rId7" Type="http://schemas.openxmlformats.org/officeDocument/2006/relationships/image" Target="../media/image6.png"/><Relationship Id="rId2" Type="http://schemas.openxmlformats.org/officeDocument/2006/relationships/notesSlide" Target="../notesSlides/notesSlide156.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34.jpeg"/><Relationship Id="rId4" Type="http://schemas.openxmlformats.org/officeDocument/2006/relationships/image" Target="../media/image133.jpeg"/><Relationship Id="rId9" Type="http://schemas.openxmlformats.org/officeDocument/2006/relationships/image" Target="../media/image137.emf"/></Relationships>
</file>

<file path=ppt/slides/_rels/slide224.xml.rels><?xml version="1.0" encoding="UTF-8" standalone="yes"?>
<Relationships xmlns="http://schemas.openxmlformats.org/package/2006/relationships"><Relationship Id="rId2" Type="http://schemas.openxmlformats.org/officeDocument/2006/relationships/image" Target="../media/image138.png"/><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8" Type="http://schemas.openxmlformats.org/officeDocument/2006/relationships/image" Target="../media/image139.png"/><Relationship Id="rId3" Type="http://schemas.openxmlformats.org/officeDocument/2006/relationships/image" Target="../media/image9.png"/><Relationship Id="rId7" Type="http://schemas.openxmlformats.org/officeDocument/2006/relationships/image" Target="../media/image10.jpeg"/><Relationship Id="rId12" Type="http://schemas.openxmlformats.org/officeDocument/2006/relationships/image" Target="../media/image106.png"/><Relationship Id="rId2" Type="http://schemas.openxmlformats.org/officeDocument/2006/relationships/notesSlide" Target="../notesSlides/notesSlide157.xml"/><Relationship Id="rId1" Type="http://schemas.openxmlformats.org/officeDocument/2006/relationships/slideLayout" Target="../slideLayouts/slideLayout2.xml"/><Relationship Id="rId6" Type="http://schemas.openxmlformats.org/officeDocument/2006/relationships/image" Target="../media/image122.jpeg"/><Relationship Id="rId11" Type="http://schemas.openxmlformats.org/officeDocument/2006/relationships/image" Target="../media/image142.svg"/><Relationship Id="rId5" Type="http://schemas.openxmlformats.org/officeDocument/2006/relationships/image" Target="../media/image132.png"/><Relationship Id="rId10" Type="http://schemas.openxmlformats.org/officeDocument/2006/relationships/image" Target="../media/image141.svg"/><Relationship Id="rId4" Type="http://schemas.openxmlformats.org/officeDocument/2006/relationships/image" Target="../media/image5.png"/><Relationship Id="rId9" Type="http://schemas.openxmlformats.org/officeDocument/2006/relationships/image" Target="../media/image140.svg"/></Relationships>
</file>

<file path=ppt/slides/_rels/slide226.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image" Target="../media/image26.png"/></Relationships>
</file>

<file path=ppt/slides/_rels/slide2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4.png"/><Relationship Id="rId7" Type="http://schemas.openxmlformats.org/officeDocument/2006/relationships/image" Target="../media/image31.jpe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30.jpeg"/><Relationship Id="rId5" Type="http://schemas.openxmlformats.org/officeDocument/2006/relationships/image" Target="../media/image29.png"/><Relationship Id="rId10" Type="http://schemas.openxmlformats.org/officeDocument/2006/relationships/image" Target="../media/image33.png"/><Relationship Id="rId4" Type="http://schemas.openxmlformats.org/officeDocument/2006/relationships/image" Target="../media/image28.png"/><Relationship Id="rId9" Type="http://schemas.openxmlformats.org/officeDocument/2006/relationships/image" Target="../media/image32.png"/></Relationships>
</file>

<file path=ppt/slides/_rels/slide29.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4.png"/><Relationship Id="rId7" Type="http://schemas.openxmlformats.org/officeDocument/2006/relationships/image" Target="../media/image37.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36.png"/><Relationship Id="rId5" Type="http://schemas.openxmlformats.org/officeDocument/2006/relationships/image" Target="../media/image35.pn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png"/></Relationships>
</file>

<file path=ppt/slides/_rels/slide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3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image" Target="../media/image42.png"/></Relationships>
</file>

<file path=ppt/slides/_rels/slide3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3.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4.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46.png"/><Relationship Id="rId7" Type="http://schemas.openxmlformats.org/officeDocument/2006/relationships/image" Target="../media/image48.png"/><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47.png"/><Relationship Id="rId5" Type="http://schemas.openxmlformats.org/officeDocument/2006/relationships/image" Target="../media/image9.png"/><Relationship Id="rId4" Type="http://schemas.openxmlformats.org/officeDocument/2006/relationships/image" Target="../media/image42.png"/></Relationships>
</file>

<file path=ppt/slides/_rels/slide35.xml.rels><?xml version="1.0" encoding="UTF-8" standalone="yes"?>
<Relationships xmlns="http://schemas.openxmlformats.org/package/2006/relationships"><Relationship Id="rId8" Type="http://schemas.openxmlformats.org/officeDocument/2006/relationships/image" Target="../media/image53.jpeg"/><Relationship Id="rId3" Type="http://schemas.openxmlformats.org/officeDocument/2006/relationships/image" Target="../media/image46.png"/><Relationship Id="rId7" Type="http://schemas.openxmlformats.org/officeDocument/2006/relationships/image" Target="../media/image52.jpeg"/><Relationship Id="rId2" Type="http://schemas.openxmlformats.org/officeDocument/2006/relationships/notesSlide" Target="../notesSlides/notesSlide29.xml"/><Relationship Id="rId1" Type="http://schemas.openxmlformats.org/officeDocument/2006/relationships/slideLayout" Target="../slideLayouts/slideLayout7.xml"/><Relationship Id="rId6" Type="http://schemas.openxmlformats.org/officeDocument/2006/relationships/image" Target="../media/image51.jpeg"/><Relationship Id="rId5" Type="http://schemas.openxmlformats.org/officeDocument/2006/relationships/image" Target="../media/image50.png"/><Relationship Id="rId4" Type="http://schemas.openxmlformats.org/officeDocument/2006/relationships/image" Target="../media/image42.png"/></Relationships>
</file>

<file path=ppt/slides/_rels/slide36.xml.rels><?xml version="1.0" encoding="UTF-8" standalone="yes"?>
<Relationships xmlns="http://schemas.openxmlformats.org/package/2006/relationships"><Relationship Id="rId8" Type="http://schemas.openxmlformats.org/officeDocument/2006/relationships/image" Target="../media/image57.jpeg"/><Relationship Id="rId3" Type="http://schemas.openxmlformats.org/officeDocument/2006/relationships/image" Target="../media/image46.png"/><Relationship Id="rId7" Type="http://schemas.openxmlformats.org/officeDocument/2006/relationships/image" Target="../media/image42.png"/><Relationship Id="rId2" Type="http://schemas.openxmlformats.org/officeDocument/2006/relationships/notesSlide" Target="../notesSlides/notesSlide30.xml"/><Relationship Id="rId1" Type="http://schemas.openxmlformats.org/officeDocument/2006/relationships/slideLayout" Target="../slideLayouts/slideLayout7.xml"/><Relationship Id="rId6" Type="http://schemas.openxmlformats.org/officeDocument/2006/relationships/image" Target="../media/image56.png"/><Relationship Id="rId5" Type="http://schemas.openxmlformats.org/officeDocument/2006/relationships/image" Target="../media/image55.png"/><Relationship Id="rId10" Type="http://schemas.openxmlformats.org/officeDocument/2006/relationships/image" Target="../media/image59.jpeg"/><Relationship Id="rId4" Type="http://schemas.openxmlformats.org/officeDocument/2006/relationships/image" Target="../media/image54.png"/><Relationship Id="rId9" Type="http://schemas.openxmlformats.org/officeDocument/2006/relationships/image" Target="../media/image58.jpeg"/></Relationships>
</file>

<file path=ppt/slides/_rels/slide37.xml.rels><?xml version="1.0" encoding="UTF-8" standalone="yes"?>
<Relationships xmlns="http://schemas.openxmlformats.org/package/2006/relationships"><Relationship Id="rId8" Type="http://schemas.openxmlformats.org/officeDocument/2006/relationships/image" Target="../media/image62.jpeg"/><Relationship Id="rId3" Type="http://schemas.openxmlformats.org/officeDocument/2006/relationships/image" Target="../media/image46.png"/><Relationship Id="rId7" Type="http://schemas.openxmlformats.org/officeDocument/2006/relationships/image" Target="../media/image61.jpeg"/><Relationship Id="rId2" Type="http://schemas.openxmlformats.org/officeDocument/2006/relationships/notesSlide" Target="../notesSlides/notesSlide31.xml"/><Relationship Id="rId1" Type="http://schemas.openxmlformats.org/officeDocument/2006/relationships/slideLayout" Target="../slideLayouts/slideLayout7.xml"/><Relationship Id="rId6" Type="http://schemas.openxmlformats.org/officeDocument/2006/relationships/image" Target="../media/image60.jpeg"/><Relationship Id="rId5" Type="http://schemas.openxmlformats.org/officeDocument/2006/relationships/image" Target="../media/image4.jpeg"/><Relationship Id="rId4" Type="http://schemas.openxmlformats.org/officeDocument/2006/relationships/image" Target="../media/image42.png"/></Relationships>
</file>

<file path=ppt/slides/_rels/slide38.xml.rels><?xml version="1.0" encoding="UTF-8" standalone="yes"?>
<Relationships xmlns="http://schemas.openxmlformats.org/package/2006/relationships"><Relationship Id="rId8" Type="http://schemas.openxmlformats.org/officeDocument/2006/relationships/image" Target="../media/image65.jpeg"/><Relationship Id="rId3" Type="http://schemas.openxmlformats.org/officeDocument/2006/relationships/image" Target="../media/image46.png"/><Relationship Id="rId7" Type="http://schemas.openxmlformats.org/officeDocument/2006/relationships/image" Target="../media/image64.jpeg"/><Relationship Id="rId2" Type="http://schemas.openxmlformats.org/officeDocument/2006/relationships/notesSlide" Target="../notesSlides/notesSlide32.xml"/><Relationship Id="rId1" Type="http://schemas.openxmlformats.org/officeDocument/2006/relationships/slideLayout" Target="../slideLayouts/slideLayout7.xml"/><Relationship Id="rId6" Type="http://schemas.openxmlformats.org/officeDocument/2006/relationships/image" Target="../media/image63.jpeg"/><Relationship Id="rId5" Type="http://schemas.openxmlformats.org/officeDocument/2006/relationships/image" Target="../media/image10.jpeg"/><Relationship Id="rId4" Type="http://schemas.openxmlformats.org/officeDocument/2006/relationships/image" Target="../media/image42.png"/></Relationships>
</file>

<file path=ppt/slides/_rels/slide39.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chart" Target="../charts/chart1.xml"/></Relationships>
</file>

<file path=ppt/slides/_rels/slide4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4.xml"/><Relationship Id="rId1" Type="http://schemas.openxmlformats.org/officeDocument/2006/relationships/slideLayout" Target="../slideLayouts/slideLayout2.xml"/><Relationship Id="rId4" Type="http://schemas.openxmlformats.org/officeDocument/2006/relationships/chart" Target="../charts/chart3.xml"/></Relationships>
</file>

<file path=ppt/slides/_rels/slide4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6.xml"/><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45.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0.png"/><Relationship Id="rId7" Type="http://schemas.openxmlformats.org/officeDocument/2006/relationships/image" Target="../media/image72.jpeg"/><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image" Target="../media/image71.jpeg"/><Relationship Id="rId5" Type="http://schemas.openxmlformats.org/officeDocument/2006/relationships/image" Target="../media/image5.png"/><Relationship Id="rId4" Type="http://schemas.openxmlformats.org/officeDocument/2006/relationships/image" Target="../media/image15.png"/><Relationship Id="rId9" Type="http://schemas.openxmlformats.org/officeDocument/2006/relationships/image" Target="../media/image13.png"/></Relationships>
</file>

<file path=ppt/slides/_rels/slide4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0.png"/><Relationship Id="rId7" Type="http://schemas.openxmlformats.org/officeDocument/2006/relationships/image" Target="../media/image72.jpeg"/><Relationship Id="rId2" Type="http://schemas.openxmlformats.org/officeDocument/2006/relationships/notesSlide" Target="../notesSlides/notesSlide38.xml"/><Relationship Id="rId1" Type="http://schemas.openxmlformats.org/officeDocument/2006/relationships/slideLayout" Target="../slideLayouts/slideLayout2.xml"/><Relationship Id="rId6" Type="http://schemas.openxmlformats.org/officeDocument/2006/relationships/image" Target="../media/image71.jpeg"/><Relationship Id="rId5" Type="http://schemas.openxmlformats.org/officeDocument/2006/relationships/image" Target="../media/image5.png"/><Relationship Id="rId4" Type="http://schemas.openxmlformats.org/officeDocument/2006/relationships/image" Target="../media/image15.png"/><Relationship Id="rId9" Type="http://schemas.openxmlformats.org/officeDocument/2006/relationships/image" Target="../media/image13.png"/></Relationships>
</file>

<file path=ppt/slides/_rels/slide4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15.png"/><Relationship Id="rId7"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5.png"/><Relationship Id="rId9" Type="http://schemas.openxmlformats.org/officeDocument/2006/relationships/image" Target="../media/image13.png"/></Relationships>
</file>

<file path=ppt/slides/_rels/slide50.xml.rels><?xml version="1.0" encoding="UTF-8" standalone="yes"?>
<Relationships xmlns="http://schemas.openxmlformats.org/package/2006/relationships"><Relationship Id="rId8" Type="http://schemas.openxmlformats.org/officeDocument/2006/relationships/image" Target="../media/image77.png"/><Relationship Id="rId13" Type="http://schemas.openxmlformats.org/officeDocument/2006/relationships/image" Target="../media/image82.svg"/><Relationship Id="rId18" Type="http://schemas.openxmlformats.org/officeDocument/2006/relationships/image" Target="../media/image87.svg"/><Relationship Id="rId3" Type="http://schemas.openxmlformats.org/officeDocument/2006/relationships/image" Target="../media/image14.png"/><Relationship Id="rId21" Type="http://schemas.openxmlformats.org/officeDocument/2006/relationships/image" Target="../media/image90.png"/><Relationship Id="rId7" Type="http://schemas.openxmlformats.org/officeDocument/2006/relationships/image" Target="../media/image76.svg"/><Relationship Id="rId12" Type="http://schemas.openxmlformats.org/officeDocument/2006/relationships/image" Target="../media/image81.png"/><Relationship Id="rId17" Type="http://schemas.openxmlformats.org/officeDocument/2006/relationships/image" Target="../media/image86.png"/><Relationship Id="rId2" Type="http://schemas.openxmlformats.org/officeDocument/2006/relationships/notesSlide" Target="../notesSlides/notesSlide39.xml"/><Relationship Id="rId16" Type="http://schemas.openxmlformats.org/officeDocument/2006/relationships/image" Target="../media/image85.png"/><Relationship Id="rId20" Type="http://schemas.openxmlformats.org/officeDocument/2006/relationships/image" Target="../media/image89.svg"/><Relationship Id="rId1" Type="http://schemas.openxmlformats.org/officeDocument/2006/relationships/slideLayout" Target="../slideLayouts/slideLayout7.xml"/><Relationship Id="rId6" Type="http://schemas.openxmlformats.org/officeDocument/2006/relationships/image" Target="../media/image75.png"/><Relationship Id="rId11" Type="http://schemas.openxmlformats.org/officeDocument/2006/relationships/image" Target="../media/image80.svg"/><Relationship Id="rId5" Type="http://schemas.openxmlformats.org/officeDocument/2006/relationships/image" Target="../media/image39.png"/><Relationship Id="rId15" Type="http://schemas.openxmlformats.org/officeDocument/2006/relationships/image" Target="../media/image84.svg"/><Relationship Id="rId10" Type="http://schemas.openxmlformats.org/officeDocument/2006/relationships/image" Target="../media/image79.png"/><Relationship Id="rId19" Type="http://schemas.openxmlformats.org/officeDocument/2006/relationships/image" Target="../media/image88.png"/><Relationship Id="rId4" Type="http://schemas.openxmlformats.org/officeDocument/2006/relationships/image" Target="../media/image74.png"/><Relationship Id="rId9" Type="http://schemas.openxmlformats.org/officeDocument/2006/relationships/image" Target="../media/image78.svg"/><Relationship Id="rId14" Type="http://schemas.openxmlformats.org/officeDocument/2006/relationships/image" Target="../media/image83.png"/><Relationship Id="rId22" Type="http://schemas.openxmlformats.org/officeDocument/2006/relationships/image" Target="../media/image91.svg"/></Relationships>
</file>

<file path=ppt/slides/_rels/slide5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0.xml"/><Relationship Id="rId1" Type="http://schemas.openxmlformats.org/officeDocument/2006/relationships/slideLayout" Target="../slideLayouts/slideLayout2.xml"/><Relationship Id="rId4" Type="http://schemas.openxmlformats.org/officeDocument/2006/relationships/chart" Target="../charts/chart5.xml"/></Relationships>
</file>

<file path=ppt/slides/_rels/slide5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3.xml"/><Relationship Id="rId1" Type="http://schemas.openxmlformats.org/officeDocument/2006/relationships/slideLayout" Target="../slideLayouts/slideLayout2.xml"/><Relationship Id="rId4" Type="http://schemas.openxmlformats.org/officeDocument/2006/relationships/image" Target="../media/image92.jpeg"/></Relationships>
</file>

<file path=ppt/slides/_rels/slide56.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5.xml"/><Relationship Id="rId1" Type="http://schemas.openxmlformats.org/officeDocument/2006/relationships/slideLayout" Target="../slideLayouts/slideLayout2.xml"/><Relationship Id="rId4" Type="http://schemas.openxmlformats.org/officeDocument/2006/relationships/image" Target="../media/image93.jpeg"/></Relationships>
</file>

<file path=ppt/slides/_rels/slide58.xml.rels><?xml version="1.0" encoding="UTF-8" standalone="yes"?>
<Relationships xmlns="http://schemas.openxmlformats.org/package/2006/relationships"><Relationship Id="rId3" Type="http://schemas.openxmlformats.org/officeDocument/2006/relationships/image" Target="../media/image95.svg"/><Relationship Id="rId2" Type="http://schemas.openxmlformats.org/officeDocument/2006/relationships/image" Target="../media/image94.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46.xml"/><Relationship Id="rId1" Type="http://schemas.openxmlformats.org/officeDocument/2006/relationships/slideLayout" Target="../slideLayouts/slideLayout7.xml"/><Relationship Id="rId5" Type="http://schemas.openxmlformats.org/officeDocument/2006/relationships/image" Target="../media/image97.svg"/><Relationship Id="rId4" Type="http://schemas.openxmlformats.org/officeDocument/2006/relationships/image" Target="../media/image94.pn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47.xml"/><Relationship Id="rId1" Type="http://schemas.openxmlformats.org/officeDocument/2006/relationships/slideLayout" Target="../slideLayouts/slideLayout7.xml"/><Relationship Id="rId5" Type="http://schemas.openxmlformats.org/officeDocument/2006/relationships/image" Target="../media/image97.svg"/><Relationship Id="rId4" Type="http://schemas.openxmlformats.org/officeDocument/2006/relationships/image" Target="../media/image94.png"/></Relationships>
</file>

<file path=ppt/slides/_rels/slide61.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48.xml"/><Relationship Id="rId1" Type="http://schemas.openxmlformats.org/officeDocument/2006/relationships/slideLayout" Target="../slideLayouts/slideLayout7.xml"/><Relationship Id="rId4" Type="http://schemas.openxmlformats.org/officeDocument/2006/relationships/image" Target="../media/image97.svg"/></Relationships>
</file>

<file path=ppt/slides/_rels/slide62.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49.xml"/><Relationship Id="rId1" Type="http://schemas.openxmlformats.org/officeDocument/2006/relationships/slideLayout" Target="../slideLayouts/slideLayout7.xml"/><Relationship Id="rId4" Type="http://schemas.openxmlformats.org/officeDocument/2006/relationships/image" Target="../media/image97.svg"/></Relationships>
</file>

<file path=ppt/slides/_rels/slide63.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9.png"/><Relationship Id="rId1" Type="http://schemas.openxmlformats.org/officeDocument/2006/relationships/slideLayout" Target="../slideLayouts/slideLayout2.xml"/><Relationship Id="rId4" Type="http://schemas.openxmlformats.org/officeDocument/2006/relationships/image" Target="../media/image97.svg"/></Relationships>
</file>

<file path=ppt/slides/_rels/slide64.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9.png"/><Relationship Id="rId1" Type="http://schemas.openxmlformats.org/officeDocument/2006/relationships/slideLayout" Target="../slideLayouts/slideLayout2.xml"/><Relationship Id="rId4" Type="http://schemas.openxmlformats.org/officeDocument/2006/relationships/image" Target="../media/image97.svg"/></Relationships>
</file>

<file path=ppt/slides/_rels/slide65.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50.xml"/><Relationship Id="rId1" Type="http://schemas.openxmlformats.org/officeDocument/2006/relationships/slideLayout" Target="../slideLayouts/slideLayout7.xml"/><Relationship Id="rId4" Type="http://schemas.openxmlformats.org/officeDocument/2006/relationships/image" Target="../media/image97.svg"/></Relationships>
</file>

<file path=ppt/slides/_rels/slide66.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51.xml"/><Relationship Id="rId1" Type="http://schemas.openxmlformats.org/officeDocument/2006/relationships/slideLayout" Target="../slideLayouts/slideLayout7.xml"/><Relationship Id="rId4" Type="http://schemas.openxmlformats.org/officeDocument/2006/relationships/image" Target="../media/image97.svg"/></Relationships>
</file>

<file path=ppt/slides/_rels/slide67.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9.png"/><Relationship Id="rId1" Type="http://schemas.openxmlformats.org/officeDocument/2006/relationships/slideLayout" Target="../slideLayouts/slideLayout2.xml"/><Relationship Id="rId4" Type="http://schemas.openxmlformats.org/officeDocument/2006/relationships/image" Target="../media/image97.svg"/></Relationships>
</file>

<file path=ppt/slides/_rels/slide68.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9.png"/><Relationship Id="rId1" Type="http://schemas.openxmlformats.org/officeDocument/2006/relationships/slideLayout" Target="../slideLayouts/slideLayout2.xml"/><Relationship Id="rId4" Type="http://schemas.openxmlformats.org/officeDocument/2006/relationships/image" Target="../media/image97.svg"/></Relationships>
</file>

<file path=ppt/slides/_rels/slide69.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52.xml"/><Relationship Id="rId1" Type="http://schemas.openxmlformats.org/officeDocument/2006/relationships/slideLayout" Target="../slideLayouts/slideLayout2.xml"/><Relationship Id="rId4" Type="http://schemas.openxmlformats.org/officeDocument/2006/relationships/image" Target="../media/image97.svg"/></Relationships>
</file>

<file path=ppt/slides/_rels/slide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5.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20.jpeg"/><Relationship Id="rId4" Type="http://schemas.openxmlformats.org/officeDocument/2006/relationships/image" Target="../media/image19.jpeg"/></Relationships>
</file>

<file path=ppt/slides/_rels/slide70.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53.xml"/><Relationship Id="rId1" Type="http://schemas.openxmlformats.org/officeDocument/2006/relationships/slideLayout" Target="../slideLayouts/slideLayout2.xml"/><Relationship Id="rId4" Type="http://schemas.openxmlformats.org/officeDocument/2006/relationships/image" Target="../media/image97.svg"/></Relationships>
</file>

<file path=ppt/slides/_rels/slide71.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54.xml"/><Relationship Id="rId1" Type="http://schemas.openxmlformats.org/officeDocument/2006/relationships/slideLayout" Target="../slideLayouts/slideLayout7.xml"/><Relationship Id="rId5" Type="http://schemas.openxmlformats.org/officeDocument/2006/relationships/image" Target="../media/image103.png"/><Relationship Id="rId4" Type="http://schemas.openxmlformats.org/officeDocument/2006/relationships/image" Target="../media/image102.png"/></Relationships>
</file>

<file path=ppt/slides/_rels/slide7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5.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7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7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7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7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7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79.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1.xml"/><Relationship Id="rId1" Type="http://schemas.openxmlformats.org/officeDocument/2006/relationships/slideLayout" Target="../slideLayouts/slideLayout2.xml"/><Relationship Id="rId4" Type="http://schemas.openxmlformats.org/officeDocument/2006/relationships/image" Target="../media/image106.png"/></Relationships>
</file>

<file path=ppt/slides/_rels/slide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8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2.xml"/><Relationship Id="rId1" Type="http://schemas.openxmlformats.org/officeDocument/2006/relationships/slideLayout" Target="../slideLayouts/slideLayout2.xml"/><Relationship Id="rId4" Type="http://schemas.openxmlformats.org/officeDocument/2006/relationships/image" Target="../media/image106.png"/></Relationships>
</file>

<file path=ppt/slides/_rels/slide8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3.xml"/><Relationship Id="rId1" Type="http://schemas.openxmlformats.org/officeDocument/2006/relationships/slideLayout" Target="../slideLayouts/slideLayout2.xml"/><Relationship Id="rId4" Type="http://schemas.openxmlformats.org/officeDocument/2006/relationships/image" Target="../media/image106.png"/></Relationships>
</file>

<file path=ppt/slides/_rels/slide8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4.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8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65.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7.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86.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68.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87.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69.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88.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71.xml"/><Relationship Id="rId1" Type="http://schemas.openxmlformats.org/officeDocument/2006/relationships/slideLayout" Target="../slideLayouts/slideLayout7.xml"/><Relationship Id="rId5" Type="http://schemas.openxmlformats.org/officeDocument/2006/relationships/chart" Target="../charts/chart6.xml"/><Relationship Id="rId4" Type="http://schemas.openxmlformats.org/officeDocument/2006/relationships/image" Target="../media/image102.png"/></Relationships>
</file>

<file path=ppt/slides/_rels/slide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22.jpeg"/><Relationship Id="rId4" Type="http://schemas.openxmlformats.org/officeDocument/2006/relationships/image" Target="../media/image5.png"/><Relationship Id="rId9" Type="http://schemas.openxmlformats.org/officeDocument/2006/relationships/image" Target="../media/image13.png"/></Relationships>
</file>

<file path=ppt/slides/_rels/slide90.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72.xml"/><Relationship Id="rId1" Type="http://schemas.openxmlformats.org/officeDocument/2006/relationships/slideLayout" Target="../slideLayouts/slideLayout7.xml"/><Relationship Id="rId5" Type="http://schemas.openxmlformats.org/officeDocument/2006/relationships/chart" Target="../charts/chart7.xml"/><Relationship Id="rId4" Type="http://schemas.openxmlformats.org/officeDocument/2006/relationships/image" Target="../media/image102.png"/></Relationships>
</file>

<file path=ppt/slides/_rels/slide9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73.xml"/><Relationship Id="rId1" Type="http://schemas.openxmlformats.org/officeDocument/2006/relationships/slideLayout" Target="../slideLayouts/slideLayout7.xml"/><Relationship Id="rId4" Type="http://schemas.openxmlformats.org/officeDocument/2006/relationships/image" Target="../media/image102.png"/></Relationships>
</file>

<file path=ppt/slides/_rels/slide92.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74.xml"/><Relationship Id="rId1" Type="http://schemas.openxmlformats.org/officeDocument/2006/relationships/slideLayout" Target="../slideLayouts/slideLayout7.xml"/><Relationship Id="rId5" Type="http://schemas.openxmlformats.org/officeDocument/2006/relationships/chart" Target="../charts/chart8.xml"/><Relationship Id="rId4" Type="http://schemas.openxmlformats.org/officeDocument/2006/relationships/image" Target="../media/image102.png"/></Relationships>
</file>

<file path=ppt/slides/_rels/slide9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75.xml"/><Relationship Id="rId1" Type="http://schemas.openxmlformats.org/officeDocument/2006/relationships/slideLayout" Target="../slideLayouts/slideLayout7.xml"/><Relationship Id="rId4" Type="http://schemas.openxmlformats.org/officeDocument/2006/relationships/chart" Target="../charts/chart9.xml"/></Relationships>
</file>

<file path=ppt/slides/_rels/slide94.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0.xml"/><Relationship Id="rId1" Type="http://schemas.openxmlformats.org/officeDocument/2006/relationships/slideLayout" Target="../slideLayouts/slideLayout7.xml"/><Relationship Id="rId4" Type="http://schemas.openxmlformats.org/officeDocument/2006/relationships/chart" Target="../charts/chart10.xml"/></Relationships>
</file>

<file path=ppt/slides/_rels/slide99.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1.xml"/><Relationship Id="rId1" Type="http://schemas.openxmlformats.org/officeDocument/2006/relationships/slideLayout" Target="../slideLayouts/slideLayout7.xml"/><Relationship Id="rId5" Type="http://schemas.openxmlformats.org/officeDocument/2006/relationships/chart" Target="../charts/chart11.xml"/><Relationship Id="rId4" Type="http://schemas.openxmlformats.org/officeDocument/2006/relationships/image" Target="../media/image11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n 5">
            <a:extLst>
              <a:ext uri="{FF2B5EF4-FFF2-40B4-BE49-F238E27FC236}">
                <a16:creationId xmlns:a16="http://schemas.microsoft.com/office/drawing/2014/main" id="{3DA64FC2-0613-4BDA-B3D4-C8103285CC0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35025" y="242996"/>
            <a:ext cx="1948236" cy="1527298"/>
          </a:xfrm>
          <a:prstGeom prst="rect">
            <a:avLst/>
          </a:prstGeom>
        </p:spPr>
      </p:pic>
      <p:sp>
        <p:nvSpPr>
          <p:cNvPr id="14" name="CuadroTexto 13">
            <a:extLst>
              <a:ext uri="{FF2B5EF4-FFF2-40B4-BE49-F238E27FC236}">
                <a16:creationId xmlns:a16="http://schemas.microsoft.com/office/drawing/2014/main" id="{3757F1D3-5436-4867-B5B6-2D87078EC5B5}"/>
              </a:ext>
            </a:extLst>
          </p:cNvPr>
          <p:cNvSpPr txBox="1"/>
          <p:nvPr/>
        </p:nvSpPr>
        <p:spPr>
          <a:xfrm>
            <a:off x="435025" y="3110659"/>
            <a:ext cx="10116488" cy="2246769"/>
          </a:xfrm>
          <a:prstGeom prst="rect">
            <a:avLst/>
          </a:prstGeom>
          <a:noFill/>
        </p:spPr>
        <p:txBody>
          <a:bodyPr wrap="square" rtlCol="0">
            <a:spAutoFit/>
          </a:bodyPr>
          <a:lstStyle/>
          <a:p>
            <a:pPr algn="just"/>
            <a:r>
              <a:rPr lang="es-CO" sz="2800" b="1" cap="small">
                <a:solidFill>
                  <a:schemeClr val="tx2"/>
                </a:solidFill>
                <a:latin typeface="Candara" panose="020E0502030303020204" pitchFamily="34" charset="0"/>
              </a:rPr>
              <a:t>Interventoría – UAESP </a:t>
            </a:r>
          </a:p>
          <a:p>
            <a:pPr algn="just"/>
            <a:r>
              <a:rPr lang="es-CO" sz="2800" b="1" cap="small">
                <a:solidFill>
                  <a:schemeClr val="tx2"/>
                </a:solidFill>
                <a:latin typeface="Candara" panose="020E0502030303020204" pitchFamily="34" charset="0"/>
              </a:rPr>
              <a:t>INFORME EJECUTIVO No 79 – SEPTIEMBRE 2024</a:t>
            </a:r>
          </a:p>
          <a:p>
            <a:pPr algn="just"/>
            <a:r>
              <a:rPr lang="es-CO" sz="2800" b="1" cap="small">
                <a:solidFill>
                  <a:schemeClr val="tx2"/>
                </a:solidFill>
                <a:latin typeface="Candara" panose="020E0502030303020204" pitchFamily="34" charset="0"/>
              </a:rPr>
              <a:t>Contrato 396 de 2018 </a:t>
            </a:r>
          </a:p>
          <a:p>
            <a:pPr algn="just"/>
            <a:endParaRPr lang="es-CO" sz="2800" b="1" cap="small">
              <a:solidFill>
                <a:schemeClr val="tx2"/>
              </a:solidFill>
              <a:latin typeface="Candara" panose="020E0502030303020204" pitchFamily="34" charset="0"/>
            </a:endParaRPr>
          </a:p>
          <a:p>
            <a:pPr algn="just"/>
            <a:endParaRPr lang="es-CO" sz="2800" b="1" cap="small">
              <a:solidFill>
                <a:schemeClr val="tx2"/>
              </a:solidFill>
              <a:latin typeface="Candara" panose="020E0502030303020204" pitchFamily="34" charset="0"/>
            </a:endParaRPr>
          </a:p>
        </p:txBody>
      </p:sp>
      <p:grpSp>
        <p:nvGrpSpPr>
          <p:cNvPr id="11" name="Grupo 10">
            <a:extLst>
              <a:ext uri="{FF2B5EF4-FFF2-40B4-BE49-F238E27FC236}">
                <a16:creationId xmlns:a16="http://schemas.microsoft.com/office/drawing/2014/main" id="{ED47EFE0-38F7-4FB0-A719-3E678953EB07}"/>
              </a:ext>
            </a:extLst>
          </p:cNvPr>
          <p:cNvGrpSpPr/>
          <p:nvPr/>
        </p:nvGrpSpPr>
        <p:grpSpPr>
          <a:xfrm>
            <a:off x="9343005" y="376851"/>
            <a:ext cx="1887497" cy="5474496"/>
            <a:chOff x="3114068" y="1111122"/>
            <a:chExt cx="1935480" cy="5697300"/>
          </a:xfrm>
        </p:grpSpPr>
        <p:pic>
          <p:nvPicPr>
            <p:cNvPr id="13" name="Imagen 12">
              <a:extLst>
                <a:ext uri="{FF2B5EF4-FFF2-40B4-BE49-F238E27FC236}">
                  <a16:creationId xmlns:a16="http://schemas.microsoft.com/office/drawing/2014/main" id="{50A3C448-09C5-48F7-B1FE-C623112BDC1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6CB836A8-5AF0-410A-8F7B-5F417B51968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9643F0D8-99DD-4C7B-B81B-7C6183A6B6E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207321" y="5338801"/>
              <a:ext cx="1807066" cy="388869"/>
            </a:xfrm>
            <a:prstGeom prst="rect">
              <a:avLst/>
            </a:prstGeom>
          </p:spPr>
        </p:pic>
        <p:pic>
          <p:nvPicPr>
            <p:cNvPr id="18" name="Imagen 17">
              <a:extLst>
                <a:ext uri="{FF2B5EF4-FFF2-40B4-BE49-F238E27FC236}">
                  <a16:creationId xmlns:a16="http://schemas.microsoft.com/office/drawing/2014/main" id="{5C980EAA-CBD3-447B-A953-2F7C0FFF158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10" name="Grupo 9">
            <a:extLst>
              <a:ext uri="{FF2B5EF4-FFF2-40B4-BE49-F238E27FC236}">
                <a16:creationId xmlns:a16="http://schemas.microsoft.com/office/drawing/2014/main" id="{E66605C5-0928-4C71-B49C-70AC5B97E64A}"/>
              </a:ext>
            </a:extLst>
          </p:cNvPr>
          <p:cNvGrpSpPr/>
          <p:nvPr/>
        </p:nvGrpSpPr>
        <p:grpSpPr>
          <a:xfrm>
            <a:off x="9308716" y="2776167"/>
            <a:ext cx="1887497" cy="1290241"/>
            <a:chOff x="10562619" y="1423954"/>
            <a:chExt cx="1280250" cy="1299632"/>
          </a:xfrm>
        </p:grpSpPr>
        <p:pic>
          <p:nvPicPr>
            <p:cNvPr id="12" name="Picture 2">
              <a:extLst>
                <a:ext uri="{FF2B5EF4-FFF2-40B4-BE49-F238E27FC236}">
                  <a16:creationId xmlns:a16="http://schemas.microsoft.com/office/drawing/2014/main" id="{6EB32CB8-B7C1-422B-A21A-49782691758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51B24BBE-C41D-4C90-84F0-1FCD83F52D9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86616755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8886" y="6302396"/>
            <a:ext cx="11523145"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MX" sz="900">
                <a:solidFill>
                  <a:schemeClr val="accent1">
                    <a:lumMod val="50000"/>
                  </a:schemeClr>
                </a:solidFill>
              </a:rPr>
              <a:t>Periodo comprendido entre el 1 de enero y el 31 de agosto de 2024.</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manual y áreas públicas (km) 2024</a:t>
            </a:r>
            <a:endParaRPr lang="es-CO" sz="18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8702"/>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7864"/>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89861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5193"/>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204" y="176707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FF054A10-6841-4C8D-8AF2-06E2AE0E7C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82468" y="173612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3AC2454-1F8B-402D-85C6-AB8F1D4B561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82468" y="114145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E2BEBF6E-3832-1EFF-7897-D14687BF0656}"/>
              </a:ext>
            </a:extLst>
          </p:cNvPr>
          <p:cNvGraphicFramePr>
            <a:graphicFrameLocks noGrp="1"/>
          </p:cNvGraphicFramePr>
          <p:nvPr>
            <p:extLst>
              <p:ext uri="{D42A27DB-BD31-4B8C-83A1-F6EECF244321}">
                <p14:modId xmlns:p14="http://schemas.microsoft.com/office/powerpoint/2010/main" val="241529982"/>
              </p:ext>
            </p:extLst>
          </p:nvPr>
        </p:nvGraphicFramePr>
        <p:xfrm>
          <a:off x="239604" y="2452449"/>
          <a:ext cx="11523149" cy="3402292"/>
        </p:xfrm>
        <a:graphic>
          <a:graphicData uri="http://schemas.openxmlformats.org/drawingml/2006/table">
            <a:tbl>
              <a:tblPr/>
              <a:tblGrid>
                <a:gridCol w="747245">
                  <a:extLst>
                    <a:ext uri="{9D8B030D-6E8A-4147-A177-3AD203B41FA5}">
                      <a16:colId xmlns:a16="http://schemas.microsoft.com/office/drawing/2014/main" val="3346934383"/>
                    </a:ext>
                  </a:extLst>
                </a:gridCol>
                <a:gridCol w="971419">
                  <a:extLst>
                    <a:ext uri="{9D8B030D-6E8A-4147-A177-3AD203B41FA5}">
                      <a16:colId xmlns:a16="http://schemas.microsoft.com/office/drawing/2014/main" val="1511044797"/>
                    </a:ext>
                  </a:extLst>
                </a:gridCol>
                <a:gridCol w="286444">
                  <a:extLst>
                    <a:ext uri="{9D8B030D-6E8A-4147-A177-3AD203B41FA5}">
                      <a16:colId xmlns:a16="http://schemas.microsoft.com/office/drawing/2014/main" val="1778617624"/>
                    </a:ext>
                  </a:extLst>
                </a:gridCol>
                <a:gridCol w="759700">
                  <a:extLst>
                    <a:ext uri="{9D8B030D-6E8A-4147-A177-3AD203B41FA5}">
                      <a16:colId xmlns:a16="http://schemas.microsoft.com/office/drawing/2014/main" val="2534641249"/>
                    </a:ext>
                  </a:extLst>
                </a:gridCol>
                <a:gridCol w="896694">
                  <a:extLst>
                    <a:ext uri="{9D8B030D-6E8A-4147-A177-3AD203B41FA5}">
                      <a16:colId xmlns:a16="http://schemas.microsoft.com/office/drawing/2014/main" val="1011437470"/>
                    </a:ext>
                  </a:extLst>
                </a:gridCol>
                <a:gridCol w="286444">
                  <a:extLst>
                    <a:ext uri="{9D8B030D-6E8A-4147-A177-3AD203B41FA5}">
                      <a16:colId xmlns:a16="http://schemas.microsoft.com/office/drawing/2014/main" val="2054518486"/>
                    </a:ext>
                  </a:extLst>
                </a:gridCol>
                <a:gridCol w="759700">
                  <a:extLst>
                    <a:ext uri="{9D8B030D-6E8A-4147-A177-3AD203B41FA5}">
                      <a16:colId xmlns:a16="http://schemas.microsoft.com/office/drawing/2014/main" val="1482478206"/>
                    </a:ext>
                  </a:extLst>
                </a:gridCol>
                <a:gridCol w="934057">
                  <a:extLst>
                    <a:ext uri="{9D8B030D-6E8A-4147-A177-3AD203B41FA5}">
                      <a16:colId xmlns:a16="http://schemas.microsoft.com/office/drawing/2014/main" val="628473567"/>
                    </a:ext>
                  </a:extLst>
                </a:gridCol>
                <a:gridCol w="286444">
                  <a:extLst>
                    <a:ext uri="{9D8B030D-6E8A-4147-A177-3AD203B41FA5}">
                      <a16:colId xmlns:a16="http://schemas.microsoft.com/office/drawing/2014/main" val="2723561506"/>
                    </a:ext>
                  </a:extLst>
                </a:gridCol>
                <a:gridCol w="759700">
                  <a:extLst>
                    <a:ext uri="{9D8B030D-6E8A-4147-A177-3AD203B41FA5}">
                      <a16:colId xmlns:a16="http://schemas.microsoft.com/office/drawing/2014/main" val="3521668430"/>
                    </a:ext>
                  </a:extLst>
                </a:gridCol>
                <a:gridCol w="887354">
                  <a:extLst>
                    <a:ext uri="{9D8B030D-6E8A-4147-A177-3AD203B41FA5}">
                      <a16:colId xmlns:a16="http://schemas.microsoft.com/office/drawing/2014/main" val="353782007"/>
                    </a:ext>
                  </a:extLst>
                </a:gridCol>
                <a:gridCol w="286444">
                  <a:extLst>
                    <a:ext uri="{9D8B030D-6E8A-4147-A177-3AD203B41FA5}">
                      <a16:colId xmlns:a16="http://schemas.microsoft.com/office/drawing/2014/main" val="1186882967"/>
                    </a:ext>
                  </a:extLst>
                </a:gridCol>
                <a:gridCol w="759700">
                  <a:extLst>
                    <a:ext uri="{9D8B030D-6E8A-4147-A177-3AD203B41FA5}">
                      <a16:colId xmlns:a16="http://schemas.microsoft.com/office/drawing/2014/main" val="2650780339"/>
                    </a:ext>
                  </a:extLst>
                </a:gridCol>
                <a:gridCol w="946511">
                  <a:extLst>
                    <a:ext uri="{9D8B030D-6E8A-4147-A177-3AD203B41FA5}">
                      <a16:colId xmlns:a16="http://schemas.microsoft.com/office/drawing/2014/main" val="733598363"/>
                    </a:ext>
                  </a:extLst>
                </a:gridCol>
                <a:gridCol w="286444">
                  <a:extLst>
                    <a:ext uri="{9D8B030D-6E8A-4147-A177-3AD203B41FA5}">
                      <a16:colId xmlns:a16="http://schemas.microsoft.com/office/drawing/2014/main" val="2823251383"/>
                    </a:ext>
                  </a:extLst>
                </a:gridCol>
                <a:gridCol w="759700">
                  <a:extLst>
                    <a:ext uri="{9D8B030D-6E8A-4147-A177-3AD203B41FA5}">
                      <a16:colId xmlns:a16="http://schemas.microsoft.com/office/drawing/2014/main" val="1204939805"/>
                    </a:ext>
                  </a:extLst>
                </a:gridCol>
                <a:gridCol w="909149">
                  <a:extLst>
                    <a:ext uri="{9D8B030D-6E8A-4147-A177-3AD203B41FA5}">
                      <a16:colId xmlns:a16="http://schemas.microsoft.com/office/drawing/2014/main" val="2402873480"/>
                    </a:ext>
                  </a:extLst>
                </a:gridCol>
              </a:tblGrid>
              <a:tr h="576422">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333139146"/>
                  </a:ext>
                </a:extLst>
              </a:tr>
              <a:tr h="281181">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185.597,32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181.312,07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95.509,22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71.614,50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79.305,03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613.338,13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16490135"/>
                  </a:ext>
                </a:extLst>
              </a:tr>
              <a:tr h="281181">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172.767,59</a:t>
                      </a:r>
                    </a:p>
                  </a:txBody>
                  <a:tcPr marL="0" marR="0" marT="0" marB="0" anchor="ctr">
                    <a:lnL>
                      <a:noFill/>
                    </a:lnL>
                    <a:lnR>
                      <a:noFill/>
                    </a:lnR>
                    <a:lnT>
                      <a:noFill/>
                    </a:lnT>
                    <a:lnB>
                      <a:noFill/>
                    </a:lnB>
                    <a:solidFill>
                      <a:srgbClr val="FFFFFF"/>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167.716,84</a:t>
                      </a:r>
                    </a:p>
                  </a:txBody>
                  <a:tcPr marL="0" marR="0" marT="0" marB="0" anchor="ctr">
                    <a:lnL>
                      <a:noFill/>
                    </a:lnL>
                    <a:lnR>
                      <a:noFill/>
                    </a:lnR>
                    <a:lnT>
                      <a:noFill/>
                    </a:lnT>
                    <a:lnB>
                      <a:noFill/>
                    </a:lnB>
                    <a:solidFill>
                      <a:srgbClr val="FFFFFF"/>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88.459,82</a:t>
                      </a:r>
                    </a:p>
                  </a:txBody>
                  <a:tcPr marL="0" marR="0" marT="0" marB="0" anchor="ctr">
                    <a:lnL>
                      <a:noFill/>
                    </a:lnL>
                    <a:lnR>
                      <a:noFill/>
                    </a:lnR>
                    <a:lnT>
                      <a:noFill/>
                    </a:lnT>
                    <a:lnB>
                      <a:noFill/>
                    </a:lnB>
                    <a:solidFill>
                      <a:srgbClr val="FFFFFF"/>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66.722,09</a:t>
                      </a:r>
                    </a:p>
                  </a:txBody>
                  <a:tcPr marL="0" marR="0" marT="0" marB="0" anchor="ctr">
                    <a:lnL>
                      <a:noFill/>
                    </a:lnL>
                    <a:lnR>
                      <a:noFill/>
                    </a:lnR>
                    <a:lnT>
                      <a:noFill/>
                    </a:lnT>
                    <a:lnB>
                      <a:noFill/>
                    </a:lnB>
                    <a:solidFill>
                      <a:srgbClr val="FFFFFF"/>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73.036,09</a:t>
                      </a:r>
                    </a:p>
                  </a:txBody>
                  <a:tcPr marL="0" marR="0" marT="0" marB="0" anchor="ctr">
                    <a:lnL>
                      <a:noFill/>
                    </a:lnL>
                    <a:lnR>
                      <a:noFill/>
                    </a:lnR>
                    <a:lnT>
                      <a:noFill/>
                    </a:lnT>
                    <a:lnB>
                      <a:noFill/>
                    </a:lnB>
                    <a:solidFill>
                      <a:srgbClr val="FFFFFF"/>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568.702,43</a:t>
                      </a:r>
                    </a:p>
                  </a:txBody>
                  <a:tcPr marL="0" marR="0" marT="0" marB="0" anchor="ctr">
                    <a:lnL>
                      <a:noFill/>
                    </a:lnL>
                    <a:lnR>
                      <a:noFill/>
                    </a:lnR>
                    <a:lnT>
                      <a:noFill/>
                    </a:lnT>
                    <a:lnB>
                      <a:noFill/>
                    </a:lnB>
                    <a:solidFill>
                      <a:srgbClr val="FFFFFF"/>
                    </a:solidFill>
                  </a:tcPr>
                </a:tc>
                <a:extLst>
                  <a:ext uri="{0D108BD9-81ED-4DB2-BD59-A6C34878D82A}">
                    <a16:rowId xmlns:a16="http://schemas.microsoft.com/office/drawing/2014/main" val="4139912293"/>
                  </a:ext>
                </a:extLst>
              </a:tr>
              <a:tr h="281181">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184.238,54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176.334,87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92.952,28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68.944,68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76.494,79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598.965,17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81858196"/>
                  </a:ext>
                </a:extLst>
              </a:tr>
              <a:tr h="281181">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180.966,68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174.901,12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92.775,77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69.400,84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76.053,56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594.097,97</a:t>
                      </a:r>
                    </a:p>
                  </a:txBody>
                  <a:tcPr marL="0" marR="0" marT="0" marB="0" anchor="ctr">
                    <a:lnL>
                      <a:noFill/>
                    </a:lnL>
                    <a:lnR>
                      <a:noFill/>
                    </a:lnR>
                    <a:lnT>
                      <a:noFill/>
                    </a:lnT>
                    <a:lnB>
                      <a:noFill/>
                    </a:lnB>
                    <a:noFill/>
                  </a:tcPr>
                </a:tc>
                <a:extLst>
                  <a:ext uri="{0D108BD9-81ED-4DB2-BD59-A6C34878D82A}">
                    <a16:rowId xmlns:a16="http://schemas.microsoft.com/office/drawing/2014/main" val="3467318399"/>
                  </a:ext>
                </a:extLst>
              </a:tr>
              <a:tr h="281181">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184.245,40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180.903,61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95.157,54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72.104,23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78.891,04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611.301,83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47127302"/>
                  </a:ext>
                </a:extLst>
              </a:tr>
              <a:tr h="281181">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177.970,24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169.559,04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89.311,52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67.126,19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73.399,43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577.366,43</a:t>
                      </a:r>
                    </a:p>
                  </a:txBody>
                  <a:tcPr marL="0" marR="0" marT="0" marB="0" anchor="ctr">
                    <a:lnL>
                      <a:noFill/>
                    </a:lnL>
                    <a:lnR>
                      <a:noFill/>
                    </a:lnR>
                    <a:lnT>
                      <a:noFill/>
                    </a:lnT>
                    <a:lnB>
                      <a:noFill/>
                    </a:lnB>
                    <a:noFill/>
                  </a:tcPr>
                </a:tc>
                <a:extLst>
                  <a:ext uri="{0D108BD9-81ED-4DB2-BD59-A6C34878D82A}">
                    <a16:rowId xmlns:a16="http://schemas.microsoft.com/office/drawing/2014/main" val="2271442678"/>
                  </a:ext>
                </a:extLst>
              </a:tr>
              <a:tr h="281181">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185.619,79</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181.312,07</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95.484,38</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72.045,15</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79.174,15</a:t>
                      </a:r>
                    </a:p>
                  </a:txBody>
                  <a:tcPr marL="0" marR="0" marT="0" marB="0" anchor="ctr">
                    <a:lnL>
                      <a:noFill/>
                    </a:lnL>
                    <a:lnR>
                      <a:noFill/>
                    </a:lnR>
                    <a:lnT>
                      <a:noFill/>
                    </a:lnT>
                    <a:lnB>
                      <a:noFill/>
                    </a:lnB>
                    <a:solidFill>
                      <a:srgbClr val="EBF1E9"/>
                    </a:solidFill>
                  </a:tcPr>
                </a:tc>
                <a:tc>
                  <a:txBody>
                    <a:bodyPr/>
                    <a:lstStyle/>
                    <a:p>
                      <a:pPr algn="ctr" fontAlgn="ctr"/>
                      <a:r>
                        <a:rPr lang="es-CO" sz="105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613.635,53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17008394"/>
                  </a:ext>
                </a:extLst>
              </a:tr>
              <a:tr h="281181">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186.356,64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180.105,41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95.549,81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72.051,05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78.922,76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612.985,67</a:t>
                      </a:r>
                    </a:p>
                  </a:txBody>
                  <a:tcPr marL="0" marR="0" marT="0" marB="0" anchor="ctr">
                    <a:lnL>
                      <a:noFill/>
                    </a:lnL>
                    <a:lnR>
                      <a:noFill/>
                    </a:lnR>
                    <a:lnT>
                      <a:noFill/>
                    </a:lnT>
                    <a:lnB>
                      <a:noFill/>
                    </a:lnB>
                    <a:noFill/>
                  </a:tcPr>
                </a:tc>
                <a:extLst>
                  <a:ext uri="{0D108BD9-81ED-4DB2-BD59-A6C34878D82A}">
                    <a16:rowId xmlns:a16="http://schemas.microsoft.com/office/drawing/2014/main" val="2030252990"/>
                  </a:ext>
                </a:extLst>
              </a:tr>
              <a:tr h="576422">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182.220,28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176.518,13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93.150,04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70.001,09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76.909,61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598.799,14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468756498"/>
                  </a:ext>
                </a:extLst>
              </a:tr>
            </a:tbl>
          </a:graphicData>
        </a:graphic>
      </p:graphicFrame>
    </p:spTree>
    <p:extLst>
      <p:ext uri="{BB962C8B-B14F-4D97-AF65-F5344CB8AC3E}">
        <p14:creationId xmlns:p14="http://schemas.microsoft.com/office/powerpoint/2010/main" val="136599054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8B48B64-9452-41DC-891C-8B5065E0E214}"/>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E7CBD14C-44BD-4E5E-B5BE-58FAFB203E19}"/>
              </a:ext>
            </a:extLst>
          </p:cNvPr>
          <p:cNvSpPr txBox="1"/>
          <p:nvPr/>
        </p:nvSpPr>
        <p:spPr>
          <a:xfrm>
            <a:off x="1403350" y="132556"/>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abril 2024 a septiembre 2024– Limpieza Metropolitana</a:t>
            </a:r>
          </a:p>
        </p:txBody>
      </p:sp>
      <p:pic>
        <p:nvPicPr>
          <p:cNvPr id="35844" name="Imagen 24">
            <a:extLst>
              <a:ext uri="{FF2B5EF4-FFF2-40B4-BE49-F238E27FC236}">
                <a16:creationId xmlns:a16="http://schemas.microsoft.com/office/drawing/2014/main" id="{864C3817-8785-4BFD-96F3-6323C43C14A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5" name="Imagen 1">
            <a:extLst>
              <a:ext uri="{FF2B5EF4-FFF2-40B4-BE49-F238E27FC236}">
                <a16:creationId xmlns:a16="http://schemas.microsoft.com/office/drawing/2014/main" id="{2848ADF2-F5C1-483F-B563-500C02FEC39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145713" y="231775"/>
            <a:ext cx="1603375" cy="766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D6B69D0A-F13C-4C29-8123-715F93FB9F44}"/>
              </a:ext>
            </a:extLst>
          </p:cNvPr>
          <p:cNvSpPr txBox="1"/>
          <p:nvPr/>
        </p:nvSpPr>
        <p:spPr>
          <a:xfrm>
            <a:off x="8661527" y="1285996"/>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2EB024F7-E58E-4C1E-BD9A-8C49D746B83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Gráfico 3">
            <a:extLst>
              <a:ext uri="{FF2B5EF4-FFF2-40B4-BE49-F238E27FC236}">
                <a16:creationId xmlns:a16="http://schemas.microsoft.com/office/drawing/2014/main" id="{D2877630-5356-4D1E-B620-BA12DA13A8EE}"/>
              </a:ext>
            </a:extLst>
          </p:cNvPr>
          <p:cNvGraphicFramePr>
            <a:graphicFrameLocks/>
          </p:cNvGraphicFramePr>
          <p:nvPr/>
        </p:nvGraphicFramePr>
        <p:xfrm>
          <a:off x="787651" y="1547933"/>
          <a:ext cx="10437124" cy="498383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D372277-740C-4E03-979D-3C6AD72AD6D6}"/>
              </a:ext>
            </a:extLst>
          </p:cNvPr>
          <p:cNvCxnSpPr>
            <a:cxnSpLocks/>
          </p:cNvCxnSpPr>
          <p:nvPr/>
        </p:nvCxnSpPr>
        <p:spPr>
          <a:xfrm>
            <a:off x="96838" y="113030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FE9B673-BED5-4680-8505-0BD4A28115CF}"/>
              </a:ext>
            </a:extLst>
          </p:cNvPr>
          <p:cNvSpPr txBox="1"/>
          <p:nvPr/>
        </p:nvSpPr>
        <p:spPr>
          <a:xfrm>
            <a:off x="1622425" y="2111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abril 2024 a septiembre 2024– Ciudad Limpia</a:t>
            </a:r>
          </a:p>
        </p:txBody>
      </p:sp>
      <p:pic>
        <p:nvPicPr>
          <p:cNvPr id="37892" name="Imagen 24">
            <a:extLst>
              <a:ext uri="{FF2B5EF4-FFF2-40B4-BE49-F238E27FC236}">
                <a16:creationId xmlns:a16="http://schemas.microsoft.com/office/drawing/2014/main" id="{E8D91FBA-8DDB-4F2D-8033-AD8CF22D1C8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14A0A74A-3ADE-47E0-BB22-BAD1BC792FE0}"/>
              </a:ext>
            </a:extLst>
          </p:cNvPr>
          <p:cNvSpPr txBox="1"/>
          <p:nvPr/>
        </p:nvSpPr>
        <p:spPr>
          <a:xfrm>
            <a:off x="8452195" y="1378234"/>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AF5CFD18-6145-46C0-B7A8-6A412F681E8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0" name="Grupo 9">
            <a:extLst>
              <a:ext uri="{FF2B5EF4-FFF2-40B4-BE49-F238E27FC236}">
                <a16:creationId xmlns:a16="http://schemas.microsoft.com/office/drawing/2014/main" id="{19A0E71F-1AB2-477B-8C42-EEEF0D39DF73}"/>
              </a:ext>
            </a:extLst>
          </p:cNvPr>
          <p:cNvGrpSpPr/>
          <p:nvPr/>
        </p:nvGrpSpPr>
        <p:grpSpPr>
          <a:xfrm>
            <a:off x="10761555" y="-7131"/>
            <a:ext cx="1077459" cy="989053"/>
            <a:chOff x="10562619" y="1423954"/>
            <a:chExt cx="1280250" cy="1299632"/>
          </a:xfrm>
        </p:grpSpPr>
        <p:pic>
          <p:nvPicPr>
            <p:cNvPr id="12" name="Picture 2">
              <a:extLst>
                <a:ext uri="{FF2B5EF4-FFF2-40B4-BE49-F238E27FC236}">
                  <a16:creationId xmlns:a16="http://schemas.microsoft.com/office/drawing/2014/main" id="{3D8F421A-BDCE-4554-B698-E5B6D77795F4}"/>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506C6E89-BE72-4532-A6AD-A44A9218A85B}"/>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Gráfico 2">
            <a:extLst>
              <a:ext uri="{FF2B5EF4-FFF2-40B4-BE49-F238E27FC236}">
                <a16:creationId xmlns:a16="http://schemas.microsoft.com/office/drawing/2014/main" id="{AAA7FF34-0EE2-4E95-BFC3-1988981A0CC7}"/>
              </a:ext>
            </a:extLst>
          </p:cNvPr>
          <p:cNvGraphicFramePr>
            <a:graphicFrameLocks/>
          </p:cNvGraphicFramePr>
          <p:nvPr/>
        </p:nvGraphicFramePr>
        <p:xfrm>
          <a:off x="2371024" y="1468069"/>
          <a:ext cx="7449952" cy="4551541"/>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D6B8FC29-60E1-4261-B7AE-0BAE50FB4E88}"/>
              </a:ext>
            </a:extLst>
          </p:cNvPr>
          <p:cNvCxnSpPr>
            <a:cxnSpLocks/>
          </p:cNvCxnSpPr>
          <p:nvPr/>
        </p:nvCxnSpPr>
        <p:spPr>
          <a:xfrm>
            <a:off x="117475"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A644FB0B-118F-4B3A-9D94-C0E1F3A71E19}"/>
              </a:ext>
            </a:extLst>
          </p:cNvPr>
          <p:cNvSpPr txBox="1"/>
          <p:nvPr/>
        </p:nvSpPr>
        <p:spPr>
          <a:xfrm>
            <a:off x="1520825" y="133350"/>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abril 2024 a septiembre 2024– Bogotá Limpia</a:t>
            </a:r>
          </a:p>
        </p:txBody>
      </p:sp>
      <p:pic>
        <p:nvPicPr>
          <p:cNvPr id="39940" name="Imagen 24">
            <a:extLst>
              <a:ext uri="{FF2B5EF4-FFF2-40B4-BE49-F238E27FC236}">
                <a16:creationId xmlns:a16="http://schemas.microsoft.com/office/drawing/2014/main" id="{C5F36ED2-1733-4E74-8A0D-8C02AB44383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1" name="Imagen 1">
            <a:extLst>
              <a:ext uri="{FF2B5EF4-FFF2-40B4-BE49-F238E27FC236}">
                <a16:creationId xmlns:a16="http://schemas.microsoft.com/office/drawing/2014/main" id="{003B331F-A4A0-405A-AB73-0AF25CD74FE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938327" y="295275"/>
            <a:ext cx="1666298"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7C08FD58-CB31-49C9-A8CA-1A417AE35C4C}"/>
              </a:ext>
            </a:extLst>
          </p:cNvPr>
          <p:cNvSpPr txBox="1"/>
          <p:nvPr/>
        </p:nvSpPr>
        <p:spPr>
          <a:xfrm>
            <a:off x="7911465" y="1288134"/>
            <a:ext cx="1781175" cy="26035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F06D4041-8BD1-4C2D-97BC-9B75654E8A1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D733C5E0-B87F-4127-81B8-58BFFBE6C12A}"/>
              </a:ext>
            </a:extLst>
          </p:cNvPr>
          <p:cNvGraphicFramePr>
            <a:graphicFrameLocks/>
          </p:cNvGraphicFramePr>
          <p:nvPr/>
        </p:nvGraphicFramePr>
        <p:xfrm>
          <a:off x="1927517" y="1746004"/>
          <a:ext cx="8335377" cy="437435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57270D67-EA2E-4D40-9E39-5D9ECDB7D5F5}"/>
              </a:ext>
            </a:extLst>
          </p:cNvPr>
          <p:cNvCxnSpPr>
            <a:cxnSpLocks/>
          </p:cNvCxnSpPr>
          <p:nvPr/>
        </p:nvCxnSpPr>
        <p:spPr>
          <a:xfrm>
            <a:off x="52388" y="10350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8D95B8-287D-4004-B976-D06A1F7DA4FB}"/>
              </a:ext>
            </a:extLst>
          </p:cNvPr>
          <p:cNvSpPr txBox="1"/>
          <p:nvPr/>
        </p:nvSpPr>
        <p:spPr>
          <a:xfrm>
            <a:off x="1520825" y="142875"/>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abril 2024 a septiembre 2024– Área Limpia</a:t>
            </a:r>
          </a:p>
        </p:txBody>
      </p:sp>
      <p:pic>
        <p:nvPicPr>
          <p:cNvPr id="41988" name="Imagen 24">
            <a:extLst>
              <a:ext uri="{FF2B5EF4-FFF2-40B4-BE49-F238E27FC236}">
                <a16:creationId xmlns:a16="http://schemas.microsoft.com/office/drawing/2014/main" id="{93DFCF9E-8AE4-4F8A-A78D-327A71BDDF6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89" name="Imagen 1">
            <a:extLst>
              <a:ext uri="{FF2B5EF4-FFF2-40B4-BE49-F238E27FC236}">
                <a16:creationId xmlns:a16="http://schemas.microsoft.com/office/drawing/2014/main" id="{C382803F-8022-4276-8930-9782691DAE7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61588" y="200025"/>
            <a:ext cx="1517650"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5BCDBA0A-C17C-4CE8-9B7F-C219EAA49051}"/>
              </a:ext>
            </a:extLst>
          </p:cNvPr>
          <p:cNvSpPr txBox="1"/>
          <p:nvPr/>
        </p:nvSpPr>
        <p:spPr>
          <a:xfrm>
            <a:off x="8132805" y="1226343"/>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0686017-BD5E-474B-8509-BFF4A18F2956}"/>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63F23D30-FAC0-423C-89F7-6D96AD0591AD}"/>
              </a:ext>
            </a:extLst>
          </p:cNvPr>
          <p:cNvGraphicFramePr>
            <a:graphicFrameLocks/>
          </p:cNvGraphicFramePr>
          <p:nvPr/>
        </p:nvGraphicFramePr>
        <p:xfrm>
          <a:off x="1816496" y="1554122"/>
          <a:ext cx="8345092" cy="465538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DF1B15A-A376-4C6A-B6BB-737A6ADD650F}"/>
              </a:ext>
            </a:extLst>
          </p:cNvPr>
          <p:cNvCxnSpPr>
            <a:cxnSpLocks/>
          </p:cNvCxnSpPr>
          <p:nvPr/>
        </p:nvCxnSpPr>
        <p:spPr>
          <a:xfrm>
            <a:off x="117475" y="103028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4036" name="Imagen 6">
            <a:extLst>
              <a:ext uri="{FF2B5EF4-FFF2-40B4-BE49-F238E27FC236}">
                <a16:creationId xmlns:a16="http://schemas.microsoft.com/office/drawing/2014/main" id="{43B91D8E-FB6E-45ED-A92A-2DC463E97F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80700" y="179388"/>
            <a:ext cx="914400" cy="65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7" name="Imagen 8">
            <a:extLst>
              <a:ext uri="{FF2B5EF4-FFF2-40B4-BE49-F238E27FC236}">
                <a16:creationId xmlns:a16="http://schemas.microsoft.com/office/drawing/2014/main" id="{02AC6C57-EA6D-43FA-86E6-C88531FE28F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84150" y="206375"/>
            <a:ext cx="744538"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103B611A-13C5-48E0-8CDB-B30FD90F47A8}"/>
              </a:ext>
            </a:extLst>
          </p:cNvPr>
          <p:cNvSpPr txBox="1">
            <a:spLocks noChangeArrowheads="1"/>
          </p:cNvSpPr>
          <p:nvPr/>
        </p:nvSpPr>
        <p:spPr bwMode="auto">
          <a:xfrm>
            <a:off x="-71967"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7" name="CuadroTexto 16">
            <a:extLst>
              <a:ext uri="{FF2B5EF4-FFF2-40B4-BE49-F238E27FC236}">
                <a16:creationId xmlns:a16="http://schemas.microsoft.com/office/drawing/2014/main" id="{48F8BAF0-C813-45EF-A0C3-3A82B4ABBC72}"/>
              </a:ext>
            </a:extLst>
          </p:cNvPr>
          <p:cNvSpPr txBox="1"/>
          <p:nvPr/>
        </p:nvSpPr>
        <p:spPr>
          <a:xfrm>
            <a:off x="928688" y="44450"/>
            <a:ext cx="9752012" cy="860425"/>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Septiembre 2024</a:t>
            </a:r>
            <a:endParaRPr lang="es-CO" sz="1600" b="0" kern="0" dirty="0">
              <a:solidFill>
                <a:schemeClr val="accent1">
                  <a:lumMod val="50000"/>
                </a:schemeClr>
              </a:solidFill>
            </a:endParaRPr>
          </a:p>
        </p:txBody>
      </p:sp>
      <p:sp>
        <p:nvSpPr>
          <p:cNvPr id="10" name="CuadroTexto 9">
            <a:extLst>
              <a:ext uri="{FF2B5EF4-FFF2-40B4-BE49-F238E27FC236}">
                <a16:creationId xmlns:a16="http://schemas.microsoft.com/office/drawing/2014/main" id="{C0B8EF34-414E-4EC1-8D80-D219AB1CE181}"/>
              </a:ext>
            </a:extLst>
          </p:cNvPr>
          <p:cNvSpPr txBox="1"/>
          <p:nvPr/>
        </p:nvSpPr>
        <p:spPr>
          <a:xfrm>
            <a:off x="1157282" y="6071687"/>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sp>
        <p:nvSpPr>
          <p:cNvPr id="4" name="CuadroTexto 14">
            <a:extLst>
              <a:ext uri="{FF2B5EF4-FFF2-40B4-BE49-F238E27FC236}">
                <a16:creationId xmlns:a16="http://schemas.microsoft.com/office/drawing/2014/main" id="{21C952C2-597C-85CC-A2E2-98AFEFF08117}"/>
              </a:ext>
            </a:extLst>
          </p:cNvPr>
          <p:cNvSpPr txBox="1"/>
          <p:nvPr/>
        </p:nvSpPr>
        <p:spPr>
          <a:xfrm>
            <a:off x="-71967" y="2951946"/>
            <a:ext cx="159657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$29.957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D24E9A06-BFC4-234C-7C04-53EFA9237C6E}"/>
              </a:ext>
            </a:extLst>
          </p:cNvPr>
          <p:cNvGraphicFramePr>
            <a:graphicFrameLocks/>
          </p:cNvGraphicFramePr>
          <p:nvPr/>
        </p:nvGraphicFramePr>
        <p:xfrm>
          <a:off x="2047461" y="1245401"/>
          <a:ext cx="8001000" cy="445781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9CF8EEAC-DC2F-4E48-93A2-8B2C4A1A50F1}"/>
              </a:ext>
            </a:extLst>
          </p:cNvPr>
          <p:cNvGraphicFramePr>
            <a:graphicFrameLocks noGrp="1"/>
          </p:cNvGraphicFramePr>
          <p:nvPr/>
        </p:nvGraphicFramePr>
        <p:xfrm>
          <a:off x="1768928" y="1245401"/>
          <a:ext cx="8654143" cy="4778183"/>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54B0EC6-A76D-458A-87F8-A0F4A1DC03E5}"/>
              </a:ext>
            </a:extLst>
          </p:cNvPr>
          <p:cNvCxnSpPr>
            <a:cxnSpLocks/>
          </p:cNvCxnSpPr>
          <p:nvPr/>
        </p:nvCxnSpPr>
        <p:spPr>
          <a:xfrm>
            <a:off x="118268" y="102718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6083" name="Imagen 24">
            <a:extLst>
              <a:ext uri="{FF2B5EF4-FFF2-40B4-BE49-F238E27FC236}">
                <a16:creationId xmlns:a16="http://schemas.microsoft.com/office/drawing/2014/main" id="{D8DB0ED5-9950-413B-B1B6-B526606E40B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98475" y="104775"/>
            <a:ext cx="933450" cy="799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4" name="Imagen 10">
            <a:extLst>
              <a:ext uri="{FF2B5EF4-FFF2-40B4-BE49-F238E27FC236}">
                <a16:creationId xmlns:a16="http://schemas.microsoft.com/office/drawing/2014/main" id="{7F137BE4-1429-493C-AC08-8F22711915A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074275" y="158750"/>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D6F7815-CE8A-475E-B1D5-D951F7F39A5C}"/>
              </a:ext>
            </a:extLst>
          </p:cNvPr>
          <p:cNvSpPr txBox="1"/>
          <p:nvPr/>
        </p:nvSpPr>
        <p:spPr>
          <a:xfrm>
            <a:off x="965200" y="127000"/>
            <a:ext cx="88265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Septiembre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A8316B93-31E7-46D1-9D18-951F76610E2C}"/>
              </a:ext>
            </a:extLst>
          </p:cNvPr>
          <p:cNvSpPr txBox="1">
            <a:spLocks noChangeArrowheads="1"/>
          </p:cNvSpPr>
          <p:nvPr/>
        </p:nvSpPr>
        <p:spPr bwMode="auto">
          <a:xfrm>
            <a:off x="-125413" y="64762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5" name="CuadroTexto 14">
            <a:extLst>
              <a:ext uri="{FF2B5EF4-FFF2-40B4-BE49-F238E27FC236}">
                <a16:creationId xmlns:a16="http://schemas.microsoft.com/office/drawing/2014/main" id="{6EFA2F1B-1973-5A57-3F50-EB2C1C0862F2}"/>
              </a:ext>
            </a:extLst>
          </p:cNvPr>
          <p:cNvSpPr txBox="1"/>
          <p:nvPr/>
        </p:nvSpPr>
        <p:spPr>
          <a:xfrm>
            <a:off x="-125413" y="3062288"/>
            <a:ext cx="1895476"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$51.979</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Millones</a:t>
            </a:r>
            <a:endParaRPr lang="es-CO" sz="1400" b="1" kern="0" dirty="0">
              <a:solidFill>
                <a:schemeClr val="accent1">
                  <a:lumMod val="50000"/>
                </a:schemeClr>
              </a:solidFill>
              <a:cs typeface="Arial" panose="020B0604020202020204" pitchFamily="34" charset="0"/>
            </a:endParaRPr>
          </a:p>
        </p:txBody>
      </p:sp>
      <p:sp>
        <p:nvSpPr>
          <p:cNvPr id="13" name="CuadroTexto 12">
            <a:extLst>
              <a:ext uri="{FF2B5EF4-FFF2-40B4-BE49-F238E27FC236}">
                <a16:creationId xmlns:a16="http://schemas.microsoft.com/office/drawing/2014/main" id="{B802D4DF-87FF-4644-BC0B-393C8DFE0BC6}"/>
              </a:ext>
            </a:extLst>
          </p:cNvPr>
          <p:cNvSpPr txBox="1"/>
          <p:nvPr/>
        </p:nvSpPr>
        <p:spPr>
          <a:xfrm>
            <a:off x="1133143" y="600703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graphicFrame>
        <p:nvGraphicFramePr>
          <p:cNvPr id="2" name="Gráfico 1">
            <a:extLst>
              <a:ext uri="{FF2B5EF4-FFF2-40B4-BE49-F238E27FC236}">
                <a16:creationId xmlns:a16="http://schemas.microsoft.com/office/drawing/2014/main" id="{8920818F-C968-4365-978D-56768D6947E9}"/>
              </a:ext>
            </a:extLst>
          </p:cNvPr>
          <p:cNvGraphicFramePr>
            <a:graphicFrameLocks/>
          </p:cNvGraphicFramePr>
          <p:nvPr/>
        </p:nvGraphicFramePr>
        <p:xfrm>
          <a:off x="2424223" y="1171713"/>
          <a:ext cx="6783571" cy="479691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B7A8E74-DE74-41A5-B2B8-0C8EFCFAA4F5}"/>
              </a:ext>
            </a:extLst>
          </p:cNvPr>
          <p:cNvCxnSpPr>
            <a:cxnSpLocks/>
          </p:cNvCxnSpPr>
          <p:nvPr/>
        </p:nvCxnSpPr>
        <p:spPr>
          <a:xfrm>
            <a:off x="88900" y="10184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8131" name="Imagen 24">
            <a:extLst>
              <a:ext uri="{FF2B5EF4-FFF2-40B4-BE49-F238E27FC236}">
                <a16:creationId xmlns:a16="http://schemas.microsoft.com/office/drawing/2014/main" id="{61E1D662-579A-4FEB-BD9E-C36B5C55BE0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2300" y="539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1660A0D-314F-41E8-9099-FEB1EDE19F68}"/>
              </a:ext>
            </a:extLst>
          </p:cNvPr>
          <p:cNvSpPr txBox="1"/>
          <p:nvPr/>
        </p:nvSpPr>
        <p:spPr>
          <a:xfrm>
            <a:off x="1509713" y="71438"/>
            <a:ext cx="73247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Septiembre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0C870CC5-3D3D-4D7C-9446-3EF8D07706FE}"/>
              </a:ext>
            </a:extLst>
          </p:cNvPr>
          <p:cNvSpPr txBox="1">
            <a:spLocks noChangeArrowheads="1"/>
          </p:cNvSpPr>
          <p:nvPr/>
        </p:nvSpPr>
        <p:spPr bwMode="auto">
          <a:xfrm>
            <a:off x="0"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86A3229D-1C1B-46E1-970C-B4CDDB80D889}"/>
              </a:ext>
            </a:extLst>
          </p:cNvPr>
          <p:cNvGrpSpPr/>
          <p:nvPr/>
        </p:nvGrpSpPr>
        <p:grpSpPr>
          <a:xfrm>
            <a:off x="10761555" y="-7131"/>
            <a:ext cx="1077459" cy="989053"/>
            <a:chOff x="10562619" y="1423954"/>
            <a:chExt cx="1280250" cy="1299632"/>
          </a:xfrm>
        </p:grpSpPr>
        <p:pic>
          <p:nvPicPr>
            <p:cNvPr id="20" name="Picture 2">
              <a:extLst>
                <a:ext uri="{FF2B5EF4-FFF2-40B4-BE49-F238E27FC236}">
                  <a16:creationId xmlns:a16="http://schemas.microsoft.com/office/drawing/2014/main" id="{2BEB2BC4-12B3-41DB-9F58-A452615536CB}"/>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808D288-D968-4539-A505-6F0CA4B426A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CuadroTexto 12">
            <a:extLst>
              <a:ext uri="{FF2B5EF4-FFF2-40B4-BE49-F238E27FC236}">
                <a16:creationId xmlns:a16="http://schemas.microsoft.com/office/drawing/2014/main" id="{D302BD47-6298-4E9E-8CA1-610FFE0B4603}"/>
              </a:ext>
            </a:extLst>
          </p:cNvPr>
          <p:cNvSpPr txBox="1"/>
          <p:nvPr/>
        </p:nvSpPr>
        <p:spPr>
          <a:xfrm>
            <a:off x="890810" y="5794548"/>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E31382B7-A83C-A18F-6786-0F92BF0E0DA7}"/>
              </a:ext>
            </a:extLst>
          </p:cNvPr>
          <p:cNvSpPr txBox="1"/>
          <p:nvPr/>
        </p:nvSpPr>
        <p:spPr>
          <a:xfrm>
            <a:off x="-96408" y="3093822"/>
            <a:ext cx="2705672"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$14.758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FC5B0D4F-0303-AEDE-8387-9B23CA5791E0}"/>
              </a:ext>
            </a:extLst>
          </p:cNvPr>
          <p:cNvGraphicFramePr>
            <a:graphicFrameLocks/>
          </p:cNvGraphicFramePr>
          <p:nvPr/>
        </p:nvGraphicFramePr>
        <p:xfrm>
          <a:off x="2507673" y="1333322"/>
          <a:ext cx="7315199" cy="4376017"/>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A3A424B-5526-421A-AC2C-37A13956CB32}"/>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0179" name="Imagen 24">
            <a:extLst>
              <a:ext uri="{FF2B5EF4-FFF2-40B4-BE49-F238E27FC236}">
                <a16:creationId xmlns:a16="http://schemas.microsoft.com/office/drawing/2014/main" id="{63EF20BF-C742-49BC-AD9B-9140C666DE2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1" name="Imagen 14">
            <a:extLst>
              <a:ext uri="{FF2B5EF4-FFF2-40B4-BE49-F238E27FC236}">
                <a16:creationId xmlns:a16="http://schemas.microsoft.com/office/drawing/2014/main" id="{14F67C70-77BC-4736-978B-4910F7CC7A0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37700" y="193675"/>
            <a:ext cx="20097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A193D1-89A0-4BA4-903D-92D0C00211AB}"/>
              </a:ext>
            </a:extLst>
          </p:cNvPr>
          <p:cNvSpPr txBox="1"/>
          <p:nvPr/>
        </p:nvSpPr>
        <p:spPr>
          <a:xfrm>
            <a:off x="1509713" y="71438"/>
            <a:ext cx="732472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Septiembre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55C5A44-3E99-4483-82F4-2F1ADDB9FDCF}"/>
              </a:ext>
            </a:extLst>
          </p:cNvPr>
          <p:cNvSpPr txBox="1">
            <a:spLocks noChangeArrowheads="1"/>
          </p:cNvSpPr>
          <p:nvPr/>
        </p:nvSpPr>
        <p:spPr bwMode="auto">
          <a:xfrm>
            <a:off x="-43089" y="6493688"/>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51FA13D1-3624-4FC9-941F-99AE9B9C7C80}"/>
              </a:ext>
            </a:extLst>
          </p:cNvPr>
          <p:cNvSpPr txBox="1"/>
          <p:nvPr/>
        </p:nvSpPr>
        <p:spPr>
          <a:xfrm>
            <a:off x="1509713" y="5913351"/>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1D3AF5ED-7890-7752-60CC-E3237BBFF539}"/>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$23.749</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2" name="Gráfico 1">
            <a:extLst>
              <a:ext uri="{FF2B5EF4-FFF2-40B4-BE49-F238E27FC236}">
                <a16:creationId xmlns:a16="http://schemas.microsoft.com/office/drawing/2014/main" id="{7985F79B-3B68-4D8A-8DA2-3F3D5B7351C0}"/>
              </a:ext>
            </a:extLst>
          </p:cNvPr>
          <p:cNvGraphicFramePr>
            <a:graphicFrameLocks noGrp="1"/>
          </p:cNvGraphicFramePr>
          <p:nvPr/>
        </p:nvGraphicFramePr>
        <p:xfrm>
          <a:off x="1768928" y="1373392"/>
          <a:ext cx="8654143" cy="439240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673B464-70C1-4561-829A-7DE120D02947}"/>
              </a:ext>
            </a:extLst>
          </p:cNvPr>
          <p:cNvCxnSpPr>
            <a:cxnSpLocks/>
          </p:cNvCxnSpPr>
          <p:nvPr/>
        </p:nvCxnSpPr>
        <p:spPr>
          <a:xfrm>
            <a:off x="117475" y="116363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2227" name="Imagen 24">
            <a:extLst>
              <a:ext uri="{FF2B5EF4-FFF2-40B4-BE49-F238E27FC236}">
                <a16:creationId xmlns:a16="http://schemas.microsoft.com/office/drawing/2014/main" id="{84DA99C7-8E7F-4BC2-A40E-DEF0C5DE476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9" name="Imagen 12">
            <a:extLst>
              <a:ext uri="{FF2B5EF4-FFF2-40B4-BE49-F238E27FC236}">
                <a16:creationId xmlns:a16="http://schemas.microsoft.com/office/drawing/2014/main" id="{22CC44B9-1B5A-4900-8A94-13ADEF6B811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6175" y="131763"/>
            <a:ext cx="194310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779A6F66-D603-456D-ACD0-33EFE706CEA3}"/>
              </a:ext>
            </a:extLst>
          </p:cNvPr>
          <p:cNvSpPr txBox="1"/>
          <p:nvPr/>
        </p:nvSpPr>
        <p:spPr>
          <a:xfrm>
            <a:off x="1355725" y="200025"/>
            <a:ext cx="85058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Septiembre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426C6225-7285-4E35-A9DA-802AFE5582C2}"/>
              </a:ext>
            </a:extLst>
          </p:cNvPr>
          <p:cNvSpPr txBox="1">
            <a:spLocks noChangeArrowheads="1"/>
          </p:cNvSpPr>
          <p:nvPr/>
        </p:nvSpPr>
        <p:spPr bwMode="auto">
          <a:xfrm>
            <a:off x="0" y="65166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AF3F921E-B8F2-4C94-97E4-29EA9865FCC8}"/>
              </a:ext>
            </a:extLst>
          </p:cNvPr>
          <p:cNvSpPr txBox="1"/>
          <p:nvPr/>
        </p:nvSpPr>
        <p:spPr>
          <a:xfrm>
            <a:off x="944764" y="591018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3C7C8F14-60B2-73B2-BB4C-9A57264E07E0}"/>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$11.072</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00000000-0008-0000-0200-000002000000}"/>
              </a:ext>
            </a:extLst>
          </p:cNvPr>
          <p:cNvGraphicFramePr>
            <a:graphicFrameLocks/>
          </p:cNvGraphicFramePr>
          <p:nvPr/>
        </p:nvGraphicFramePr>
        <p:xfrm>
          <a:off x="2155825" y="1538289"/>
          <a:ext cx="7556211" cy="427005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B343693-3DF6-47A1-838F-F543E40E305F}"/>
              </a:ext>
            </a:extLst>
          </p:cNvPr>
          <p:cNvCxnSpPr>
            <a:cxnSpLocks/>
          </p:cNvCxnSpPr>
          <p:nvPr/>
        </p:nvCxnSpPr>
        <p:spPr>
          <a:xfrm>
            <a:off x="0" y="10874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4276" name="Imagen 8">
            <a:extLst>
              <a:ext uri="{FF2B5EF4-FFF2-40B4-BE49-F238E27FC236}">
                <a16:creationId xmlns:a16="http://schemas.microsoft.com/office/drawing/2014/main" id="{4F0777F6-A1AC-4956-8F6B-CC5DA497EB1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09263" y="292100"/>
            <a:ext cx="914400" cy="65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7" name="Imagen 11">
            <a:extLst>
              <a:ext uri="{FF2B5EF4-FFF2-40B4-BE49-F238E27FC236}">
                <a16:creationId xmlns:a16="http://schemas.microsoft.com/office/drawing/2014/main" id="{93FE89F7-FC23-4DF2-9DD1-2C11C6D235E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12713" y="244475"/>
            <a:ext cx="722312"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0305F3F9-7A07-4E51-A90E-98DAE3BEBA7F}"/>
              </a:ext>
            </a:extLst>
          </p:cNvPr>
          <p:cNvSpPr txBox="1"/>
          <p:nvPr/>
        </p:nvSpPr>
        <p:spPr>
          <a:xfrm>
            <a:off x="938213" y="841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Septiembre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4B36084-B3A0-4D2F-B4C6-7E5FE8073C92}"/>
              </a:ext>
            </a:extLst>
          </p:cNvPr>
          <p:cNvSpPr txBox="1">
            <a:spLocks noChangeArrowheads="1"/>
          </p:cNvSpPr>
          <p:nvPr/>
        </p:nvSpPr>
        <p:spPr bwMode="auto">
          <a:xfrm>
            <a:off x="112713" y="647502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4" name="CuadroTexto 3">
            <a:extLst>
              <a:ext uri="{FF2B5EF4-FFF2-40B4-BE49-F238E27FC236}">
                <a16:creationId xmlns:a16="http://schemas.microsoft.com/office/drawing/2014/main" id="{BC3DAAA1-7B2F-6FEA-1D94-E3F68EEB8F7B}"/>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2476CFA4-5ADD-4317-135B-2749A060B584}"/>
              </a:ext>
            </a:extLst>
          </p:cNvPr>
          <p:cNvSpPr txBox="1"/>
          <p:nvPr/>
        </p:nvSpPr>
        <p:spPr>
          <a:xfrm>
            <a:off x="-180545" y="3173026"/>
            <a:ext cx="146803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$29.957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9B76736F-6335-462B-B647-1950108CA8B7}"/>
              </a:ext>
            </a:extLst>
          </p:cNvPr>
          <p:cNvGraphicFramePr>
            <a:graphicFrameLocks noGrp="1"/>
          </p:cNvGraphicFramePr>
          <p:nvPr/>
        </p:nvGraphicFramePr>
        <p:xfrm>
          <a:off x="1759323" y="1195857"/>
          <a:ext cx="8673353" cy="457470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764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6555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1763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9929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205458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mecánico (km) 2018 a 2023</a:t>
            </a:r>
            <a:endParaRPr lang="es-CO" sz="18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221659" y="6286045"/>
            <a:ext cx="603802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pic>
        <p:nvPicPr>
          <p:cNvPr id="26" name="Picture 2">
            <a:extLst>
              <a:ext uri="{FF2B5EF4-FFF2-40B4-BE49-F238E27FC236}">
                <a16:creationId xmlns:a16="http://schemas.microsoft.com/office/drawing/2014/main" id="{6382F6D8-DA1F-4C16-8389-4637894787F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61964" y="195472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2">
            <a:extLst>
              <a:ext uri="{FF2B5EF4-FFF2-40B4-BE49-F238E27FC236}">
                <a16:creationId xmlns:a16="http://schemas.microsoft.com/office/drawing/2014/main" id="{72316FD6-561B-4BCD-AF22-0C4F475FB4B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61964" y="127434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A9BBCB36-7FFA-892A-DCC5-B9CC5FFC165F}"/>
              </a:ext>
            </a:extLst>
          </p:cNvPr>
          <p:cNvGraphicFramePr>
            <a:graphicFrameLocks noGrp="1"/>
          </p:cNvGraphicFramePr>
          <p:nvPr>
            <p:extLst>
              <p:ext uri="{D42A27DB-BD31-4B8C-83A1-F6EECF244321}">
                <p14:modId xmlns:p14="http://schemas.microsoft.com/office/powerpoint/2010/main" val="80940046"/>
              </p:ext>
            </p:extLst>
          </p:nvPr>
        </p:nvGraphicFramePr>
        <p:xfrm>
          <a:off x="398563" y="2864522"/>
          <a:ext cx="11474991" cy="3266046"/>
        </p:xfrm>
        <a:graphic>
          <a:graphicData uri="http://schemas.openxmlformats.org/drawingml/2006/table">
            <a:tbl>
              <a:tblPr/>
              <a:tblGrid>
                <a:gridCol w="829829">
                  <a:extLst>
                    <a:ext uri="{9D8B030D-6E8A-4147-A177-3AD203B41FA5}">
                      <a16:colId xmlns:a16="http://schemas.microsoft.com/office/drawing/2014/main" val="2508870719"/>
                    </a:ext>
                  </a:extLst>
                </a:gridCol>
                <a:gridCol w="855762">
                  <a:extLst>
                    <a:ext uri="{9D8B030D-6E8A-4147-A177-3AD203B41FA5}">
                      <a16:colId xmlns:a16="http://schemas.microsoft.com/office/drawing/2014/main" val="412835762"/>
                    </a:ext>
                  </a:extLst>
                </a:gridCol>
                <a:gridCol w="298221">
                  <a:extLst>
                    <a:ext uri="{9D8B030D-6E8A-4147-A177-3AD203B41FA5}">
                      <a16:colId xmlns:a16="http://schemas.microsoft.com/office/drawing/2014/main" val="998374665"/>
                    </a:ext>
                  </a:extLst>
                </a:gridCol>
                <a:gridCol w="803897">
                  <a:extLst>
                    <a:ext uri="{9D8B030D-6E8A-4147-A177-3AD203B41FA5}">
                      <a16:colId xmlns:a16="http://schemas.microsoft.com/office/drawing/2014/main" val="3166025765"/>
                    </a:ext>
                  </a:extLst>
                </a:gridCol>
                <a:gridCol w="855762">
                  <a:extLst>
                    <a:ext uri="{9D8B030D-6E8A-4147-A177-3AD203B41FA5}">
                      <a16:colId xmlns:a16="http://schemas.microsoft.com/office/drawing/2014/main" val="2414238179"/>
                    </a:ext>
                  </a:extLst>
                </a:gridCol>
                <a:gridCol w="298221">
                  <a:extLst>
                    <a:ext uri="{9D8B030D-6E8A-4147-A177-3AD203B41FA5}">
                      <a16:colId xmlns:a16="http://schemas.microsoft.com/office/drawing/2014/main" val="3429653096"/>
                    </a:ext>
                  </a:extLst>
                </a:gridCol>
                <a:gridCol w="803897">
                  <a:extLst>
                    <a:ext uri="{9D8B030D-6E8A-4147-A177-3AD203B41FA5}">
                      <a16:colId xmlns:a16="http://schemas.microsoft.com/office/drawing/2014/main" val="1440020194"/>
                    </a:ext>
                  </a:extLst>
                </a:gridCol>
                <a:gridCol w="855762">
                  <a:extLst>
                    <a:ext uri="{9D8B030D-6E8A-4147-A177-3AD203B41FA5}">
                      <a16:colId xmlns:a16="http://schemas.microsoft.com/office/drawing/2014/main" val="1154013297"/>
                    </a:ext>
                  </a:extLst>
                </a:gridCol>
                <a:gridCol w="298221">
                  <a:extLst>
                    <a:ext uri="{9D8B030D-6E8A-4147-A177-3AD203B41FA5}">
                      <a16:colId xmlns:a16="http://schemas.microsoft.com/office/drawing/2014/main" val="3560191997"/>
                    </a:ext>
                  </a:extLst>
                </a:gridCol>
                <a:gridCol w="803897">
                  <a:extLst>
                    <a:ext uri="{9D8B030D-6E8A-4147-A177-3AD203B41FA5}">
                      <a16:colId xmlns:a16="http://schemas.microsoft.com/office/drawing/2014/main" val="2310845530"/>
                    </a:ext>
                  </a:extLst>
                </a:gridCol>
                <a:gridCol w="855762">
                  <a:extLst>
                    <a:ext uri="{9D8B030D-6E8A-4147-A177-3AD203B41FA5}">
                      <a16:colId xmlns:a16="http://schemas.microsoft.com/office/drawing/2014/main" val="2424401088"/>
                    </a:ext>
                  </a:extLst>
                </a:gridCol>
                <a:gridCol w="298221">
                  <a:extLst>
                    <a:ext uri="{9D8B030D-6E8A-4147-A177-3AD203B41FA5}">
                      <a16:colId xmlns:a16="http://schemas.microsoft.com/office/drawing/2014/main" val="2883691426"/>
                    </a:ext>
                  </a:extLst>
                </a:gridCol>
                <a:gridCol w="803897">
                  <a:extLst>
                    <a:ext uri="{9D8B030D-6E8A-4147-A177-3AD203B41FA5}">
                      <a16:colId xmlns:a16="http://schemas.microsoft.com/office/drawing/2014/main" val="3025727732"/>
                    </a:ext>
                  </a:extLst>
                </a:gridCol>
                <a:gridCol w="855762">
                  <a:extLst>
                    <a:ext uri="{9D8B030D-6E8A-4147-A177-3AD203B41FA5}">
                      <a16:colId xmlns:a16="http://schemas.microsoft.com/office/drawing/2014/main" val="1871352515"/>
                    </a:ext>
                  </a:extLst>
                </a:gridCol>
                <a:gridCol w="298221">
                  <a:extLst>
                    <a:ext uri="{9D8B030D-6E8A-4147-A177-3AD203B41FA5}">
                      <a16:colId xmlns:a16="http://schemas.microsoft.com/office/drawing/2014/main" val="2902492511"/>
                    </a:ext>
                  </a:extLst>
                </a:gridCol>
                <a:gridCol w="803897">
                  <a:extLst>
                    <a:ext uri="{9D8B030D-6E8A-4147-A177-3AD203B41FA5}">
                      <a16:colId xmlns:a16="http://schemas.microsoft.com/office/drawing/2014/main" val="3734811041"/>
                    </a:ext>
                  </a:extLst>
                </a:gridCol>
                <a:gridCol w="855762">
                  <a:extLst>
                    <a:ext uri="{9D8B030D-6E8A-4147-A177-3AD203B41FA5}">
                      <a16:colId xmlns:a16="http://schemas.microsoft.com/office/drawing/2014/main" val="3487204161"/>
                    </a:ext>
                  </a:extLst>
                </a:gridCol>
              </a:tblGrid>
              <a:tr h="450834">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40483416"/>
                  </a:ext>
                </a:extLst>
              </a:tr>
              <a:tr h="20037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1.034,80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133.325,70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11.347,55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44.079,70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10.266,21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200.053,96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829733451"/>
                  </a:ext>
                </a:extLst>
              </a:tr>
              <a:tr h="200371">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131.477,60</a:t>
                      </a:r>
                    </a:p>
                  </a:txBody>
                  <a:tcPr marL="0" marR="0" marT="0" marB="0" anchor="ctr">
                    <a:lnL>
                      <a:noFill/>
                    </a:lnL>
                    <a:lnR>
                      <a:noFill/>
                    </a:lnR>
                    <a:lnT>
                      <a:noFill/>
                    </a:lnT>
                    <a:lnB>
                      <a:noFill/>
                    </a:lnB>
                    <a:no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196.744,19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46.936,62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46.292,78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16.630,26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438.081,45</a:t>
                      </a:r>
                    </a:p>
                  </a:txBody>
                  <a:tcPr marL="0" marR="0" marT="0" marB="0" anchor="ctr">
                    <a:lnL>
                      <a:noFill/>
                    </a:lnL>
                    <a:lnR>
                      <a:noFill/>
                    </a:lnR>
                    <a:lnT>
                      <a:noFill/>
                    </a:lnT>
                    <a:lnB>
                      <a:noFill/>
                    </a:lnB>
                    <a:noFill/>
                  </a:tcPr>
                </a:tc>
                <a:extLst>
                  <a:ext uri="{0D108BD9-81ED-4DB2-BD59-A6C34878D82A}">
                    <a16:rowId xmlns:a16="http://schemas.microsoft.com/office/drawing/2014/main" val="3175608723"/>
                  </a:ext>
                </a:extLst>
              </a:tr>
              <a:tr h="20037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163.523,62</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184.469,73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65.697,75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39.979,63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27.622,82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481.293,54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20054409"/>
                  </a:ext>
                </a:extLst>
              </a:tr>
              <a:tr h="200371">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145.087,78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185.111,69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70.736,21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59.293,15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29.098,67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489.327,50</a:t>
                      </a:r>
                    </a:p>
                  </a:txBody>
                  <a:tcPr marL="0" marR="0" marT="0" marB="0" anchor="ctr">
                    <a:lnL>
                      <a:noFill/>
                    </a:lnL>
                    <a:lnR>
                      <a:noFill/>
                    </a:lnR>
                    <a:lnT>
                      <a:noFill/>
                    </a:lnT>
                    <a:lnB>
                      <a:noFill/>
                    </a:lnB>
                    <a:noFill/>
                  </a:tcPr>
                </a:tc>
                <a:extLst>
                  <a:ext uri="{0D108BD9-81ED-4DB2-BD59-A6C34878D82A}">
                    <a16:rowId xmlns:a16="http://schemas.microsoft.com/office/drawing/2014/main" val="2160232374"/>
                  </a:ext>
                </a:extLst>
              </a:tr>
              <a:tr h="20037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152.419,30</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183.650,26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73.802,45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78.097,49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28.638,14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516.607,64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59790776"/>
                  </a:ext>
                </a:extLst>
              </a:tr>
              <a:tr h="200371">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163.282,28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185.318,21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75.263,19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78.667,66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28.836,83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531.368,17</a:t>
                      </a:r>
                    </a:p>
                  </a:txBody>
                  <a:tcPr marL="0" marR="0" marT="0" marB="0" anchor="ctr">
                    <a:lnL>
                      <a:noFill/>
                    </a:lnL>
                    <a:lnR>
                      <a:noFill/>
                    </a:lnR>
                    <a:lnT>
                      <a:noFill/>
                    </a:lnT>
                    <a:lnB>
                      <a:noFill/>
                    </a:lnB>
                    <a:noFill/>
                  </a:tcPr>
                </a:tc>
                <a:extLst>
                  <a:ext uri="{0D108BD9-81ED-4DB2-BD59-A6C34878D82A}">
                    <a16:rowId xmlns:a16="http://schemas.microsoft.com/office/drawing/2014/main" val="3774127715"/>
                  </a:ext>
                </a:extLst>
              </a:tr>
              <a:tr h="20037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163.261,99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172.954,85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76.346,46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76.435,90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32.520,63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521.519,83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2385096"/>
                  </a:ext>
                </a:extLst>
              </a:tr>
              <a:tr h="200371">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168.585,36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166.227,46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80.235,24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76.172,42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37.200,92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528.421,40</a:t>
                      </a:r>
                    </a:p>
                  </a:txBody>
                  <a:tcPr marL="0" marR="0" marT="0" marB="0" anchor="ctr">
                    <a:lnL>
                      <a:noFill/>
                    </a:lnL>
                    <a:lnR>
                      <a:noFill/>
                    </a:lnR>
                    <a:lnT>
                      <a:noFill/>
                    </a:lnT>
                    <a:lnB>
                      <a:noFill/>
                    </a:lnB>
                    <a:noFill/>
                  </a:tcPr>
                </a:tc>
                <a:extLst>
                  <a:ext uri="{0D108BD9-81ED-4DB2-BD59-A6C34878D82A}">
                    <a16:rowId xmlns:a16="http://schemas.microsoft.com/office/drawing/2014/main" val="3681615694"/>
                  </a:ext>
                </a:extLst>
              </a:tr>
              <a:tr h="20037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165.699,54</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163.477,62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76.228,12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75.206,46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39.621,94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520.233,68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16838938"/>
                  </a:ext>
                </a:extLst>
              </a:tr>
              <a:tr h="200371">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166.405,36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164.967,70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77.045,49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76.172,43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40.446,12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525.037,10</a:t>
                      </a:r>
                    </a:p>
                  </a:txBody>
                  <a:tcPr marL="0" marR="0" marT="0" marB="0" anchor="ctr">
                    <a:lnL>
                      <a:noFill/>
                    </a:lnL>
                    <a:lnR>
                      <a:noFill/>
                    </a:lnR>
                    <a:lnT>
                      <a:noFill/>
                    </a:lnT>
                    <a:lnB>
                      <a:noFill/>
                    </a:lnB>
                    <a:noFill/>
                  </a:tcPr>
                </a:tc>
                <a:extLst>
                  <a:ext uri="{0D108BD9-81ED-4DB2-BD59-A6C34878D82A}">
                    <a16:rowId xmlns:a16="http://schemas.microsoft.com/office/drawing/2014/main" val="1057985550"/>
                  </a:ext>
                </a:extLst>
              </a:tr>
              <a:tr h="20037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160.507,10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162.411,00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73.640,93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75.206,48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38.925,98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510.691,48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0462275"/>
                  </a:ext>
                </a:extLst>
              </a:tr>
              <a:tr h="200371">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162.558,03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164.896,53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70.545,28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75.291,12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43.723,50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517.014,46</a:t>
                      </a:r>
                    </a:p>
                  </a:txBody>
                  <a:tcPr marL="0" marR="0" marT="0" marB="0" anchor="ctr">
                    <a:lnL>
                      <a:noFill/>
                    </a:lnL>
                    <a:lnR>
                      <a:noFill/>
                    </a:lnR>
                    <a:lnT>
                      <a:noFill/>
                    </a:lnT>
                    <a:lnB>
                      <a:noFill/>
                    </a:lnB>
                    <a:noFill/>
                  </a:tcPr>
                </a:tc>
                <a:extLst>
                  <a:ext uri="{0D108BD9-81ED-4DB2-BD59-A6C34878D82A}">
                    <a16:rowId xmlns:a16="http://schemas.microsoft.com/office/drawing/2014/main" val="3033898817"/>
                  </a:ext>
                </a:extLst>
              </a:tr>
              <a:tr h="410760">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24.561,17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29.064,15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11.236,98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11.280,21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5.261,01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81.403,52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286444441"/>
                  </a:ext>
                </a:extLst>
              </a:tr>
            </a:tbl>
          </a:graphicData>
        </a:graphic>
      </p:graphicFrame>
    </p:spTree>
    <p:extLst>
      <p:ext uri="{BB962C8B-B14F-4D97-AF65-F5344CB8AC3E}">
        <p14:creationId xmlns:p14="http://schemas.microsoft.com/office/powerpoint/2010/main" val="55091385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45B491-929C-4557-A18A-4CE598D263D3}"/>
              </a:ext>
            </a:extLst>
          </p:cNvPr>
          <p:cNvCxnSpPr>
            <a:cxnSpLocks/>
          </p:cNvCxnSpPr>
          <p:nvPr/>
        </p:nvCxnSpPr>
        <p:spPr>
          <a:xfrm>
            <a:off x="88900" y="11176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6323" name="Imagen 24">
            <a:extLst>
              <a:ext uri="{FF2B5EF4-FFF2-40B4-BE49-F238E27FC236}">
                <a16:creationId xmlns:a16="http://schemas.microsoft.com/office/drawing/2014/main" id="{AD67AF67-F7A3-4874-BB39-123F439ABF7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14446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4" name="Imagen 10">
            <a:extLst>
              <a:ext uri="{FF2B5EF4-FFF2-40B4-BE49-F238E27FC236}">
                <a16:creationId xmlns:a16="http://schemas.microsoft.com/office/drawing/2014/main" id="{F06C6740-4A53-47DE-BDAE-7345AA152B4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63188" y="127000"/>
            <a:ext cx="1422400"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CC2AE1-AAC1-43DA-8C94-B3645EF4A841}"/>
              </a:ext>
            </a:extLst>
          </p:cNvPr>
          <p:cNvSpPr txBox="1"/>
          <p:nvPr/>
        </p:nvSpPr>
        <p:spPr>
          <a:xfrm>
            <a:off x="1160463" y="714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Septiembre 2024</a:t>
            </a: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B747D3FA-90B1-476C-B3C3-A07FA7C71CBE}"/>
              </a:ext>
            </a:extLst>
          </p:cNvPr>
          <p:cNvSpPr txBox="1">
            <a:spLocks noChangeArrowheads="1"/>
          </p:cNvSpPr>
          <p:nvPr/>
        </p:nvSpPr>
        <p:spPr bwMode="auto">
          <a:xfrm>
            <a:off x="-84818"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F3A617BD-B668-ECC7-29D1-85663FE2BEB2}"/>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92D2A4E3-FFA2-5842-20C3-00985B68D9D4}"/>
              </a:ext>
            </a:extLst>
          </p:cNvPr>
          <p:cNvSpPr txBox="1"/>
          <p:nvPr/>
        </p:nvSpPr>
        <p:spPr>
          <a:xfrm>
            <a:off x="-412750" y="3289300"/>
            <a:ext cx="1895475"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$51.979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62181E04-76CC-46CE-AA19-2F5A9CFA6EE9}"/>
              </a:ext>
            </a:extLst>
          </p:cNvPr>
          <p:cNvGraphicFramePr>
            <a:graphicFrameLocks noGrp="1"/>
          </p:cNvGraphicFramePr>
          <p:nvPr/>
        </p:nvGraphicFramePr>
        <p:xfrm>
          <a:off x="1759992" y="1382232"/>
          <a:ext cx="8672015" cy="424598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6EB07DF7-4268-48E4-BE7F-C501BBD892DF}"/>
              </a:ext>
            </a:extLst>
          </p:cNvPr>
          <p:cNvCxnSpPr>
            <a:cxnSpLocks/>
          </p:cNvCxnSpPr>
          <p:nvPr/>
        </p:nvCxnSpPr>
        <p:spPr>
          <a:xfrm>
            <a:off x="5715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8371" name="Imagen 24">
            <a:extLst>
              <a:ext uri="{FF2B5EF4-FFF2-40B4-BE49-F238E27FC236}">
                <a16:creationId xmlns:a16="http://schemas.microsoft.com/office/drawing/2014/main" id="{AE10425C-8DB0-47C7-8F77-22FB56A200C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2263" y="122238"/>
            <a:ext cx="8191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AC414DC-2AA2-4700-BEFC-676D6778DBAD}"/>
              </a:ext>
            </a:extLst>
          </p:cNvPr>
          <p:cNvSpPr txBox="1"/>
          <p:nvPr/>
        </p:nvSpPr>
        <p:spPr>
          <a:xfrm>
            <a:off x="1009651" y="69850"/>
            <a:ext cx="8901266"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Septiembre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B279E762-E6D1-452B-828E-C93BB4373067}"/>
              </a:ext>
            </a:extLst>
          </p:cNvPr>
          <p:cNvSpPr txBox="1">
            <a:spLocks noChangeArrowheads="1"/>
          </p:cNvSpPr>
          <p:nvPr/>
        </p:nvSpPr>
        <p:spPr bwMode="auto">
          <a:xfrm>
            <a:off x="0" y="648871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5" name="Grupo 14">
            <a:extLst>
              <a:ext uri="{FF2B5EF4-FFF2-40B4-BE49-F238E27FC236}">
                <a16:creationId xmlns:a16="http://schemas.microsoft.com/office/drawing/2014/main" id="{C17C8F27-6509-49F6-A894-409F2B6AC83A}"/>
              </a:ext>
            </a:extLst>
          </p:cNvPr>
          <p:cNvGrpSpPr/>
          <p:nvPr/>
        </p:nvGrpSpPr>
        <p:grpSpPr>
          <a:xfrm>
            <a:off x="10761555" y="-7131"/>
            <a:ext cx="1077459" cy="989053"/>
            <a:chOff x="10562619" y="1423954"/>
            <a:chExt cx="1280250" cy="1299632"/>
          </a:xfrm>
        </p:grpSpPr>
        <p:pic>
          <p:nvPicPr>
            <p:cNvPr id="17" name="Picture 2">
              <a:extLst>
                <a:ext uri="{FF2B5EF4-FFF2-40B4-BE49-F238E27FC236}">
                  <a16:creationId xmlns:a16="http://schemas.microsoft.com/office/drawing/2014/main" id="{4D1C9D91-4E9B-4146-A753-1E805CE4816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DEC1FE41-3F33-4778-A3AF-8A24B61F3C5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1CC3F75C-682E-C796-8FB7-6A091E492C75}"/>
              </a:ext>
            </a:extLst>
          </p:cNvPr>
          <p:cNvSpPr txBox="1"/>
          <p:nvPr/>
        </p:nvSpPr>
        <p:spPr>
          <a:xfrm>
            <a:off x="1141413" y="5838825"/>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CC28EC13-8911-648B-8CCE-BE136703F210}"/>
              </a:ext>
            </a:extLst>
          </p:cNvPr>
          <p:cNvSpPr txBox="1"/>
          <p:nvPr/>
        </p:nvSpPr>
        <p:spPr>
          <a:xfrm>
            <a:off x="321476" y="3800519"/>
            <a:ext cx="2000958"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$14.758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4C241934-A01D-4862-B1EF-AD4648AE808E}"/>
              </a:ext>
            </a:extLst>
          </p:cNvPr>
          <p:cNvGraphicFramePr>
            <a:graphicFrameLocks noGrp="1"/>
          </p:cNvGraphicFramePr>
          <p:nvPr/>
        </p:nvGraphicFramePr>
        <p:xfrm>
          <a:off x="2105891" y="1154112"/>
          <a:ext cx="8326116" cy="4588819"/>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A6992DC-54CA-46C0-BB38-91EF3A69AAD6}"/>
              </a:ext>
            </a:extLst>
          </p:cNvPr>
          <p:cNvCxnSpPr>
            <a:cxnSpLocks/>
          </p:cNvCxnSpPr>
          <p:nvPr/>
        </p:nvCxnSpPr>
        <p:spPr>
          <a:xfrm>
            <a:off x="117475" y="107315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0419" name="Imagen 24">
            <a:extLst>
              <a:ext uri="{FF2B5EF4-FFF2-40B4-BE49-F238E27FC236}">
                <a16:creationId xmlns:a16="http://schemas.microsoft.com/office/drawing/2014/main" id="{04F425CB-7468-4F57-9F8A-5C4615C689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0200" y="7778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20" name="Imagen 7">
            <a:extLst>
              <a:ext uri="{FF2B5EF4-FFF2-40B4-BE49-F238E27FC236}">
                <a16:creationId xmlns:a16="http://schemas.microsoft.com/office/drawing/2014/main" id="{207C73BB-6CBB-4353-BD09-A2B565F6E15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882188" y="254000"/>
            <a:ext cx="186372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D3F2B9AD-D9C9-417D-8C4E-A6180AD338AD}"/>
              </a:ext>
            </a:extLst>
          </p:cNvPr>
          <p:cNvSpPr txBox="1"/>
          <p:nvPr/>
        </p:nvSpPr>
        <p:spPr>
          <a:xfrm>
            <a:off x="1189038" y="55563"/>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Septiembre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80E3A896-3D20-470D-981B-AD37D75B572E}"/>
              </a:ext>
            </a:extLst>
          </p:cNvPr>
          <p:cNvSpPr txBox="1">
            <a:spLocks noChangeArrowheads="1"/>
          </p:cNvSpPr>
          <p:nvPr/>
        </p:nvSpPr>
        <p:spPr bwMode="auto">
          <a:xfrm>
            <a:off x="0" y="650321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12360BC-EA81-27F6-BD1D-1BB398AA8541}"/>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B46488E6-4456-DBD6-F393-254B702C6578}"/>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$23.749</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06EEDCB9-3E63-477C-8462-17593C538C0A}"/>
              </a:ext>
            </a:extLst>
          </p:cNvPr>
          <p:cNvGraphicFramePr>
            <a:graphicFrameLocks noGrp="1"/>
          </p:cNvGraphicFramePr>
          <p:nvPr/>
        </p:nvGraphicFramePr>
        <p:xfrm>
          <a:off x="1759992" y="1209756"/>
          <a:ext cx="8672015" cy="431392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E5842B-2040-48F0-A4C0-BE87D0CB3E6B}"/>
              </a:ext>
            </a:extLst>
          </p:cNvPr>
          <p:cNvCxnSpPr>
            <a:cxnSpLocks/>
          </p:cNvCxnSpPr>
          <p:nvPr/>
        </p:nvCxnSpPr>
        <p:spPr>
          <a:xfrm>
            <a:off x="88900" y="12700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2467" name="Imagen 24">
            <a:extLst>
              <a:ext uri="{FF2B5EF4-FFF2-40B4-BE49-F238E27FC236}">
                <a16:creationId xmlns:a16="http://schemas.microsoft.com/office/drawing/2014/main" id="{A2FEF5B1-9966-4636-857D-BDE59B6534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7013" y="1301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69" name="Imagen 14">
            <a:extLst>
              <a:ext uri="{FF2B5EF4-FFF2-40B4-BE49-F238E27FC236}">
                <a16:creationId xmlns:a16="http://schemas.microsoft.com/office/drawing/2014/main" id="{1697FC7E-9512-4A55-B98E-64FFAA57918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33013" y="311150"/>
            <a:ext cx="1690687" cy="54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55742E8-0AD0-4F95-B39F-939C1608B128}"/>
              </a:ext>
            </a:extLst>
          </p:cNvPr>
          <p:cNvSpPr txBox="1"/>
          <p:nvPr/>
        </p:nvSpPr>
        <p:spPr>
          <a:xfrm>
            <a:off x="1189038" y="292100"/>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Vigencia y Vencida – Septiembre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1344172D-6155-4C04-A1F3-48C32075E4C8}"/>
              </a:ext>
            </a:extLst>
          </p:cNvPr>
          <p:cNvSpPr txBox="1">
            <a:spLocks noChangeArrowheads="1"/>
          </p:cNvSpPr>
          <p:nvPr/>
        </p:nvSpPr>
        <p:spPr bwMode="auto">
          <a:xfrm>
            <a:off x="-113525" y="65016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373B0A54-AD7C-D752-9F43-992CA4A8838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sp>
        <p:nvSpPr>
          <p:cNvPr id="10" name="CuadroTexto 14">
            <a:extLst>
              <a:ext uri="{FF2B5EF4-FFF2-40B4-BE49-F238E27FC236}">
                <a16:creationId xmlns:a16="http://schemas.microsoft.com/office/drawing/2014/main" id="{413035D8-7722-4592-AAB0-A08B2DC20071}"/>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$11.072</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3D1E0931-2208-441E-87EC-F345AF378AE3}"/>
              </a:ext>
            </a:extLst>
          </p:cNvPr>
          <p:cNvGraphicFramePr>
            <a:graphicFrameLocks noGrp="1"/>
          </p:cNvGraphicFramePr>
          <p:nvPr/>
        </p:nvGraphicFramePr>
        <p:xfrm>
          <a:off x="2155825" y="1539876"/>
          <a:ext cx="8276851" cy="404812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6F11C02-C14A-4B10-9360-AE5A3CCB7E8C}"/>
              </a:ext>
            </a:extLst>
          </p:cNvPr>
          <p:cNvCxnSpPr>
            <a:cxnSpLocks/>
          </p:cNvCxnSpPr>
          <p:nvPr/>
        </p:nvCxnSpPr>
        <p:spPr>
          <a:xfrm>
            <a:off x="88900" y="11287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4516" name="Imagen 7">
            <a:extLst>
              <a:ext uri="{FF2B5EF4-FFF2-40B4-BE49-F238E27FC236}">
                <a16:creationId xmlns:a16="http://schemas.microsoft.com/office/drawing/2014/main" id="{FD132EFA-3097-472A-B78A-4370D98341C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874375" y="2397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7" name="Imagen 9">
            <a:extLst>
              <a:ext uri="{FF2B5EF4-FFF2-40B4-BE49-F238E27FC236}">
                <a16:creationId xmlns:a16="http://schemas.microsoft.com/office/drawing/2014/main" id="{79200777-09A2-4F93-9FF0-D951557252A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90500" y="166688"/>
            <a:ext cx="862013" cy="801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9353AE12-09A3-4648-938B-6D6E2F521C7F}"/>
              </a:ext>
            </a:extLst>
          </p:cNvPr>
          <p:cNvSpPr txBox="1">
            <a:spLocks noChangeArrowheads="1"/>
          </p:cNvSpPr>
          <p:nvPr/>
        </p:nvSpPr>
        <p:spPr bwMode="auto">
          <a:xfrm>
            <a:off x="0" y="655281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8614E144-DDCF-7BA0-47FC-371623E45605}"/>
              </a:ext>
            </a:extLst>
          </p:cNvPr>
          <p:cNvSpPr txBox="1"/>
          <p:nvPr/>
        </p:nvSpPr>
        <p:spPr>
          <a:xfrm>
            <a:off x="1132681" y="591814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FDAA68A-0F5D-0367-2590-24EE5D8FDC30}"/>
              </a:ext>
            </a:extLst>
          </p:cNvPr>
          <p:cNvGraphicFramePr>
            <a:graphicFrameLocks noGrp="1"/>
          </p:cNvGraphicFramePr>
          <p:nvPr/>
        </p:nvGraphicFramePr>
        <p:xfrm>
          <a:off x="3533200" y="4854624"/>
          <a:ext cx="5606414" cy="1010753"/>
        </p:xfrm>
        <a:graphic>
          <a:graphicData uri="http://schemas.openxmlformats.org/drawingml/2006/table">
            <a:tbl>
              <a:tblPr firstRow="1" bandRow="1">
                <a:tableStyleId>{68D230F3-CF80-4859-8CE7-A43EE81993B5}</a:tableStyleId>
              </a:tblPr>
              <a:tblGrid>
                <a:gridCol w="1878643">
                  <a:extLst>
                    <a:ext uri="{9D8B030D-6E8A-4147-A177-3AD203B41FA5}">
                      <a16:colId xmlns:a16="http://schemas.microsoft.com/office/drawing/2014/main" val="986650631"/>
                    </a:ext>
                  </a:extLst>
                </a:gridCol>
                <a:gridCol w="1052457">
                  <a:extLst>
                    <a:ext uri="{9D8B030D-6E8A-4147-A177-3AD203B41FA5}">
                      <a16:colId xmlns:a16="http://schemas.microsoft.com/office/drawing/2014/main" val="2679122248"/>
                    </a:ext>
                  </a:extLst>
                </a:gridCol>
                <a:gridCol w="1259338">
                  <a:extLst>
                    <a:ext uri="{9D8B030D-6E8A-4147-A177-3AD203B41FA5}">
                      <a16:colId xmlns:a16="http://schemas.microsoft.com/office/drawing/2014/main" val="2845050887"/>
                    </a:ext>
                  </a:extLst>
                </a:gridCol>
                <a:gridCol w="1415976">
                  <a:extLst>
                    <a:ext uri="{9D8B030D-6E8A-4147-A177-3AD203B41FA5}">
                      <a16:colId xmlns:a16="http://schemas.microsoft.com/office/drawing/2014/main" val="442746323"/>
                    </a:ext>
                  </a:extLst>
                </a:gridCol>
              </a:tblGrid>
              <a:tr h="315045">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27507">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11.481</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3.909</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15.390.</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225258270"/>
                  </a:ext>
                </a:extLst>
              </a:tr>
              <a:tr h="222426">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13.413</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1.154</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14.567</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331612124"/>
                  </a:ext>
                </a:extLst>
              </a:tr>
              <a:tr h="216015">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24.894</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5.063</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29.957</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556247795"/>
                  </a:ext>
                </a:extLst>
              </a:tr>
            </a:tbl>
          </a:graphicData>
        </a:graphic>
      </p:graphicFrame>
      <p:sp>
        <p:nvSpPr>
          <p:cNvPr id="10" name="CuadroTexto 9">
            <a:extLst>
              <a:ext uri="{FF2B5EF4-FFF2-40B4-BE49-F238E27FC236}">
                <a16:creationId xmlns:a16="http://schemas.microsoft.com/office/drawing/2014/main" id="{9759F1C5-4E30-45A8-8361-79D8F4352493}"/>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Septiembre 2024</a:t>
            </a:r>
            <a:endParaRPr lang="es-CO" sz="1600" b="0" kern="0" dirty="0">
              <a:solidFill>
                <a:schemeClr val="accent1">
                  <a:lumMod val="50000"/>
                </a:schemeClr>
              </a:solidFill>
            </a:endParaRPr>
          </a:p>
        </p:txBody>
      </p:sp>
      <p:graphicFrame>
        <p:nvGraphicFramePr>
          <p:cNvPr id="4" name="Gráfico 3">
            <a:extLst>
              <a:ext uri="{FF2B5EF4-FFF2-40B4-BE49-F238E27FC236}">
                <a16:creationId xmlns:a16="http://schemas.microsoft.com/office/drawing/2014/main" id="{2A6AC9C3-EC73-4A98-B223-63EE19B19C6B}"/>
              </a:ext>
            </a:extLst>
          </p:cNvPr>
          <p:cNvGraphicFramePr>
            <a:graphicFrameLocks noGrp="1"/>
          </p:cNvGraphicFramePr>
          <p:nvPr/>
        </p:nvGraphicFramePr>
        <p:xfrm>
          <a:off x="1767416" y="1365252"/>
          <a:ext cx="8657167" cy="340023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957737B-7F6E-4C32-95A6-A5F76C02D8EB}"/>
              </a:ext>
            </a:extLst>
          </p:cNvPr>
          <p:cNvCxnSpPr>
            <a:cxnSpLocks/>
          </p:cNvCxnSpPr>
          <p:nvPr/>
        </p:nvCxnSpPr>
        <p:spPr>
          <a:xfrm>
            <a:off x="88900" y="1125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6563" name="Imagen 24">
            <a:extLst>
              <a:ext uri="{FF2B5EF4-FFF2-40B4-BE49-F238E27FC236}">
                <a16:creationId xmlns:a16="http://schemas.microsoft.com/office/drawing/2014/main" id="{F16E371B-E56B-4C84-A184-C7450E77E04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6538" y="157163"/>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4" name="Imagen 10">
            <a:extLst>
              <a:ext uri="{FF2B5EF4-FFF2-40B4-BE49-F238E27FC236}">
                <a16:creationId xmlns:a16="http://schemas.microsoft.com/office/drawing/2014/main" id="{79069F19-ADE2-4A51-BC6B-1B814450029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412413" y="134938"/>
            <a:ext cx="1417637" cy="80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D1AEED1-EE91-420F-B50C-554D22F44DFA}"/>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Septiembre 2024</a:t>
            </a:r>
            <a:endParaRPr lang="es-CO" sz="1600" b="0" kern="0" dirty="0">
              <a:solidFill>
                <a:schemeClr val="accent1">
                  <a:lumMod val="50000"/>
                </a:schemeClr>
              </a:solidFill>
            </a:endParaRPr>
          </a:p>
        </p:txBody>
      </p:sp>
      <p:sp>
        <p:nvSpPr>
          <p:cNvPr id="16" name="CuadroTexto 4">
            <a:extLst>
              <a:ext uri="{FF2B5EF4-FFF2-40B4-BE49-F238E27FC236}">
                <a16:creationId xmlns:a16="http://schemas.microsoft.com/office/drawing/2014/main" id="{71328236-ED46-4CD0-8C5C-256E8382D963}"/>
              </a:ext>
            </a:extLst>
          </p:cNvPr>
          <p:cNvSpPr txBox="1">
            <a:spLocks noChangeArrowheads="1"/>
          </p:cNvSpPr>
          <p:nvPr/>
        </p:nvSpPr>
        <p:spPr bwMode="auto">
          <a:xfrm>
            <a:off x="0" y="654360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BADDB94-5104-02A9-18D0-195F68F2BE9C}"/>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52C2EEDA-6F4A-15D5-300E-8127B544E793}"/>
              </a:ext>
            </a:extLst>
          </p:cNvPr>
          <p:cNvGraphicFramePr>
            <a:graphicFrameLocks noGrp="1"/>
          </p:cNvGraphicFramePr>
          <p:nvPr/>
        </p:nvGraphicFramePr>
        <p:xfrm>
          <a:off x="3764568" y="4738007"/>
          <a:ext cx="5404164" cy="906614"/>
        </p:xfrm>
        <a:graphic>
          <a:graphicData uri="http://schemas.openxmlformats.org/drawingml/2006/table">
            <a:tbl>
              <a:tblPr firstRow="1" bandRow="1">
                <a:tableStyleId>{68D230F3-CF80-4859-8CE7-A43EE81993B5}</a:tableStyleId>
              </a:tblPr>
              <a:tblGrid>
                <a:gridCol w="1782392">
                  <a:extLst>
                    <a:ext uri="{9D8B030D-6E8A-4147-A177-3AD203B41FA5}">
                      <a16:colId xmlns:a16="http://schemas.microsoft.com/office/drawing/2014/main" val="986650631"/>
                    </a:ext>
                  </a:extLst>
                </a:gridCol>
                <a:gridCol w="1000144">
                  <a:extLst>
                    <a:ext uri="{9D8B030D-6E8A-4147-A177-3AD203B41FA5}">
                      <a16:colId xmlns:a16="http://schemas.microsoft.com/office/drawing/2014/main" val="2679122248"/>
                    </a:ext>
                  </a:extLst>
                </a:gridCol>
                <a:gridCol w="1245915">
                  <a:extLst>
                    <a:ext uri="{9D8B030D-6E8A-4147-A177-3AD203B41FA5}">
                      <a16:colId xmlns:a16="http://schemas.microsoft.com/office/drawing/2014/main" val="2845050887"/>
                    </a:ext>
                  </a:extLst>
                </a:gridCol>
                <a:gridCol w="1375713">
                  <a:extLst>
                    <a:ext uri="{9D8B030D-6E8A-4147-A177-3AD203B41FA5}">
                      <a16:colId xmlns:a16="http://schemas.microsoft.com/office/drawing/2014/main" val="442746323"/>
                    </a:ext>
                  </a:extLst>
                </a:gridCol>
              </a:tblGrid>
              <a:tr h="322110">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CONJUNTA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a:t>
                      </a:r>
                    </a:p>
                    <a:p>
                      <a:pPr algn="ctr" rtl="0" fontAlgn="ctr"/>
                      <a:r>
                        <a:rPr lang="es-CO" sz="1000" b="1" u="none" strike="noStrike" dirty="0">
                          <a:solidFill>
                            <a:schemeClr val="accent1">
                              <a:lumMod val="50000"/>
                            </a:schemeClr>
                          </a:solidFill>
                          <a:effectLst/>
                          <a:latin typeface="+mn-lt"/>
                          <a:cs typeface="Arial" panose="020B0604020202020204" pitchFamily="34" charset="0"/>
                        </a:rPr>
                        <a:t>DIRECTA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br>
                        <a:rPr lang="es-CO" sz="1000" b="1" u="none" strike="noStrike" dirty="0">
                          <a:solidFill>
                            <a:schemeClr val="accent1">
                              <a:lumMod val="50000"/>
                            </a:schemeClr>
                          </a:solidFill>
                          <a:effectLst/>
                          <a:latin typeface="+mn-lt"/>
                          <a:cs typeface="Arial" panose="020B0604020202020204" pitchFamily="34" charset="0"/>
                        </a:rPr>
                      </a:br>
                      <a:r>
                        <a:rPr lang="es-CO" sz="1000" b="1" u="none" strike="noStrike" dirty="0">
                          <a:solidFill>
                            <a:schemeClr val="accent1">
                              <a:lumMod val="50000"/>
                            </a:schemeClr>
                          </a:solidFill>
                          <a:effectLst/>
                          <a:latin typeface="+mn-lt"/>
                          <a:cs typeface="Arial" panose="020B0604020202020204" pitchFamily="34" charset="0"/>
                        </a:rPr>
                        <a:t> 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60654">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16.035</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11.555</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27.590</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225258270"/>
                  </a:ext>
                </a:extLst>
              </a:tr>
              <a:tr h="151267">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22.455</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1.934</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24.389</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331612124"/>
                  </a:ext>
                </a:extLst>
              </a:tr>
              <a:tr h="151267">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39.490</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13.490</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51.979</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556247795"/>
                  </a:ext>
                </a:extLst>
              </a:tr>
            </a:tbl>
          </a:graphicData>
        </a:graphic>
      </p:graphicFrame>
      <p:graphicFrame>
        <p:nvGraphicFramePr>
          <p:cNvPr id="3" name="Gráfico 2">
            <a:extLst>
              <a:ext uri="{FF2B5EF4-FFF2-40B4-BE49-F238E27FC236}">
                <a16:creationId xmlns:a16="http://schemas.microsoft.com/office/drawing/2014/main" id="{F941AF36-24AA-47CF-AA3B-43536C702F99}"/>
              </a:ext>
            </a:extLst>
          </p:cNvPr>
          <p:cNvGraphicFramePr>
            <a:graphicFrameLocks noGrp="1"/>
          </p:cNvGraphicFramePr>
          <p:nvPr/>
        </p:nvGraphicFramePr>
        <p:xfrm>
          <a:off x="1759992" y="1293528"/>
          <a:ext cx="8672015" cy="335851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6EBA766-BE22-4A50-99E2-748E24C9AD62}"/>
              </a:ext>
            </a:extLst>
          </p:cNvPr>
          <p:cNvCxnSpPr>
            <a:cxnSpLocks/>
          </p:cNvCxnSpPr>
          <p:nvPr/>
        </p:nvCxnSpPr>
        <p:spPr>
          <a:xfrm>
            <a:off x="88900" y="10493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8611" name="Imagen 24">
            <a:extLst>
              <a:ext uri="{FF2B5EF4-FFF2-40B4-BE49-F238E27FC236}">
                <a16:creationId xmlns:a16="http://schemas.microsoft.com/office/drawing/2014/main" id="{D21896DB-8431-471E-A3E9-6A2623FE48E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8150" y="103188"/>
            <a:ext cx="8477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47292A56-875F-4D4A-897C-6AA740776EF6}"/>
              </a:ext>
            </a:extLst>
          </p:cNvPr>
          <p:cNvSpPr txBox="1"/>
          <p:nvPr/>
        </p:nvSpPr>
        <p:spPr>
          <a:xfrm>
            <a:off x="1285875" y="119063"/>
            <a:ext cx="879951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Septiembre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E83BD834-822B-4D5B-91C3-7D007DC166F1}"/>
              </a:ext>
            </a:extLst>
          </p:cNvPr>
          <p:cNvSpPr txBox="1">
            <a:spLocks noChangeArrowheads="1"/>
          </p:cNvSpPr>
          <p:nvPr/>
        </p:nvSpPr>
        <p:spPr bwMode="auto">
          <a:xfrm>
            <a:off x="0" y="658100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59BC85CE-6CF1-4269-A3E6-2FA81CB84EC5}"/>
              </a:ext>
            </a:extLst>
          </p:cNvPr>
          <p:cNvGrpSpPr/>
          <p:nvPr/>
        </p:nvGrpSpPr>
        <p:grpSpPr>
          <a:xfrm>
            <a:off x="10776303" y="-51375"/>
            <a:ext cx="1077459" cy="989053"/>
            <a:chOff x="10562619" y="1423954"/>
            <a:chExt cx="1280250" cy="1299632"/>
          </a:xfrm>
        </p:grpSpPr>
        <p:pic>
          <p:nvPicPr>
            <p:cNvPr id="20" name="Picture 2">
              <a:extLst>
                <a:ext uri="{FF2B5EF4-FFF2-40B4-BE49-F238E27FC236}">
                  <a16:creationId xmlns:a16="http://schemas.microsoft.com/office/drawing/2014/main" id="{56DD270F-1322-4926-96DC-D24081BFC33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7B1C92BD-3F0A-474A-B9B1-61EFBE3879E8}"/>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2DF0948E-7F81-BFF6-2D6D-85AB859E0261}"/>
              </a:ext>
            </a:extLst>
          </p:cNvPr>
          <p:cNvSpPr txBox="1"/>
          <p:nvPr/>
        </p:nvSpPr>
        <p:spPr>
          <a:xfrm>
            <a:off x="904634" y="58904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895FC5A-A643-FF31-CE2F-17ED81FEB754}"/>
              </a:ext>
            </a:extLst>
          </p:cNvPr>
          <p:cNvGraphicFramePr>
            <a:graphicFrameLocks noGrp="1"/>
          </p:cNvGraphicFramePr>
          <p:nvPr/>
        </p:nvGraphicFramePr>
        <p:xfrm>
          <a:off x="3516426" y="4933121"/>
          <a:ext cx="5301244" cy="847679"/>
        </p:xfrm>
        <a:graphic>
          <a:graphicData uri="http://schemas.openxmlformats.org/drawingml/2006/table">
            <a:tbl>
              <a:tblPr firstRow="1" bandRow="1">
                <a:tableStyleId>{68D230F3-CF80-4859-8CE7-A43EE81993B5}</a:tableStyleId>
              </a:tblPr>
              <a:tblGrid>
                <a:gridCol w="1325311">
                  <a:extLst>
                    <a:ext uri="{9D8B030D-6E8A-4147-A177-3AD203B41FA5}">
                      <a16:colId xmlns:a16="http://schemas.microsoft.com/office/drawing/2014/main" val="429948566"/>
                    </a:ext>
                  </a:extLst>
                </a:gridCol>
                <a:gridCol w="1256080">
                  <a:extLst>
                    <a:ext uri="{9D8B030D-6E8A-4147-A177-3AD203B41FA5}">
                      <a16:colId xmlns:a16="http://schemas.microsoft.com/office/drawing/2014/main" val="361932466"/>
                    </a:ext>
                  </a:extLst>
                </a:gridCol>
                <a:gridCol w="1394542">
                  <a:extLst>
                    <a:ext uri="{9D8B030D-6E8A-4147-A177-3AD203B41FA5}">
                      <a16:colId xmlns:a16="http://schemas.microsoft.com/office/drawing/2014/main" val="4134308282"/>
                    </a:ext>
                  </a:extLst>
                </a:gridCol>
                <a:gridCol w="1325311">
                  <a:extLst>
                    <a:ext uri="{9D8B030D-6E8A-4147-A177-3AD203B41FA5}">
                      <a16:colId xmlns:a16="http://schemas.microsoft.com/office/drawing/2014/main" val="4279298617"/>
                    </a:ext>
                  </a:extLst>
                </a:gridCol>
              </a:tblGrid>
              <a:tr h="331606">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a:t>
                      </a:r>
                    </a:p>
                    <a:p>
                      <a:pPr algn="ctr" rtl="0" fontAlgn="ctr"/>
                      <a:r>
                        <a:rPr lang="es-CO" sz="1050" b="1" u="none" strike="noStrike" dirty="0">
                          <a:solidFill>
                            <a:schemeClr val="accent1">
                              <a:lumMod val="50000"/>
                            </a:schemeClr>
                          </a:solidFill>
                          <a:effectLst/>
                          <a:latin typeface="+mn-lt"/>
                          <a:cs typeface="Arial" panose="020B0604020202020204" pitchFamily="34" charset="0"/>
                        </a:rPr>
                        <a:t>CONJUNTA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 </a:t>
                      </a:r>
                    </a:p>
                    <a:p>
                      <a:pPr algn="ctr" rtl="0" fontAlgn="ctr"/>
                      <a:r>
                        <a:rPr lang="es-CO" sz="1050" b="1" u="none" strike="noStrike" dirty="0">
                          <a:solidFill>
                            <a:schemeClr val="accent1">
                              <a:lumMod val="50000"/>
                            </a:schemeClr>
                          </a:solidFill>
                          <a:effectLst/>
                          <a:latin typeface="+mn-lt"/>
                          <a:cs typeface="Arial" panose="020B0604020202020204" pitchFamily="34" charset="0"/>
                        </a:rPr>
                        <a:t>DIRECTA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TOTAL</a:t>
                      </a:r>
                      <a:br>
                        <a:rPr lang="es-CO" sz="1050" b="1" u="none" strike="noStrike" dirty="0">
                          <a:solidFill>
                            <a:schemeClr val="accent1">
                              <a:lumMod val="50000"/>
                            </a:schemeClr>
                          </a:solidFill>
                          <a:effectLst/>
                          <a:latin typeface="+mn-lt"/>
                          <a:cs typeface="Arial" panose="020B0604020202020204" pitchFamily="34" charset="0"/>
                        </a:rPr>
                      </a:br>
                      <a:r>
                        <a:rPr lang="es-CO" sz="1050" b="1" u="none" strike="noStrike" dirty="0">
                          <a:solidFill>
                            <a:schemeClr val="accent1">
                              <a:lumMod val="50000"/>
                            </a:schemeClr>
                          </a:solidFill>
                          <a:effectLst/>
                          <a:latin typeface="+mn-lt"/>
                          <a:cs typeface="Arial" panose="020B0604020202020204" pitchFamily="34" charset="0"/>
                        </a:rPr>
                        <a:t> 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949483607"/>
                  </a:ext>
                </a:extLst>
              </a:tr>
              <a:tr h="82734">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VENCIDA</a:t>
                      </a:r>
                    </a:p>
                  </a:txBody>
                  <a:tcPr marL="44450" marR="44450" marT="0"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4.765</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1.459</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6.223</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1451361505"/>
                  </a:ext>
                </a:extLst>
              </a:tr>
              <a:tr h="161679">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VIGENCIA</a:t>
                      </a:r>
                    </a:p>
                  </a:txBody>
                  <a:tcPr marL="44450" marR="44450" marT="0"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7.076</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1.459</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8.535</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3676635808"/>
                  </a:ext>
                </a:extLst>
              </a:tr>
              <a:tr h="176983">
                <a:tc>
                  <a:txBody>
                    <a:bodyPr/>
                    <a:lstStyle/>
                    <a:p>
                      <a:pPr algn="ctr">
                        <a:spcAft>
                          <a:spcPts val="0"/>
                        </a:spcAft>
                      </a:pPr>
                      <a:r>
                        <a:rPr lang="es-CO" sz="1050" b="1" dirty="0">
                          <a:solidFill>
                            <a:schemeClr val="accent1">
                              <a:lumMod val="50000"/>
                            </a:schemeClr>
                          </a:solidFill>
                          <a:effectLst/>
                          <a:latin typeface="+mn-lt"/>
                          <a:ea typeface="Times New Roman"/>
                          <a:cs typeface="Times New Roman"/>
                        </a:rPr>
                        <a:t>TOTAL</a:t>
                      </a:r>
                    </a:p>
                  </a:txBody>
                  <a:tcPr marL="44450" marR="44450" marT="0"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11.840</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2.918</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14.758</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3578237480"/>
                  </a:ext>
                </a:extLst>
              </a:tr>
            </a:tbl>
          </a:graphicData>
        </a:graphic>
      </p:graphicFrame>
      <p:graphicFrame>
        <p:nvGraphicFramePr>
          <p:cNvPr id="3" name="Gráfico 2">
            <a:extLst>
              <a:ext uri="{FF2B5EF4-FFF2-40B4-BE49-F238E27FC236}">
                <a16:creationId xmlns:a16="http://schemas.microsoft.com/office/drawing/2014/main" id="{5BB66678-C175-4C46-9E8F-6B8B634F77D3}"/>
              </a:ext>
            </a:extLst>
          </p:cNvPr>
          <p:cNvGraphicFramePr>
            <a:graphicFrameLocks noGrp="1"/>
          </p:cNvGraphicFramePr>
          <p:nvPr/>
        </p:nvGraphicFramePr>
        <p:xfrm>
          <a:off x="1759992" y="1204914"/>
          <a:ext cx="8672015" cy="3591644"/>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7CD6CDF-8828-4BD0-A73E-6A1FD915E98D}"/>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0659" name="Imagen 24">
            <a:extLst>
              <a:ext uri="{FF2B5EF4-FFF2-40B4-BE49-F238E27FC236}">
                <a16:creationId xmlns:a16="http://schemas.microsoft.com/office/drawing/2014/main" id="{E6F6A539-0C04-4D03-90F9-846E5AD0273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1150" y="920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0" name="Imagen 8">
            <a:extLst>
              <a:ext uri="{FF2B5EF4-FFF2-40B4-BE49-F238E27FC236}">
                <a16:creationId xmlns:a16="http://schemas.microsoft.com/office/drawing/2014/main" id="{D6266C7B-CBEA-4B8B-B78A-6A7C2A916E6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4588" y="238125"/>
            <a:ext cx="1846262"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086E243-364F-4D5C-A8AD-C0E7ADA91DB9}"/>
              </a:ext>
            </a:extLst>
          </p:cNvPr>
          <p:cNvSpPr txBox="1"/>
          <p:nvPr/>
        </p:nvSpPr>
        <p:spPr>
          <a:xfrm>
            <a:off x="1285875" y="119063"/>
            <a:ext cx="85264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Septiembre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2437993-4343-4B04-9C23-B0BFD012C632}"/>
              </a:ext>
            </a:extLst>
          </p:cNvPr>
          <p:cNvSpPr txBox="1">
            <a:spLocks noChangeArrowheads="1"/>
          </p:cNvSpPr>
          <p:nvPr/>
        </p:nvSpPr>
        <p:spPr bwMode="auto">
          <a:xfrm>
            <a:off x="0" y="653109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4D65CDF-53FC-19C0-0158-9F570BA1D5C1}"/>
              </a:ext>
            </a:extLst>
          </p:cNvPr>
          <p:cNvSpPr txBox="1"/>
          <p:nvPr/>
        </p:nvSpPr>
        <p:spPr>
          <a:xfrm>
            <a:off x="1217988" y="588298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graphicFrame>
        <p:nvGraphicFramePr>
          <p:cNvPr id="4" name="Tabla 3">
            <a:extLst>
              <a:ext uri="{FF2B5EF4-FFF2-40B4-BE49-F238E27FC236}">
                <a16:creationId xmlns:a16="http://schemas.microsoft.com/office/drawing/2014/main" id="{02B4EF69-F148-D5ED-46A2-B91D4875311E}"/>
              </a:ext>
            </a:extLst>
          </p:cNvPr>
          <p:cNvGraphicFramePr>
            <a:graphicFrameLocks noGrp="1"/>
          </p:cNvGraphicFramePr>
          <p:nvPr/>
        </p:nvGraphicFramePr>
        <p:xfrm>
          <a:off x="3826024" y="4793111"/>
          <a:ext cx="5144240" cy="953204"/>
        </p:xfrm>
        <a:graphic>
          <a:graphicData uri="http://schemas.openxmlformats.org/drawingml/2006/table">
            <a:tbl>
              <a:tblPr firstRow="1" bandRow="1">
                <a:tableStyleId>{68D230F3-CF80-4859-8CE7-A43EE81993B5}</a:tableStyleId>
              </a:tblPr>
              <a:tblGrid>
                <a:gridCol w="1286060">
                  <a:extLst>
                    <a:ext uri="{9D8B030D-6E8A-4147-A177-3AD203B41FA5}">
                      <a16:colId xmlns:a16="http://schemas.microsoft.com/office/drawing/2014/main" val="2424529654"/>
                    </a:ext>
                  </a:extLst>
                </a:gridCol>
                <a:gridCol w="1286060">
                  <a:extLst>
                    <a:ext uri="{9D8B030D-6E8A-4147-A177-3AD203B41FA5}">
                      <a16:colId xmlns:a16="http://schemas.microsoft.com/office/drawing/2014/main" val="3315557300"/>
                    </a:ext>
                  </a:extLst>
                </a:gridCol>
                <a:gridCol w="996236">
                  <a:extLst>
                    <a:ext uri="{9D8B030D-6E8A-4147-A177-3AD203B41FA5}">
                      <a16:colId xmlns:a16="http://schemas.microsoft.com/office/drawing/2014/main" val="4280032849"/>
                    </a:ext>
                  </a:extLst>
                </a:gridCol>
                <a:gridCol w="1575884">
                  <a:extLst>
                    <a:ext uri="{9D8B030D-6E8A-4147-A177-3AD203B41FA5}">
                      <a16:colId xmlns:a16="http://schemas.microsoft.com/office/drawing/2014/main" val="3611315560"/>
                    </a:ext>
                  </a:extLst>
                </a:gridCol>
              </a:tblGrid>
              <a:tr h="374783">
                <a:tc>
                  <a:txBody>
                    <a:bodyPr/>
                    <a:lstStyle/>
                    <a:p>
                      <a:pPr algn="ctr" rtl="0" fontAlgn="ctr"/>
                      <a:r>
                        <a:rPr lang="es-CO" sz="1050" b="1" u="none" strike="noStrike" dirty="0">
                          <a:solidFill>
                            <a:schemeClr val="accent1">
                              <a:lumMod val="50000"/>
                            </a:schemeClr>
                          </a:solidFill>
                          <a:effectLst/>
                          <a:latin typeface="Calibri"/>
                          <a:cs typeface="Calibri"/>
                        </a:rPr>
                        <a:t>CARTERA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CONJUNTA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DIRECTA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TOTAL</a:t>
                      </a:r>
                    </a:p>
                    <a:p>
                      <a:pPr algn="ctr" rtl="0" fontAlgn="ctr"/>
                      <a:r>
                        <a:rPr lang="es-CO" sz="1050" b="1" u="none" strike="noStrike" dirty="0">
                          <a:solidFill>
                            <a:schemeClr val="accent1">
                              <a:lumMod val="50000"/>
                            </a:schemeClr>
                          </a:solidFill>
                          <a:effectLst/>
                          <a:latin typeface="Calibri"/>
                          <a:cs typeface="Calibri"/>
                        </a:rPr>
                        <a:t> CARTERA</a:t>
                      </a:r>
                      <a:endParaRPr lang="es-CO" sz="1050" b="1" i="0" u="none" strike="noStrike" dirty="0">
                        <a:solidFill>
                          <a:schemeClr val="accent1">
                            <a:lumMod val="50000"/>
                          </a:schemeClr>
                        </a:solidFill>
                        <a:effectLst/>
                        <a:latin typeface="Calibri"/>
                        <a:cs typeface="Calibri"/>
                      </a:endParaRPr>
                    </a:p>
                  </a:txBody>
                  <a:tcPr marL="9525" marR="9525" marT="9525" marB="0" anchor="ctr"/>
                </a:tc>
                <a:extLst>
                  <a:ext uri="{0D108BD9-81ED-4DB2-BD59-A6C34878D82A}">
                    <a16:rowId xmlns:a16="http://schemas.microsoft.com/office/drawing/2014/main" val="1789796540"/>
                  </a:ext>
                </a:extLst>
              </a:tr>
              <a:tr h="192807">
                <a:tc>
                  <a:txBody>
                    <a:bodyPr/>
                    <a:lstStyle/>
                    <a:p>
                      <a:pPr algn="l" fontAlgn="ctr"/>
                      <a:r>
                        <a:rPr lang="es-CO" sz="1050" b="0" u="none" strike="noStrike" dirty="0">
                          <a:solidFill>
                            <a:schemeClr val="accent1">
                              <a:lumMod val="50000"/>
                            </a:schemeClr>
                          </a:solidFill>
                          <a:effectLst/>
                          <a:latin typeface="Calibri"/>
                          <a:cs typeface="Calibri"/>
                        </a:rPr>
                        <a:t>VENCIDA</a:t>
                      </a:r>
                      <a:endParaRPr lang="es-CO" sz="1050" b="0" i="0" u="none" strike="noStrike" dirty="0">
                        <a:solidFill>
                          <a:schemeClr val="accent1">
                            <a:lumMod val="50000"/>
                          </a:schemeClr>
                        </a:solidFill>
                        <a:effectLst/>
                        <a:latin typeface="Calibri"/>
                        <a:cs typeface="Calibri"/>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8.207</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6.535</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14.743</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308264860"/>
                  </a:ext>
                </a:extLst>
              </a:tr>
              <a:tr h="192807">
                <a:tc>
                  <a:txBody>
                    <a:bodyPr/>
                    <a:lstStyle/>
                    <a:p>
                      <a:pPr algn="l" fontAlgn="ctr"/>
                      <a:r>
                        <a:rPr lang="es-CO" sz="1050" b="0" i="0" u="none" strike="noStrike" dirty="0">
                          <a:solidFill>
                            <a:schemeClr val="accent1">
                              <a:lumMod val="50000"/>
                            </a:schemeClr>
                          </a:solidFill>
                          <a:effectLst/>
                          <a:latin typeface="Calibri" panose="020F0502020204030204" pitchFamily="34" charset="0"/>
                          <a:cs typeface="Calibri" panose="020F0502020204030204" pitchFamily="34" charset="0"/>
                        </a:rPr>
                        <a:t>VIGENCIA</a:t>
                      </a: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8.171</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835</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9.006</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3830849350"/>
                  </a:ext>
                </a:extLst>
              </a:tr>
              <a:tr h="192807">
                <a:tc>
                  <a:txBody>
                    <a:bodyPr/>
                    <a:lstStyle/>
                    <a:p>
                      <a:pPr algn="ctr" rtl="0" fontAlgn="ctr"/>
                      <a:r>
                        <a:rPr lang="es-CO" sz="1050" b="1" u="none" strike="noStrike" dirty="0">
                          <a:solidFill>
                            <a:schemeClr val="accent1">
                              <a:lumMod val="50000"/>
                            </a:schemeClr>
                          </a:solidFill>
                          <a:effectLst/>
                          <a:latin typeface="Calibri"/>
                          <a:cs typeface="Calibri"/>
                        </a:rPr>
                        <a:t>TOTAL</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16.378</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7.371</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23.749</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2344843175"/>
                  </a:ext>
                </a:extLst>
              </a:tr>
            </a:tbl>
          </a:graphicData>
        </a:graphic>
      </p:graphicFrame>
      <p:graphicFrame>
        <p:nvGraphicFramePr>
          <p:cNvPr id="3" name="Gráfico 2">
            <a:extLst>
              <a:ext uri="{FF2B5EF4-FFF2-40B4-BE49-F238E27FC236}">
                <a16:creationId xmlns:a16="http://schemas.microsoft.com/office/drawing/2014/main" id="{EF5CC481-E174-4521-B1A0-1CCE584F718B}"/>
              </a:ext>
            </a:extLst>
          </p:cNvPr>
          <p:cNvGraphicFramePr>
            <a:graphicFrameLocks noGrp="1"/>
          </p:cNvGraphicFramePr>
          <p:nvPr/>
        </p:nvGraphicFramePr>
        <p:xfrm>
          <a:off x="1758108" y="1309449"/>
          <a:ext cx="8675783" cy="334699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700BAD4-D187-4017-AADD-2A2E4AB040D7}"/>
              </a:ext>
            </a:extLst>
          </p:cNvPr>
          <p:cNvCxnSpPr>
            <a:cxnSpLocks/>
          </p:cNvCxnSpPr>
          <p:nvPr/>
        </p:nvCxnSpPr>
        <p:spPr>
          <a:xfrm>
            <a:off x="88900" y="11366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2707" name="Imagen 24">
            <a:extLst>
              <a:ext uri="{FF2B5EF4-FFF2-40B4-BE49-F238E27FC236}">
                <a16:creationId xmlns:a16="http://schemas.microsoft.com/office/drawing/2014/main" id="{6A33502F-D84E-45BB-B0A9-BCDBF352CAB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1625" y="9842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9" name="Imagen 12">
            <a:extLst>
              <a:ext uri="{FF2B5EF4-FFF2-40B4-BE49-F238E27FC236}">
                <a16:creationId xmlns:a16="http://schemas.microsoft.com/office/drawing/2014/main" id="{8EC8F8FF-3237-444F-B7FD-5ADC7AD6C61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74275" y="214313"/>
            <a:ext cx="1816100"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EE7866BC-0C32-47ED-BC72-8FB95F5B2065}"/>
              </a:ext>
            </a:extLst>
          </p:cNvPr>
          <p:cNvSpPr txBox="1"/>
          <p:nvPr/>
        </p:nvSpPr>
        <p:spPr>
          <a:xfrm>
            <a:off x="1103313" y="66675"/>
            <a:ext cx="88693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Septiembre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B1A090F6-F09E-4912-8928-AA7909686AA5}"/>
              </a:ext>
            </a:extLst>
          </p:cNvPr>
          <p:cNvSpPr txBox="1">
            <a:spLocks noChangeArrowheads="1"/>
          </p:cNvSpPr>
          <p:nvPr/>
        </p:nvSpPr>
        <p:spPr bwMode="auto">
          <a:xfrm>
            <a:off x="0" y="65143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2EA11DC2-4F5A-7B9E-2E73-EAFFF68D1321}"/>
              </a:ext>
            </a:extLst>
          </p:cNvPr>
          <p:cNvSpPr txBox="1"/>
          <p:nvPr/>
        </p:nvSpPr>
        <p:spPr>
          <a:xfrm>
            <a:off x="1132681" y="587767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845E6591-CB91-2265-8E9F-EF9130C0B4DC}"/>
              </a:ext>
            </a:extLst>
          </p:cNvPr>
          <p:cNvGraphicFramePr>
            <a:graphicFrameLocks noGrp="1"/>
          </p:cNvGraphicFramePr>
          <p:nvPr/>
        </p:nvGraphicFramePr>
        <p:xfrm>
          <a:off x="3675062" y="4782016"/>
          <a:ext cx="4929443" cy="981947"/>
        </p:xfrm>
        <a:graphic>
          <a:graphicData uri="http://schemas.openxmlformats.org/drawingml/2006/table">
            <a:tbl>
              <a:tblPr firstRow="1" bandRow="1">
                <a:tableStyleId>{68D230F3-CF80-4859-8CE7-A43EE81993B5}</a:tableStyleId>
              </a:tblPr>
              <a:tblGrid>
                <a:gridCol w="1232361">
                  <a:extLst>
                    <a:ext uri="{9D8B030D-6E8A-4147-A177-3AD203B41FA5}">
                      <a16:colId xmlns:a16="http://schemas.microsoft.com/office/drawing/2014/main" val="20000"/>
                    </a:ext>
                  </a:extLst>
                </a:gridCol>
                <a:gridCol w="1141480">
                  <a:extLst>
                    <a:ext uri="{9D8B030D-6E8A-4147-A177-3AD203B41FA5}">
                      <a16:colId xmlns:a16="http://schemas.microsoft.com/office/drawing/2014/main" val="20001"/>
                    </a:ext>
                  </a:extLst>
                </a:gridCol>
                <a:gridCol w="1323241">
                  <a:extLst>
                    <a:ext uri="{9D8B030D-6E8A-4147-A177-3AD203B41FA5}">
                      <a16:colId xmlns:a16="http://schemas.microsoft.com/office/drawing/2014/main" val="20002"/>
                    </a:ext>
                  </a:extLst>
                </a:gridCol>
                <a:gridCol w="1232361">
                  <a:extLst>
                    <a:ext uri="{9D8B030D-6E8A-4147-A177-3AD203B41FA5}">
                      <a16:colId xmlns:a16="http://schemas.microsoft.com/office/drawing/2014/main" val="20003"/>
                    </a:ext>
                  </a:extLst>
                </a:gridCol>
              </a:tblGrid>
              <a:tr h="397100">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extLst>
                  <a:ext uri="{0D108BD9-81ED-4DB2-BD59-A6C34878D82A}">
                    <a16:rowId xmlns:a16="http://schemas.microsoft.com/office/drawing/2014/main" val="10000"/>
                  </a:ext>
                </a:extLst>
              </a:tr>
              <a:tr h="193758">
                <a:tc>
                  <a:txBody>
                    <a:bodyPr/>
                    <a:lstStyle/>
                    <a:p>
                      <a:pPr algn="l" fontAlgn="ctr"/>
                      <a:r>
                        <a:rPr lang="es-CO" sz="1100" b="0" u="none" strike="noStrike" dirty="0">
                          <a:solidFill>
                            <a:schemeClr val="accent1">
                              <a:lumMod val="50000"/>
                            </a:schemeClr>
                          </a:solidFill>
                          <a:effectLst/>
                          <a:latin typeface="+mn-lt"/>
                          <a:cs typeface="Arial" panose="020B0604020202020204" pitchFamily="34" charset="0"/>
                        </a:rPr>
                        <a:t>VENCIDA</a:t>
                      </a:r>
                      <a:endParaRPr lang="es-CO" sz="1100" b="0"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3.244</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1.238</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4.482</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1"/>
                  </a:ext>
                </a:extLst>
              </a:tr>
              <a:tr h="187499">
                <a:tc>
                  <a:txBody>
                    <a:bodyPr/>
                    <a:lstStyle/>
                    <a:p>
                      <a:pPr algn="l" fontAlgn="ctr"/>
                      <a:r>
                        <a:rPr lang="es-CO" sz="1100" b="0" i="0" u="none" strike="noStrike" dirty="0">
                          <a:solidFill>
                            <a:schemeClr val="accent1">
                              <a:lumMod val="50000"/>
                            </a:schemeClr>
                          </a:solidFill>
                          <a:effectLst/>
                          <a:latin typeface="+mn-lt"/>
                          <a:cs typeface="Arial" panose="020B0604020202020204" pitchFamily="34" charset="0"/>
                        </a:rPr>
                        <a:t>VIGENCIA</a:t>
                      </a: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6.258</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332</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6.590</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2"/>
                  </a:ext>
                </a:extLst>
              </a:tr>
              <a:tr h="203590">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9.503</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1.570</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11.072</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3"/>
                  </a:ext>
                </a:extLst>
              </a:tr>
            </a:tbl>
          </a:graphicData>
        </a:graphic>
      </p:graphicFrame>
      <p:graphicFrame>
        <p:nvGraphicFramePr>
          <p:cNvPr id="3" name="Gráfico 2">
            <a:extLst>
              <a:ext uri="{FF2B5EF4-FFF2-40B4-BE49-F238E27FC236}">
                <a16:creationId xmlns:a16="http://schemas.microsoft.com/office/drawing/2014/main" id="{3A795C91-B547-41A0-A661-7CE0A0097300}"/>
              </a:ext>
            </a:extLst>
          </p:cNvPr>
          <p:cNvGraphicFramePr>
            <a:graphicFrameLocks noGrp="1"/>
          </p:cNvGraphicFramePr>
          <p:nvPr/>
        </p:nvGraphicFramePr>
        <p:xfrm>
          <a:off x="1762125" y="1304926"/>
          <a:ext cx="8667750" cy="326888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6C11393-D516-4D22-A258-2C0C36B52A12}"/>
              </a:ext>
            </a:extLst>
          </p:cNvPr>
          <p:cNvCxnSpPr>
            <a:cxnSpLocks/>
          </p:cNvCxnSpPr>
          <p:nvPr/>
        </p:nvCxnSpPr>
        <p:spPr>
          <a:xfrm>
            <a:off x="53975" y="10398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4755" name="Imagen 10">
            <a:extLst>
              <a:ext uri="{FF2B5EF4-FFF2-40B4-BE49-F238E27FC236}">
                <a16:creationId xmlns:a16="http://schemas.microsoft.com/office/drawing/2014/main" id="{58B72A31-BA02-4950-AF6B-1B29F89F99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237788" y="2778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56" name="Imagen 16">
            <a:extLst>
              <a:ext uri="{FF2B5EF4-FFF2-40B4-BE49-F238E27FC236}">
                <a16:creationId xmlns:a16="http://schemas.microsoft.com/office/drawing/2014/main" id="{BA608E3F-41AA-4809-8DC7-0059028734F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DA7FBA1D-81AA-49B2-BDF7-1651426CE909}"/>
              </a:ext>
            </a:extLst>
          </p:cNvPr>
          <p:cNvSpPr txBox="1"/>
          <p:nvPr/>
        </p:nvSpPr>
        <p:spPr>
          <a:xfrm>
            <a:off x="1039813" y="143564"/>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Septiembre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3D20ADD9-550B-439C-B3B3-2C68B3F0B238}"/>
              </a:ext>
            </a:extLst>
          </p:cNvPr>
          <p:cNvSpPr txBox="1">
            <a:spLocks noChangeArrowheads="1"/>
          </p:cNvSpPr>
          <p:nvPr/>
        </p:nvSpPr>
        <p:spPr bwMode="auto">
          <a:xfrm>
            <a:off x="0" y="650995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5229F6B-B2AE-2F26-3001-54962DA80925}"/>
              </a:ext>
            </a:extLst>
          </p:cNvPr>
          <p:cNvSpPr txBox="1"/>
          <p:nvPr/>
        </p:nvSpPr>
        <p:spPr>
          <a:xfrm>
            <a:off x="1132681" y="600790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CBBBA949-6EA0-6627-30AE-DD4FCB0CEE34}"/>
              </a:ext>
            </a:extLst>
          </p:cNvPr>
          <p:cNvSpPr/>
          <p:nvPr/>
        </p:nvSpPr>
        <p:spPr>
          <a:xfrm>
            <a:off x="6998391" y="1435344"/>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$5.063</a:t>
            </a:r>
            <a:endParaRPr lang="es-CO" sz="1400" b="1" kern="0" dirty="0">
              <a:solidFill>
                <a:schemeClr val="accent1">
                  <a:lumMod val="50000"/>
                </a:schemeClr>
              </a:solidFill>
              <a:cs typeface="Arial" panose="020B0604020202020204" pitchFamily="34" charset="0"/>
            </a:endParaRPr>
          </a:p>
        </p:txBody>
      </p:sp>
      <p:sp>
        <p:nvSpPr>
          <p:cNvPr id="9" name="12 Rectángulo">
            <a:extLst>
              <a:ext uri="{FF2B5EF4-FFF2-40B4-BE49-F238E27FC236}">
                <a16:creationId xmlns:a16="http://schemas.microsoft.com/office/drawing/2014/main" id="{7AD884BA-2BB1-4C60-A5E8-13B0E7EC19C2}"/>
              </a:ext>
            </a:extLst>
          </p:cNvPr>
          <p:cNvSpPr/>
          <p:nvPr/>
        </p:nvSpPr>
        <p:spPr>
          <a:xfrm>
            <a:off x="1270421" y="1407100"/>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$24.894 </a:t>
            </a:r>
            <a:endParaRPr lang="es-CO" sz="1400" b="1" kern="0" dirty="0">
              <a:solidFill>
                <a:schemeClr val="accent1">
                  <a:lumMod val="50000"/>
                </a:schemeClr>
              </a:solidFill>
              <a:cs typeface="Arial" panose="020B0604020202020204" pitchFamily="34" charset="0"/>
            </a:endParaRPr>
          </a:p>
        </p:txBody>
      </p:sp>
      <p:sp>
        <p:nvSpPr>
          <p:cNvPr id="10" name="CuadroTexto 14">
            <a:extLst>
              <a:ext uri="{FF2B5EF4-FFF2-40B4-BE49-F238E27FC236}">
                <a16:creationId xmlns:a16="http://schemas.microsoft.com/office/drawing/2014/main" id="{5C2BD797-2873-DC1E-2D1A-F773B7F99A54}"/>
              </a:ext>
            </a:extLst>
          </p:cNvPr>
          <p:cNvSpPr txBox="1"/>
          <p:nvPr/>
        </p:nvSpPr>
        <p:spPr>
          <a:xfrm>
            <a:off x="4003299" y="5604351"/>
            <a:ext cx="3889837"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$ 29.957 millones</a:t>
            </a:r>
            <a:endParaRPr lang="es-CO" sz="1400" b="1" kern="0" dirty="0">
              <a:solidFill>
                <a:schemeClr val="accent1">
                  <a:lumMod val="50000"/>
                </a:schemeClr>
              </a:solidFill>
              <a:cs typeface="Arial" panose="020B0604020202020204" pitchFamily="34" charset="0"/>
            </a:endParaRPr>
          </a:p>
        </p:txBody>
      </p:sp>
      <p:graphicFrame>
        <p:nvGraphicFramePr>
          <p:cNvPr id="6" name="Gráfico 5">
            <a:extLst>
              <a:ext uri="{FF2B5EF4-FFF2-40B4-BE49-F238E27FC236}">
                <a16:creationId xmlns:a16="http://schemas.microsoft.com/office/drawing/2014/main" id="{A183E8AE-CB61-4BC0-A9B9-7ADCAC3F813A}"/>
              </a:ext>
            </a:extLst>
          </p:cNvPr>
          <p:cNvGraphicFramePr>
            <a:graphicFrameLocks/>
          </p:cNvGraphicFramePr>
          <p:nvPr/>
        </p:nvGraphicFramePr>
        <p:xfrm>
          <a:off x="125412" y="2070315"/>
          <a:ext cx="5653088"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 name="Gráfico 6">
            <a:extLst>
              <a:ext uri="{FF2B5EF4-FFF2-40B4-BE49-F238E27FC236}">
                <a16:creationId xmlns:a16="http://schemas.microsoft.com/office/drawing/2014/main" id="{D366845C-C15A-40DB-B208-CD107BA3489E}"/>
              </a:ext>
            </a:extLst>
          </p:cNvPr>
          <p:cNvGraphicFramePr>
            <a:graphicFrameLocks/>
          </p:cNvGraphicFramePr>
          <p:nvPr/>
        </p:nvGraphicFramePr>
        <p:xfrm>
          <a:off x="6096000" y="2070315"/>
          <a:ext cx="5444067" cy="3481918"/>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41275" y="1450433"/>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88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96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62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987123" y="1812678"/>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mecánico (km) 2024</a:t>
            </a:r>
            <a:endParaRPr lang="es-CO" sz="16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146968" y="6383893"/>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MX" sz="900">
                <a:solidFill>
                  <a:schemeClr val="accent1">
                    <a:lumMod val="50000"/>
                  </a:schemeClr>
                </a:solidFill>
              </a:rPr>
              <a:t>Periodo comprendido entre el 1 de enero y el 31 de agosto de 2024.</a:t>
            </a:r>
            <a:endParaRPr lang="es-CO" sz="900">
              <a:solidFill>
                <a:schemeClr val="accent1">
                  <a:lumMod val="50000"/>
                </a:schemeClr>
              </a:solidFill>
            </a:endParaRPr>
          </a:p>
        </p:txBody>
      </p:sp>
      <p:pic>
        <p:nvPicPr>
          <p:cNvPr id="20" name="Picture 2">
            <a:extLst>
              <a:ext uri="{FF2B5EF4-FFF2-40B4-BE49-F238E27FC236}">
                <a16:creationId xmlns:a16="http://schemas.microsoft.com/office/drawing/2014/main" id="{147DD386-0094-4039-9A1F-5CE9F19BCB0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24219" y="173746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6BD89066-DC44-4079-AF0F-244AB4053B9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24219" y="105708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A3C734D5-81D2-8D3F-87EA-150351D01926}"/>
              </a:ext>
            </a:extLst>
          </p:cNvPr>
          <p:cNvGraphicFramePr>
            <a:graphicFrameLocks noGrp="1"/>
          </p:cNvGraphicFramePr>
          <p:nvPr>
            <p:extLst>
              <p:ext uri="{D42A27DB-BD31-4B8C-83A1-F6EECF244321}">
                <p14:modId xmlns:p14="http://schemas.microsoft.com/office/powerpoint/2010/main" val="4104464143"/>
              </p:ext>
            </p:extLst>
          </p:nvPr>
        </p:nvGraphicFramePr>
        <p:xfrm>
          <a:off x="343221" y="2596817"/>
          <a:ext cx="11360657" cy="3422394"/>
        </p:xfrm>
        <a:graphic>
          <a:graphicData uri="http://schemas.openxmlformats.org/drawingml/2006/table">
            <a:tbl>
              <a:tblPr/>
              <a:tblGrid>
                <a:gridCol w="821562">
                  <a:extLst>
                    <a:ext uri="{9D8B030D-6E8A-4147-A177-3AD203B41FA5}">
                      <a16:colId xmlns:a16="http://schemas.microsoft.com/office/drawing/2014/main" val="4091114825"/>
                    </a:ext>
                  </a:extLst>
                </a:gridCol>
                <a:gridCol w="847235">
                  <a:extLst>
                    <a:ext uri="{9D8B030D-6E8A-4147-A177-3AD203B41FA5}">
                      <a16:colId xmlns:a16="http://schemas.microsoft.com/office/drawing/2014/main" val="1338089410"/>
                    </a:ext>
                  </a:extLst>
                </a:gridCol>
                <a:gridCol w="295249">
                  <a:extLst>
                    <a:ext uri="{9D8B030D-6E8A-4147-A177-3AD203B41FA5}">
                      <a16:colId xmlns:a16="http://schemas.microsoft.com/office/drawing/2014/main" val="1600412895"/>
                    </a:ext>
                  </a:extLst>
                </a:gridCol>
                <a:gridCol w="795888">
                  <a:extLst>
                    <a:ext uri="{9D8B030D-6E8A-4147-A177-3AD203B41FA5}">
                      <a16:colId xmlns:a16="http://schemas.microsoft.com/office/drawing/2014/main" val="3625471886"/>
                    </a:ext>
                  </a:extLst>
                </a:gridCol>
                <a:gridCol w="847235">
                  <a:extLst>
                    <a:ext uri="{9D8B030D-6E8A-4147-A177-3AD203B41FA5}">
                      <a16:colId xmlns:a16="http://schemas.microsoft.com/office/drawing/2014/main" val="793688070"/>
                    </a:ext>
                  </a:extLst>
                </a:gridCol>
                <a:gridCol w="295249">
                  <a:extLst>
                    <a:ext uri="{9D8B030D-6E8A-4147-A177-3AD203B41FA5}">
                      <a16:colId xmlns:a16="http://schemas.microsoft.com/office/drawing/2014/main" val="2019469544"/>
                    </a:ext>
                  </a:extLst>
                </a:gridCol>
                <a:gridCol w="795888">
                  <a:extLst>
                    <a:ext uri="{9D8B030D-6E8A-4147-A177-3AD203B41FA5}">
                      <a16:colId xmlns:a16="http://schemas.microsoft.com/office/drawing/2014/main" val="4071937656"/>
                    </a:ext>
                  </a:extLst>
                </a:gridCol>
                <a:gridCol w="847235">
                  <a:extLst>
                    <a:ext uri="{9D8B030D-6E8A-4147-A177-3AD203B41FA5}">
                      <a16:colId xmlns:a16="http://schemas.microsoft.com/office/drawing/2014/main" val="144062473"/>
                    </a:ext>
                  </a:extLst>
                </a:gridCol>
                <a:gridCol w="295249">
                  <a:extLst>
                    <a:ext uri="{9D8B030D-6E8A-4147-A177-3AD203B41FA5}">
                      <a16:colId xmlns:a16="http://schemas.microsoft.com/office/drawing/2014/main" val="3343247988"/>
                    </a:ext>
                  </a:extLst>
                </a:gridCol>
                <a:gridCol w="795888">
                  <a:extLst>
                    <a:ext uri="{9D8B030D-6E8A-4147-A177-3AD203B41FA5}">
                      <a16:colId xmlns:a16="http://schemas.microsoft.com/office/drawing/2014/main" val="2484729125"/>
                    </a:ext>
                  </a:extLst>
                </a:gridCol>
                <a:gridCol w="847235">
                  <a:extLst>
                    <a:ext uri="{9D8B030D-6E8A-4147-A177-3AD203B41FA5}">
                      <a16:colId xmlns:a16="http://schemas.microsoft.com/office/drawing/2014/main" val="439987529"/>
                    </a:ext>
                  </a:extLst>
                </a:gridCol>
                <a:gridCol w="295249">
                  <a:extLst>
                    <a:ext uri="{9D8B030D-6E8A-4147-A177-3AD203B41FA5}">
                      <a16:colId xmlns:a16="http://schemas.microsoft.com/office/drawing/2014/main" val="3404173222"/>
                    </a:ext>
                  </a:extLst>
                </a:gridCol>
                <a:gridCol w="795888">
                  <a:extLst>
                    <a:ext uri="{9D8B030D-6E8A-4147-A177-3AD203B41FA5}">
                      <a16:colId xmlns:a16="http://schemas.microsoft.com/office/drawing/2014/main" val="1445113421"/>
                    </a:ext>
                  </a:extLst>
                </a:gridCol>
                <a:gridCol w="847235">
                  <a:extLst>
                    <a:ext uri="{9D8B030D-6E8A-4147-A177-3AD203B41FA5}">
                      <a16:colId xmlns:a16="http://schemas.microsoft.com/office/drawing/2014/main" val="4184020421"/>
                    </a:ext>
                  </a:extLst>
                </a:gridCol>
                <a:gridCol w="295249">
                  <a:extLst>
                    <a:ext uri="{9D8B030D-6E8A-4147-A177-3AD203B41FA5}">
                      <a16:colId xmlns:a16="http://schemas.microsoft.com/office/drawing/2014/main" val="2783468133"/>
                    </a:ext>
                  </a:extLst>
                </a:gridCol>
                <a:gridCol w="795888">
                  <a:extLst>
                    <a:ext uri="{9D8B030D-6E8A-4147-A177-3AD203B41FA5}">
                      <a16:colId xmlns:a16="http://schemas.microsoft.com/office/drawing/2014/main" val="851191102"/>
                    </a:ext>
                  </a:extLst>
                </a:gridCol>
                <a:gridCol w="847235">
                  <a:extLst>
                    <a:ext uri="{9D8B030D-6E8A-4147-A177-3AD203B41FA5}">
                      <a16:colId xmlns:a16="http://schemas.microsoft.com/office/drawing/2014/main" val="1866652263"/>
                    </a:ext>
                  </a:extLst>
                </a:gridCol>
              </a:tblGrid>
              <a:tr h="579825">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192190359"/>
                  </a:ext>
                </a:extLst>
              </a:tr>
              <a:tr h="282843">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26.897,77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27.593,50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11.398,53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12.364,26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8.249,07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86.503,13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848443204"/>
                  </a:ext>
                </a:extLst>
              </a:tr>
              <a:tr h="282843">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25.061,46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25.809,16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10.581,09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11.660,04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7.680,45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80.792,20</a:t>
                      </a:r>
                    </a:p>
                  </a:txBody>
                  <a:tcPr marL="0" marR="0" marT="0" marB="0" anchor="ctr">
                    <a:lnL>
                      <a:noFill/>
                    </a:lnL>
                    <a:lnR>
                      <a:noFill/>
                    </a:lnR>
                    <a:lnT>
                      <a:noFill/>
                    </a:lnT>
                    <a:lnB>
                      <a:noFill/>
                    </a:lnB>
                    <a:noFill/>
                  </a:tcPr>
                </a:tc>
                <a:extLst>
                  <a:ext uri="{0D108BD9-81ED-4DB2-BD59-A6C34878D82A}">
                    <a16:rowId xmlns:a16="http://schemas.microsoft.com/office/drawing/2014/main" val="1922353776"/>
                  </a:ext>
                </a:extLst>
              </a:tr>
              <a:tr h="282843">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26.784,74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27.577,57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11.429,18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12.289,33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8.200,35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86.281,18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22598742"/>
                  </a:ext>
                </a:extLst>
              </a:tr>
              <a:tr h="282843">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26.054,79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26.701,33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10.812,05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12.086,28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7.962,38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83.616,82</a:t>
                      </a:r>
                    </a:p>
                  </a:txBody>
                  <a:tcPr marL="0" marR="0" marT="0" marB="0" anchor="ctr">
                    <a:lnL>
                      <a:noFill/>
                    </a:lnL>
                    <a:lnR>
                      <a:noFill/>
                    </a:lnR>
                    <a:lnT>
                      <a:noFill/>
                    </a:lnT>
                    <a:lnB>
                      <a:noFill/>
                    </a:lnB>
                    <a:noFill/>
                  </a:tcPr>
                </a:tc>
                <a:extLst>
                  <a:ext uri="{0D108BD9-81ED-4DB2-BD59-A6C34878D82A}">
                    <a16:rowId xmlns:a16="http://schemas.microsoft.com/office/drawing/2014/main" val="1868170079"/>
                  </a:ext>
                </a:extLst>
              </a:tr>
              <a:tr h="282843">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26.587,54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27.593,50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11.203,78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12.448,66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8.249,70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86.083,17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2617321"/>
                  </a:ext>
                </a:extLst>
              </a:tr>
              <a:tr h="282843">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25.698,08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26.685,40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10.877,19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12.018,78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7.919,62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83.199,08</a:t>
                      </a:r>
                    </a:p>
                  </a:txBody>
                  <a:tcPr marL="0" marR="0" marT="0" marB="0" anchor="ctr">
                    <a:lnL>
                      <a:noFill/>
                    </a:lnL>
                    <a:lnR>
                      <a:noFill/>
                    </a:lnR>
                    <a:lnT>
                      <a:noFill/>
                    </a:lnT>
                    <a:lnB>
                      <a:noFill/>
                    </a:lnB>
                    <a:noFill/>
                  </a:tcPr>
                </a:tc>
                <a:extLst>
                  <a:ext uri="{0D108BD9-81ED-4DB2-BD59-A6C34878D82A}">
                    <a16:rowId xmlns:a16="http://schemas.microsoft.com/office/drawing/2014/main" val="2389030491"/>
                  </a:ext>
                </a:extLst>
              </a:tr>
              <a:tr h="282843">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26.080,91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27.494,80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11.158,29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12.419,41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latin typeface="Calibri" panose="020F0502020204030204" pitchFamily="34" charset="0"/>
                        </a:rPr>
                        <a:t>8.253,67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latin typeface="Calibri" panose="020F0502020204030204" pitchFamily="34" charset="0"/>
                        </a:rPr>
                        <a:t>85.407,08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47530923"/>
                  </a:ext>
                </a:extLst>
              </a:tr>
              <a:tr h="282843">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26.477,57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27.372,96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11.046,89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12.419,41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8.234,12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85.550,95</a:t>
                      </a:r>
                    </a:p>
                  </a:txBody>
                  <a:tcPr marL="0" marR="0" marT="0" marB="0" anchor="ctr">
                    <a:lnL>
                      <a:noFill/>
                    </a:lnL>
                    <a:lnR>
                      <a:noFill/>
                    </a:lnR>
                    <a:lnT>
                      <a:noFill/>
                    </a:lnT>
                    <a:lnB>
                      <a:noFill/>
                    </a:lnB>
                    <a:noFill/>
                  </a:tcPr>
                </a:tc>
                <a:extLst>
                  <a:ext uri="{0D108BD9-81ED-4DB2-BD59-A6C34878D82A}">
                    <a16:rowId xmlns:a16="http://schemas.microsoft.com/office/drawing/2014/main" val="2983602555"/>
                  </a:ext>
                </a:extLst>
              </a:tr>
              <a:tr h="579825">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26.205,36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27.103,53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11.063,38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12.213,27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8.093,67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84.679,20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349429216"/>
                  </a:ext>
                </a:extLst>
              </a:tr>
            </a:tbl>
          </a:graphicData>
        </a:graphic>
      </p:graphicFrame>
    </p:spTree>
    <p:extLst>
      <p:ext uri="{BB962C8B-B14F-4D97-AF65-F5344CB8AC3E}">
        <p14:creationId xmlns:p14="http://schemas.microsoft.com/office/powerpoint/2010/main" val="332931690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2B29876-7850-416E-9C2E-B5AE4E248B8F}"/>
              </a:ext>
            </a:extLst>
          </p:cNvPr>
          <p:cNvCxnSpPr>
            <a:cxnSpLocks/>
          </p:cNvCxnSpPr>
          <p:nvPr/>
        </p:nvCxnSpPr>
        <p:spPr>
          <a:xfrm>
            <a:off x="117475" y="11033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6803" name="Imagen 24">
            <a:extLst>
              <a:ext uri="{FF2B5EF4-FFF2-40B4-BE49-F238E27FC236}">
                <a16:creationId xmlns:a16="http://schemas.microsoft.com/office/drawing/2014/main" id="{61D6B0B8-6DAA-47D8-B59C-EF2C7C7A805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4788"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6" name="Imagen 10">
            <a:extLst>
              <a:ext uri="{FF2B5EF4-FFF2-40B4-BE49-F238E27FC236}">
                <a16:creationId xmlns:a16="http://schemas.microsoft.com/office/drawing/2014/main" id="{C603DED2-20FE-43B7-BCE8-AA7BFE3C864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9783763" y="152400"/>
            <a:ext cx="1423987"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9DE04C0E-3A4E-4599-9DA5-E6D1AFA0F3C0}"/>
              </a:ext>
            </a:extLst>
          </p:cNvPr>
          <p:cNvSpPr txBox="1"/>
          <p:nvPr/>
        </p:nvSpPr>
        <p:spPr>
          <a:xfrm>
            <a:off x="820094" y="73988"/>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Septiembre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6CA87BE0-5B12-4B14-8260-44022B882845}"/>
              </a:ext>
            </a:extLst>
          </p:cNvPr>
          <p:cNvSpPr txBox="1">
            <a:spLocks noChangeArrowheads="1"/>
          </p:cNvSpPr>
          <p:nvPr/>
        </p:nvSpPr>
        <p:spPr bwMode="auto">
          <a:xfrm>
            <a:off x="0" y="652240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FF9F335-E85E-D435-4468-5E0B9269BC9D}"/>
              </a:ext>
            </a:extLst>
          </p:cNvPr>
          <p:cNvSpPr txBox="1"/>
          <p:nvPr/>
        </p:nvSpPr>
        <p:spPr>
          <a:xfrm>
            <a:off x="1138238" y="5898532"/>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sp>
        <p:nvSpPr>
          <p:cNvPr id="4" name="10 Rectángulo">
            <a:extLst>
              <a:ext uri="{FF2B5EF4-FFF2-40B4-BE49-F238E27FC236}">
                <a16:creationId xmlns:a16="http://schemas.microsoft.com/office/drawing/2014/main" id="{8DD904AE-3ADA-A647-A6D8-4DE32ED39289}"/>
              </a:ext>
            </a:extLst>
          </p:cNvPr>
          <p:cNvSpPr/>
          <p:nvPr/>
        </p:nvSpPr>
        <p:spPr>
          <a:xfrm>
            <a:off x="1379438" y="1431925"/>
            <a:ext cx="329744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$38.490</a:t>
            </a:r>
            <a:endParaRPr lang="es-CO" sz="1400" b="1" kern="0" dirty="0">
              <a:solidFill>
                <a:schemeClr val="accent1">
                  <a:lumMod val="50000"/>
                </a:schemeClr>
              </a:solidFill>
              <a:latin typeface="+mn-lt"/>
              <a:cs typeface="Arial" panose="020B0604020202020204" pitchFamily="34" charset="0"/>
            </a:endParaRPr>
          </a:p>
        </p:txBody>
      </p:sp>
      <p:sp>
        <p:nvSpPr>
          <p:cNvPr id="6" name="12 Rectángulo">
            <a:extLst>
              <a:ext uri="{FF2B5EF4-FFF2-40B4-BE49-F238E27FC236}">
                <a16:creationId xmlns:a16="http://schemas.microsoft.com/office/drawing/2014/main" id="{30F22D76-143E-BD07-2EF7-CB922D0AD2F0}"/>
              </a:ext>
            </a:extLst>
          </p:cNvPr>
          <p:cNvSpPr/>
          <p:nvPr/>
        </p:nvSpPr>
        <p:spPr>
          <a:xfrm>
            <a:off x="6818164" y="1379704"/>
            <a:ext cx="311271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$ 1</a:t>
            </a:r>
            <a:r>
              <a:rPr lang="es-CO" sz="1400" b="1" dirty="0">
                <a:solidFill>
                  <a:schemeClr val="accent1">
                    <a:lumMod val="50000"/>
                  </a:schemeClr>
                </a:solidFill>
                <a:cs typeface="Arial" panose="020B0604020202020204" pitchFamily="34" charset="0"/>
              </a:rPr>
              <a:t>3</a:t>
            </a:r>
            <a:r>
              <a:rPr lang="es-CO" sz="1400" b="1" dirty="0">
                <a:solidFill>
                  <a:schemeClr val="accent1">
                    <a:lumMod val="50000"/>
                  </a:schemeClr>
                </a:solidFill>
                <a:latin typeface="+mn-lt"/>
                <a:cs typeface="Arial" panose="020B0604020202020204" pitchFamily="34" charset="0"/>
              </a:rPr>
              <a:t>.490</a:t>
            </a:r>
            <a:endParaRPr lang="es-CO" sz="1400" b="1" kern="0" dirty="0">
              <a:solidFill>
                <a:schemeClr val="accent1">
                  <a:lumMod val="50000"/>
                </a:schemeClr>
              </a:solidFill>
              <a:latin typeface="+mn-lt"/>
              <a:cs typeface="Arial" panose="020B0604020202020204" pitchFamily="34" charset="0"/>
            </a:endParaRPr>
          </a:p>
        </p:txBody>
      </p:sp>
      <p:sp>
        <p:nvSpPr>
          <p:cNvPr id="8" name="CuadroTexto 14">
            <a:extLst>
              <a:ext uri="{FF2B5EF4-FFF2-40B4-BE49-F238E27FC236}">
                <a16:creationId xmlns:a16="http://schemas.microsoft.com/office/drawing/2014/main" id="{AEB665AF-38B6-95F9-0D15-1C88ECA28674}"/>
              </a:ext>
            </a:extLst>
          </p:cNvPr>
          <p:cNvSpPr txBox="1"/>
          <p:nvPr/>
        </p:nvSpPr>
        <p:spPr>
          <a:xfrm>
            <a:off x="3819525" y="5600699"/>
            <a:ext cx="3994150"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$ 51.979 Millones</a:t>
            </a:r>
            <a:endParaRPr lang="es-CO" sz="1400" b="1" kern="0" dirty="0">
              <a:solidFill>
                <a:schemeClr val="accent1">
                  <a:lumMod val="50000"/>
                </a:schemeClr>
              </a:solidFill>
              <a:cs typeface="Arial" panose="020B0604020202020204" pitchFamily="34" charset="0"/>
            </a:endParaRPr>
          </a:p>
        </p:txBody>
      </p:sp>
      <p:sp>
        <p:nvSpPr>
          <p:cNvPr id="5" name="CuadroTexto 4">
            <a:extLst>
              <a:ext uri="{FF2B5EF4-FFF2-40B4-BE49-F238E27FC236}">
                <a16:creationId xmlns:a16="http://schemas.microsoft.com/office/drawing/2014/main" id="{34C12F55-A222-029C-834F-7B26FE815CA0}"/>
              </a:ext>
            </a:extLst>
          </p:cNvPr>
          <p:cNvSpPr txBox="1"/>
          <p:nvPr/>
        </p:nvSpPr>
        <p:spPr>
          <a:xfrm>
            <a:off x="3047281" y="3235707"/>
            <a:ext cx="6094562" cy="369332"/>
          </a:xfrm>
          <a:prstGeom prst="rect">
            <a:avLst/>
          </a:prstGeom>
          <a:noFill/>
        </p:spPr>
        <p:txBody>
          <a:bodyPr wrap="square">
            <a:spAutoFit/>
          </a:bodyPr>
          <a:lstStyle/>
          <a:p>
            <a:endParaRPr lang="es-CO" dirty="0"/>
          </a:p>
        </p:txBody>
      </p:sp>
      <p:graphicFrame>
        <p:nvGraphicFramePr>
          <p:cNvPr id="3" name="Gráfico 2">
            <a:extLst>
              <a:ext uri="{FF2B5EF4-FFF2-40B4-BE49-F238E27FC236}">
                <a16:creationId xmlns:a16="http://schemas.microsoft.com/office/drawing/2014/main" id="{DCF87B33-F64F-47BC-BF71-98BC162B0AAB}"/>
              </a:ext>
            </a:extLst>
          </p:cNvPr>
          <p:cNvGraphicFramePr>
            <a:graphicFrameLocks/>
          </p:cNvGraphicFramePr>
          <p:nvPr/>
        </p:nvGraphicFramePr>
        <p:xfrm>
          <a:off x="437042" y="1965633"/>
          <a:ext cx="5124450"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 name="Gráfico 6">
            <a:extLst>
              <a:ext uri="{FF2B5EF4-FFF2-40B4-BE49-F238E27FC236}">
                <a16:creationId xmlns:a16="http://schemas.microsoft.com/office/drawing/2014/main" id="{62514071-BF0E-49AD-BD54-2E209600A453}"/>
              </a:ext>
            </a:extLst>
          </p:cNvPr>
          <p:cNvGraphicFramePr>
            <a:graphicFrameLocks/>
          </p:cNvGraphicFramePr>
          <p:nvPr/>
        </p:nvGraphicFramePr>
        <p:xfrm>
          <a:off x="6083299" y="1911059"/>
          <a:ext cx="5325435" cy="3540719"/>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3306FDD-6961-4B24-88E2-A76E8FF10108}"/>
              </a:ext>
            </a:extLst>
          </p:cNvPr>
          <p:cNvCxnSpPr>
            <a:cxnSpLocks/>
          </p:cNvCxnSpPr>
          <p:nvPr/>
        </p:nvCxnSpPr>
        <p:spPr>
          <a:xfrm>
            <a:off x="88900" y="1112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8851" name="Imagen 24">
            <a:extLst>
              <a:ext uri="{FF2B5EF4-FFF2-40B4-BE49-F238E27FC236}">
                <a16:creationId xmlns:a16="http://schemas.microsoft.com/office/drawing/2014/main" id="{0956897D-EA9B-435A-8ED3-B5675DF930F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3525" y="1143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CuadroTexto 23">
            <a:extLst>
              <a:ext uri="{FF2B5EF4-FFF2-40B4-BE49-F238E27FC236}">
                <a16:creationId xmlns:a16="http://schemas.microsoft.com/office/drawing/2014/main" id="{1056687E-4172-4533-8D51-23F7880C9043}"/>
              </a:ext>
            </a:extLst>
          </p:cNvPr>
          <p:cNvSpPr txBox="1"/>
          <p:nvPr/>
        </p:nvSpPr>
        <p:spPr>
          <a:xfrm>
            <a:off x="1196976" y="193675"/>
            <a:ext cx="901065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Septiembre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CDF626F7-4695-4F8D-B950-C2EBF20B7209}"/>
              </a:ext>
            </a:extLst>
          </p:cNvPr>
          <p:cNvSpPr txBox="1">
            <a:spLocks noChangeArrowheads="1"/>
          </p:cNvSpPr>
          <p:nvPr/>
        </p:nvSpPr>
        <p:spPr bwMode="auto">
          <a:xfrm>
            <a:off x="0" y="6520819"/>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7" name="Grupo 16">
            <a:extLst>
              <a:ext uri="{FF2B5EF4-FFF2-40B4-BE49-F238E27FC236}">
                <a16:creationId xmlns:a16="http://schemas.microsoft.com/office/drawing/2014/main" id="{307DD1BE-3578-4D5C-A7D1-3001EA02159B}"/>
              </a:ext>
            </a:extLst>
          </p:cNvPr>
          <p:cNvGrpSpPr/>
          <p:nvPr/>
        </p:nvGrpSpPr>
        <p:grpSpPr>
          <a:xfrm>
            <a:off x="10501547" y="54748"/>
            <a:ext cx="1077459" cy="989053"/>
            <a:chOff x="10562619" y="1423954"/>
            <a:chExt cx="1280250" cy="1299632"/>
          </a:xfrm>
        </p:grpSpPr>
        <p:pic>
          <p:nvPicPr>
            <p:cNvPr id="18" name="Picture 2">
              <a:extLst>
                <a:ext uri="{FF2B5EF4-FFF2-40B4-BE49-F238E27FC236}">
                  <a16:creationId xmlns:a16="http://schemas.microsoft.com/office/drawing/2014/main" id="{34B9E658-5A67-43E6-8FF5-12E31EC9B8B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BEE3527-C954-4511-9E15-4BCBE17D59B2}"/>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56A041C0-B059-7B9E-461A-CA38DBF729A3}"/>
              </a:ext>
            </a:extLst>
          </p:cNvPr>
          <p:cNvSpPr txBox="1"/>
          <p:nvPr/>
        </p:nvSpPr>
        <p:spPr>
          <a:xfrm>
            <a:off x="1141123" y="5914645"/>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sp>
        <p:nvSpPr>
          <p:cNvPr id="4" name="15 Rectángulo">
            <a:extLst>
              <a:ext uri="{FF2B5EF4-FFF2-40B4-BE49-F238E27FC236}">
                <a16:creationId xmlns:a16="http://schemas.microsoft.com/office/drawing/2014/main" id="{1D6439D1-48A7-4482-2247-688F3EE5E34F}"/>
              </a:ext>
            </a:extLst>
          </p:cNvPr>
          <p:cNvSpPr/>
          <p:nvPr/>
        </p:nvSpPr>
        <p:spPr>
          <a:xfrm>
            <a:off x="1109872" y="1347862"/>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$11.840</a:t>
            </a:r>
            <a:endParaRPr lang="es-CO" sz="1400" b="1" kern="0" dirty="0">
              <a:solidFill>
                <a:schemeClr val="accent1">
                  <a:lumMod val="50000"/>
                </a:schemeClr>
              </a:solidFill>
              <a:cs typeface="Arial" panose="020B0604020202020204" pitchFamily="34" charset="0"/>
            </a:endParaRPr>
          </a:p>
        </p:txBody>
      </p:sp>
      <p:sp>
        <p:nvSpPr>
          <p:cNvPr id="6" name="16 Rectángulo">
            <a:extLst>
              <a:ext uri="{FF2B5EF4-FFF2-40B4-BE49-F238E27FC236}">
                <a16:creationId xmlns:a16="http://schemas.microsoft.com/office/drawing/2014/main" id="{324CA483-5FE3-5C66-C6B7-0747836DBE07}"/>
              </a:ext>
            </a:extLst>
          </p:cNvPr>
          <p:cNvSpPr/>
          <p:nvPr/>
        </p:nvSpPr>
        <p:spPr>
          <a:xfrm>
            <a:off x="7157047" y="1392962"/>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$2.918</a:t>
            </a:r>
            <a:endParaRPr lang="es-CO" sz="1400" b="1" kern="0" dirty="0">
              <a:solidFill>
                <a:schemeClr val="accent1">
                  <a:lumMod val="50000"/>
                </a:schemeClr>
              </a:solidFill>
              <a:cs typeface="Arial" panose="020B0604020202020204" pitchFamily="34" charset="0"/>
            </a:endParaRPr>
          </a:p>
        </p:txBody>
      </p:sp>
      <p:sp>
        <p:nvSpPr>
          <p:cNvPr id="8" name="CuadroTexto 14">
            <a:extLst>
              <a:ext uri="{FF2B5EF4-FFF2-40B4-BE49-F238E27FC236}">
                <a16:creationId xmlns:a16="http://schemas.microsoft.com/office/drawing/2014/main" id="{C73BCFE9-76F8-AD5C-A2AE-4D03A71151B4}"/>
              </a:ext>
            </a:extLst>
          </p:cNvPr>
          <p:cNvSpPr txBox="1"/>
          <p:nvPr/>
        </p:nvSpPr>
        <p:spPr>
          <a:xfrm>
            <a:off x="3611254" y="5533442"/>
            <a:ext cx="456835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$ 14.758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771085B0-296A-48FB-98CF-AEEFACA82AF2}"/>
              </a:ext>
            </a:extLst>
          </p:cNvPr>
          <p:cNvGraphicFramePr>
            <a:graphicFrameLocks/>
          </p:cNvGraphicFramePr>
          <p:nvPr/>
        </p:nvGraphicFramePr>
        <p:xfrm>
          <a:off x="310667" y="1935733"/>
          <a:ext cx="5452824"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 name="Gráfico 4">
            <a:extLst>
              <a:ext uri="{FF2B5EF4-FFF2-40B4-BE49-F238E27FC236}">
                <a16:creationId xmlns:a16="http://schemas.microsoft.com/office/drawing/2014/main" id="{2F647D3D-1469-49C2-8204-C38D483BCEFB}"/>
              </a:ext>
            </a:extLst>
          </p:cNvPr>
          <p:cNvGraphicFramePr>
            <a:graphicFrameLocks/>
          </p:cNvGraphicFramePr>
          <p:nvPr/>
        </p:nvGraphicFramePr>
        <p:xfrm>
          <a:off x="6066631" y="1871082"/>
          <a:ext cx="5810250" cy="3554485"/>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87D1910-FCC6-4872-8C43-B94DE0052A14}"/>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0899" name="Imagen 24">
            <a:extLst>
              <a:ext uri="{FF2B5EF4-FFF2-40B4-BE49-F238E27FC236}">
                <a16:creationId xmlns:a16="http://schemas.microsoft.com/office/drawing/2014/main" id="{B5C58B50-7C8A-4FF2-942F-FF50813AC64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9863" y="1397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0" name="Imagen 9">
            <a:extLst>
              <a:ext uri="{FF2B5EF4-FFF2-40B4-BE49-F238E27FC236}">
                <a16:creationId xmlns:a16="http://schemas.microsoft.com/office/drawing/2014/main" id="{2DCF16CF-8607-430B-B905-CB43FBE74DE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942513" y="258763"/>
            <a:ext cx="16605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B843F7C-B21A-42D9-A1E8-50DC1716CC35}"/>
              </a:ext>
            </a:extLst>
          </p:cNvPr>
          <p:cNvSpPr txBox="1"/>
          <p:nvPr/>
        </p:nvSpPr>
        <p:spPr>
          <a:xfrm>
            <a:off x="893763" y="69850"/>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Septiembre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910B243D-703F-4FBA-B31C-91C653DBE4FB}"/>
              </a:ext>
            </a:extLst>
          </p:cNvPr>
          <p:cNvSpPr txBox="1">
            <a:spLocks noChangeArrowheads="1"/>
          </p:cNvSpPr>
          <p:nvPr/>
        </p:nvSpPr>
        <p:spPr bwMode="auto">
          <a:xfrm>
            <a:off x="-10272" y="651115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E8AA88A4-14D1-DE49-11D7-2D7326BAF109}"/>
              </a:ext>
            </a:extLst>
          </p:cNvPr>
          <p:cNvSpPr txBox="1"/>
          <p:nvPr/>
        </p:nvSpPr>
        <p:spPr>
          <a:xfrm>
            <a:off x="1132681" y="593622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BA0BF8D7-7B67-2666-BB45-25CE9C105D4A}"/>
              </a:ext>
            </a:extLst>
          </p:cNvPr>
          <p:cNvSpPr/>
          <p:nvPr/>
        </p:nvSpPr>
        <p:spPr>
          <a:xfrm>
            <a:off x="1465982" y="1357704"/>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$ 16.378</a:t>
            </a:r>
            <a:endParaRPr lang="es-CO" sz="1400" b="1" kern="0" dirty="0">
              <a:solidFill>
                <a:schemeClr val="accent1">
                  <a:lumMod val="50000"/>
                </a:schemeClr>
              </a:solidFill>
              <a:cs typeface="Arial" panose="020B0604020202020204" pitchFamily="34" charset="0"/>
            </a:endParaRPr>
          </a:p>
        </p:txBody>
      </p:sp>
      <p:sp>
        <p:nvSpPr>
          <p:cNvPr id="6" name="12 Rectángulo">
            <a:extLst>
              <a:ext uri="{FF2B5EF4-FFF2-40B4-BE49-F238E27FC236}">
                <a16:creationId xmlns:a16="http://schemas.microsoft.com/office/drawing/2014/main" id="{DFB2A8B7-2602-56EE-630A-9513C310AFE3}"/>
              </a:ext>
            </a:extLst>
          </p:cNvPr>
          <p:cNvSpPr/>
          <p:nvPr/>
        </p:nvSpPr>
        <p:spPr>
          <a:xfrm>
            <a:off x="7189748" y="1372726"/>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$ 7.371</a:t>
            </a:r>
          </a:p>
        </p:txBody>
      </p:sp>
      <p:sp>
        <p:nvSpPr>
          <p:cNvPr id="7" name="CuadroTexto 14">
            <a:extLst>
              <a:ext uri="{FF2B5EF4-FFF2-40B4-BE49-F238E27FC236}">
                <a16:creationId xmlns:a16="http://schemas.microsoft.com/office/drawing/2014/main" id="{DFE6DE58-E898-18BE-80BA-2045F3698348}"/>
              </a:ext>
            </a:extLst>
          </p:cNvPr>
          <p:cNvSpPr txBox="1"/>
          <p:nvPr/>
        </p:nvSpPr>
        <p:spPr>
          <a:xfrm>
            <a:off x="4261690" y="5508042"/>
            <a:ext cx="352068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$23.749 </a:t>
            </a: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EBF34B2F-376D-4F99-AE6D-EAC24380CDAF}"/>
              </a:ext>
            </a:extLst>
          </p:cNvPr>
          <p:cNvGraphicFramePr>
            <a:graphicFrameLocks/>
          </p:cNvGraphicFramePr>
          <p:nvPr/>
        </p:nvGraphicFramePr>
        <p:xfrm>
          <a:off x="169788" y="1946144"/>
          <a:ext cx="6076950" cy="347662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9D3D2F9F-73E5-4496-B33D-F3B1CB6E144C}"/>
              </a:ext>
            </a:extLst>
          </p:cNvPr>
          <p:cNvGraphicFramePr>
            <a:graphicFrameLocks/>
          </p:cNvGraphicFramePr>
          <p:nvPr/>
        </p:nvGraphicFramePr>
        <p:xfrm>
          <a:off x="117475" y="1988780"/>
          <a:ext cx="5746103" cy="347662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 name="Gráfico 7">
            <a:extLst>
              <a:ext uri="{FF2B5EF4-FFF2-40B4-BE49-F238E27FC236}">
                <a16:creationId xmlns:a16="http://schemas.microsoft.com/office/drawing/2014/main" id="{13D67658-C864-4469-B2EF-C56E6F56AE84}"/>
              </a:ext>
            </a:extLst>
          </p:cNvPr>
          <p:cNvGraphicFramePr>
            <a:graphicFrameLocks/>
          </p:cNvGraphicFramePr>
          <p:nvPr/>
        </p:nvGraphicFramePr>
        <p:xfrm>
          <a:off x="6022032" y="1936619"/>
          <a:ext cx="5534025" cy="3486150"/>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F02C10-7CC1-405A-B439-2B4BE7F06FB8}"/>
              </a:ext>
            </a:extLst>
          </p:cNvPr>
          <p:cNvCxnSpPr>
            <a:cxnSpLocks/>
          </p:cNvCxnSpPr>
          <p:nvPr/>
        </p:nvCxnSpPr>
        <p:spPr>
          <a:xfrm>
            <a:off x="55563" y="1227138"/>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2947" name="Imagen 24">
            <a:extLst>
              <a:ext uri="{FF2B5EF4-FFF2-40B4-BE49-F238E27FC236}">
                <a16:creationId xmlns:a16="http://schemas.microsoft.com/office/drawing/2014/main" id="{7D23EA52-55C3-4C42-85B4-E467F058F68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2725" y="1254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50" name="Imagen 18">
            <a:extLst>
              <a:ext uri="{FF2B5EF4-FFF2-40B4-BE49-F238E27FC236}">
                <a16:creationId xmlns:a16="http://schemas.microsoft.com/office/drawing/2014/main" id="{BB9C6C50-43DB-472E-844B-29815B4A0FF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699625" y="247650"/>
            <a:ext cx="1992313"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CuadroTexto 20">
            <a:extLst>
              <a:ext uri="{FF2B5EF4-FFF2-40B4-BE49-F238E27FC236}">
                <a16:creationId xmlns:a16="http://schemas.microsoft.com/office/drawing/2014/main" id="{5AFEFD99-311D-4CAA-A4E8-7BDFF4564BBF}"/>
              </a:ext>
            </a:extLst>
          </p:cNvPr>
          <p:cNvSpPr txBox="1"/>
          <p:nvPr/>
        </p:nvSpPr>
        <p:spPr>
          <a:xfrm>
            <a:off x="939800" y="280988"/>
            <a:ext cx="8670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Septiembre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3A84E985-385F-4F6D-B4BE-A29E975A497E}"/>
              </a:ext>
            </a:extLst>
          </p:cNvPr>
          <p:cNvSpPr txBox="1">
            <a:spLocks noChangeArrowheads="1"/>
          </p:cNvSpPr>
          <p:nvPr/>
        </p:nvSpPr>
        <p:spPr bwMode="auto">
          <a:xfrm>
            <a:off x="-34924" y="655854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8C6BD1A-028E-5AA5-951A-B287E185D0EE}"/>
              </a:ext>
            </a:extLst>
          </p:cNvPr>
          <p:cNvSpPr txBox="1"/>
          <p:nvPr/>
        </p:nvSpPr>
        <p:spPr>
          <a:xfrm>
            <a:off x="1132681" y="5985708"/>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73E38CC0-C733-4736-5C5D-90BC7D52151B}"/>
              </a:ext>
            </a:extLst>
          </p:cNvPr>
          <p:cNvGraphicFramePr>
            <a:graphicFrameLocks/>
          </p:cNvGraphicFramePr>
          <p:nvPr/>
        </p:nvGraphicFramePr>
        <p:xfrm>
          <a:off x="562418" y="1374729"/>
          <a:ext cx="10496900" cy="459540"/>
        </p:xfrm>
        <a:graphic>
          <a:graphicData uri="http://schemas.openxmlformats.org/drawingml/2006/chart">
            <c:chart xmlns:c="http://schemas.openxmlformats.org/drawingml/2006/chart" xmlns:r="http://schemas.openxmlformats.org/officeDocument/2006/relationships" r:id="rId5"/>
          </a:graphicData>
        </a:graphic>
      </p:graphicFrame>
      <p:sp>
        <p:nvSpPr>
          <p:cNvPr id="6" name="CuadroTexto 14">
            <a:extLst>
              <a:ext uri="{FF2B5EF4-FFF2-40B4-BE49-F238E27FC236}">
                <a16:creationId xmlns:a16="http://schemas.microsoft.com/office/drawing/2014/main" id="{0ADB4DF1-4AFA-6126-D12B-A7A5487BAE4B}"/>
              </a:ext>
            </a:extLst>
          </p:cNvPr>
          <p:cNvSpPr txBox="1"/>
          <p:nvPr/>
        </p:nvSpPr>
        <p:spPr>
          <a:xfrm>
            <a:off x="4237038" y="5586520"/>
            <a:ext cx="3451225"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$11.072 millones</a:t>
            </a:r>
            <a:endParaRPr lang="es-CO" sz="1400" b="1" kern="0" dirty="0">
              <a:solidFill>
                <a:schemeClr val="accent1">
                  <a:lumMod val="50000"/>
                </a:schemeClr>
              </a:solidFill>
              <a:cs typeface="Arial" panose="020B0604020202020204" pitchFamily="34" charset="0"/>
            </a:endParaRPr>
          </a:p>
        </p:txBody>
      </p:sp>
      <p:graphicFrame>
        <p:nvGraphicFramePr>
          <p:cNvPr id="8" name="Gráfico 7">
            <a:extLst>
              <a:ext uri="{FF2B5EF4-FFF2-40B4-BE49-F238E27FC236}">
                <a16:creationId xmlns:a16="http://schemas.microsoft.com/office/drawing/2014/main" id="{52802136-007E-96C8-F98B-ABC21BC9C6FF}"/>
              </a:ext>
            </a:extLst>
          </p:cNvPr>
          <p:cNvGraphicFramePr>
            <a:graphicFrameLocks/>
          </p:cNvGraphicFramePr>
          <p:nvPr/>
        </p:nvGraphicFramePr>
        <p:xfrm>
          <a:off x="6349542" y="1984721"/>
          <a:ext cx="5534025"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9" name="Gráfico 8">
            <a:extLst>
              <a:ext uri="{FF2B5EF4-FFF2-40B4-BE49-F238E27FC236}">
                <a16:creationId xmlns:a16="http://schemas.microsoft.com/office/drawing/2014/main" id="{8694A8B3-8F56-4942-804F-9565EBF595E5}"/>
              </a:ext>
            </a:extLst>
          </p:cNvPr>
          <p:cNvGraphicFramePr>
            <a:graphicFrameLocks/>
          </p:cNvGraphicFramePr>
          <p:nvPr/>
        </p:nvGraphicFramePr>
        <p:xfrm>
          <a:off x="6477000" y="1925482"/>
          <a:ext cx="5534025" cy="348615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3" name="Gráfico 2">
            <a:extLst>
              <a:ext uri="{FF2B5EF4-FFF2-40B4-BE49-F238E27FC236}">
                <a16:creationId xmlns:a16="http://schemas.microsoft.com/office/drawing/2014/main" id="{EFAC455A-FE42-49B4-8D29-07B98DBE1429}"/>
              </a:ext>
            </a:extLst>
          </p:cNvPr>
          <p:cNvGraphicFramePr>
            <a:graphicFrameLocks/>
          </p:cNvGraphicFramePr>
          <p:nvPr/>
        </p:nvGraphicFramePr>
        <p:xfrm>
          <a:off x="145134" y="1935007"/>
          <a:ext cx="6076950" cy="3476625"/>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 name="Gráfico 4">
            <a:extLst>
              <a:ext uri="{FF2B5EF4-FFF2-40B4-BE49-F238E27FC236}">
                <a16:creationId xmlns:a16="http://schemas.microsoft.com/office/drawing/2014/main" id="{8694A8B3-8F56-4942-804F-9565EBF595E5}"/>
              </a:ext>
            </a:extLst>
          </p:cNvPr>
          <p:cNvGraphicFramePr>
            <a:graphicFrameLocks/>
          </p:cNvGraphicFramePr>
          <p:nvPr/>
        </p:nvGraphicFramePr>
        <p:xfrm>
          <a:off x="6349542" y="2016695"/>
          <a:ext cx="5534025" cy="3486150"/>
        </p:xfrm>
        <a:graphic>
          <a:graphicData uri="http://schemas.openxmlformats.org/drawingml/2006/chart">
            <c:chart xmlns:c="http://schemas.openxmlformats.org/drawingml/2006/chart" xmlns:r="http://schemas.openxmlformats.org/officeDocument/2006/relationships" r:id="rId9"/>
          </a:graphicData>
        </a:graphic>
      </p:graphicFrame>
    </p:spTree>
  </p:cSld>
  <p:clrMapOvr>
    <a:masterClrMapping/>
  </p:clrMapOvr>
  <p:transition spd="slow"/>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189A3E2-2FF1-4642-B87A-4E59D84F6620}"/>
              </a:ext>
            </a:extLst>
          </p:cNvPr>
          <p:cNvCxnSpPr>
            <a:cxnSpLocks/>
          </p:cNvCxnSpPr>
          <p:nvPr/>
        </p:nvCxnSpPr>
        <p:spPr>
          <a:xfrm>
            <a:off x="6350" y="1239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4995" name="Imagen 6">
            <a:extLst>
              <a:ext uri="{FF2B5EF4-FFF2-40B4-BE49-F238E27FC236}">
                <a16:creationId xmlns:a16="http://schemas.microsoft.com/office/drawing/2014/main" id="{826FC947-7155-4D0C-A1ED-1B153641621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09275" y="254000"/>
            <a:ext cx="110807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6" name="Imagen 7">
            <a:extLst>
              <a:ext uri="{FF2B5EF4-FFF2-40B4-BE49-F238E27FC236}">
                <a16:creationId xmlns:a16="http://schemas.microsoft.com/office/drawing/2014/main" id="{8BA96951-8B90-4562-A7F2-C74DEF0D1D1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B537C7A6-AFBF-46B9-ABCE-A0AD7D163687}"/>
              </a:ext>
            </a:extLst>
          </p:cNvPr>
          <p:cNvSpPr txBox="1"/>
          <p:nvPr/>
        </p:nvSpPr>
        <p:spPr>
          <a:xfrm>
            <a:off x="596900" y="209550"/>
            <a:ext cx="1011237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Abril a Septiembre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ACC8C21-5914-44EC-814F-642D049996FC}"/>
              </a:ext>
            </a:extLst>
          </p:cNvPr>
          <p:cNvSpPr txBox="1">
            <a:spLocks noChangeArrowheads="1"/>
          </p:cNvSpPr>
          <p:nvPr/>
        </p:nvSpPr>
        <p:spPr bwMode="auto">
          <a:xfrm>
            <a:off x="-115484" y="6550744"/>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913593C8-19B6-1444-E956-05895F28250F}"/>
              </a:ext>
            </a:extLst>
          </p:cNvPr>
          <p:cNvSpPr txBox="1"/>
          <p:nvPr/>
        </p:nvSpPr>
        <p:spPr>
          <a:xfrm>
            <a:off x="1086500" y="593720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410586AD-2590-4C63-870D-A532699C5A27}"/>
              </a:ext>
            </a:extLst>
          </p:cNvPr>
          <p:cNvGraphicFramePr>
            <a:graphicFrameLocks noGrp="1"/>
          </p:cNvGraphicFramePr>
          <p:nvPr/>
        </p:nvGraphicFramePr>
        <p:xfrm>
          <a:off x="1086501" y="1512809"/>
          <a:ext cx="9841032" cy="442439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CFA53AD-63F9-42BD-A67B-2D8DEB0177FE}"/>
              </a:ext>
            </a:extLst>
          </p:cNvPr>
          <p:cNvCxnSpPr>
            <a:cxnSpLocks/>
          </p:cNvCxnSpPr>
          <p:nvPr/>
        </p:nvCxnSpPr>
        <p:spPr>
          <a:xfrm>
            <a:off x="41275"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7043" name="Imagen 24">
            <a:extLst>
              <a:ext uri="{FF2B5EF4-FFF2-40B4-BE49-F238E27FC236}">
                <a16:creationId xmlns:a16="http://schemas.microsoft.com/office/drawing/2014/main" id="{57D2BA00-A730-4ECE-9224-7F7A7AE7B24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66675"/>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4" name="Imagen 10">
            <a:extLst>
              <a:ext uri="{FF2B5EF4-FFF2-40B4-BE49-F238E27FC236}">
                <a16:creationId xmlns:a16="http://schemas.microsoft.com/office/drawing/2014/main" id="{511E5E98-187C-4125-BD84-D88450CD199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46164" y="123846"/>
            <a:ext cx="1276350" cy="72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4C9883AA-58B4-4D83-BB41-6129E757686F}"/>
              </a:ext>
            </a:extLst>
          </p:cNvPr>
          <p:cNvSpPr txBox="1"/>
          <p:nvPr/>
        </p:nvSpPr>
        <p:spPr>
          <a:xfrm>
            <a:off x="1042988" y="53975"/>
            <a:ext cx="9196387" cy="1354217"/>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Abril a Septiembre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268868C1-DB22-4119-88C6-69AF43A240D0}"/>
              </a:ext>
            </a:extLst>
          </p:cNvPr>
          <p:cNvSpPr txBox="1">
            <a:spLocks noChangeArrowheads="1"/>
          </p:cNvSpPr>
          <p:nvPr/>
        </p:nvSpPr>
        <p:spPr bwMode="auto">
          <a:xfrm>
            <a:off x="-156001" y="654754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06CE8AF-B7E7-CE76-9B1D-D6E300639146}"/>
              </a:ext>
            </a:extLst>
          </p:cNvPr>
          <p:cNvSpPr txBox="1"/>
          <p:nvPr/>
        </p:nvSpPr>
        <p:spPr>
          <a:xfrm>
            <a:off x="842337" y="587766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graphicFrame>
        <p:nvGraphicFramePr>
          <p:cNvPr id="4" name="4 Gráfico">
            <a:extLst>
              <a:ext uri="{FF2B5EF4-FFF2-40B4-BE49-F238E27FC236}">
                <a16:creationId xmlns:a16="http://schemas.microsoft.com/office/drawing/2014/main" id="{754A4F1C-5DEB-41C6-A00C-32BAD68E3055}"/>
              </a:ext>
            </a:extLst>
          </p:cNvPr>
          <p:cNvGraphicFramePr>
            <a:graphicFrameLocks/>
          </p:cNvGraphicFramePr>
          <p:nvPr/>
        </p:nvGraphicFramePr>
        <p:xfrm>
          <a:off x="1042988" y="1408191"/>
          <a:ext cx="9658208" cy="439888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2063648-509E-4F3C-95FE-4EAC8E5E0223}"/>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9091" name="Imagen 24">
            <a:extLst>
              <a:ext uri="{FF2B5EF4-FFF2-40B4-BE49-F238E27FC236}">
                <a16:creationId xmlns:a16="http://schemas.microsoft.com/office/drawing/2014/main" id="{A150A67A-B1AF-46B2-9414-63C67843C1C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8763"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12CC35BE-D7EE-472B-869B-B31D50AEB153}"/>
              </a:ext>
            </a:extLst>
          </p:cNvPr>
          <p:cNvSpPr txBox="1"/>
          <p:nvPr/>
        </p:nvSpPr>
        <p:spPr>
          <a:xfrm>
            <a:off x="1192213" y="0"/>
            <a:ext cx="923489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Abril a Septiembre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5706896A-BBE7-4095-AC79-9A7A1E9AD7FB}"/>
              </a:ext>
            </a:extLst>
          </p:cNvPr>
          <p:cNvSpPr txBox="1">
            <a:spLocks noChangeArrowheads="1"/>
          </p:cNvSpPr>
          <p:nvPr/>
        </p:nvSpPr>
        <p:spPr bwMode="auto">
          <a:xfrm>
            <a:off x="-135421"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3" name="Grupo 12">
            <a:extLst>
              <a:ext uri="{FF2B5EF4-FFF2-40B4-BE49-F238E27FC236}">
                <a16:creationId xmlns:a16="http://schemas.microsoft.com/office/drawing/2014/main" id="{1A37F20F-F1B7-458F-9A98-741CF75CFD18}"/>
              </a:ext>
            </a:extLst>
          </p:cNvPr>
          <p:cNvGrpSpPr/>
          <p:nvPr/>
        </p:nvGrpSpPr>
        <p:grpSpPr>
          <a:xfrm>
            <a:off x="10501547" y="54748"/>
            <a:ext cx="1077459" cy="989053"/>
            <a:chOff x="10562619" y="1423954"/>
            <a:chExt cx="1280250" cy="1299632"/>
          </a:xfrm>
        </p:grpSpPr>
        <p:pic>
          <p:nvPicPr>
            <p:cNvPr id="17" name="Picture 2">
              <a:extLst>
                <a:ext uri="{FF2B5EF4-FFF2-40B4-BE49-F238E27FC236}">
                  <a16:creationId xmlns:a16="http://schemas.microsoft.com/office/drawing/2014/main" id="{4F1BC9F3-1420-4B05-B79E-B63014ED8EA5}"/>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22B82AB2-F06A-4CA5-9292-FE89B1EC1ABD}"/>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4690AD1C-6070-5FA3-BF52-DE209668AAA2}"/>
              </a:ext>
            </a:extLst>
          </p:cNvPr>
          <p:cNvSpPr txBox="1"/>
          <p:nvPr/>
        </p:nvSpPr>
        <p:spPr>
          <a:xfrm>
            <a:off x="1141123" y="5784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00000000-0008-0000-0200-000005000000}"/>
              </a:ext>
            </a:extLst>
          </p:cNvPr>
          <p:cNvGraphicFramePr>
            <a:graphicFrameLocks/>
          </p:cNvGraphicFramePr>
          <p:nvPr/>
        </p:nvGraphicFramePr>
        <p:xfrm>
          <a:off x="1412342" y="1223962"/>
          <a:ext cx="9397496" cy="4560355"/>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618F06-B5D9-4F1D-8983-46F5905E7D09}"/>
              </a:ext>
            </a:extLst>
          </p:cNvPr>
          <p:cNvCxnSpPr>
            <a:cxnSpLocks/>
          </p:cNvCxnSpPr>
          <p:nvPr/>
        </p:nvCxnSpPr>
        <p:spPr>
          <a:xfrm>
            <a:off x="66675" y="11398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1139" name="Imagen 24">
            <a:extLst>
              <a:ext uri="{FF2B5EF4-FFF2-40B4-BE49-F238E27FC236}">
                <a16:creationId xmlns:a16="http://schemas.microsoft.com/office/drawing/2014/main" id="{F9E5119E-D279-4B42-A8B2-A7BF562D26D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2413" y="14605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0" name="Imagen 9">
            <a:extLst>
              <a:ext uri="{FF2B5EF4-FFF2-40B4-BE49-F238E27FC236}">
                <a16:creationId xmlns:a16="http://schemas.microsoft.com/office/drawing/2014/main" id="{396B5215-B4DC-4524-89F4-5BE3E21AECB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17063" y="276225"/>
            <a:ext cx="1873250"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6302B17B-7B51-4770-88E9-508BDE4C7BA2}"/>
              </a:ext>
            </a:extLst>
          </p:cNvPr>
          <p:cNvSpPr txBox="1"/>
          <p:nvPr/>
        </p:nvSpPr>
        <p:spPr>
          <a:xfrm>
            <a:off x="1192213" y="111125"/>
            <a:ext cx="8324850"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Abril a Septiembre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DC7F997F-129F-4794-A37B-398F9D3C16F8}"/>
              </a:ext>
            </a:extLst>
          </p:cNvPr>
          <p:cNvSpPr txBox="1">
            <a:spLocks noChangeArrowheads="1"/>
          </p:cNvSpPr>
          <p:nvPr/>
        </p:nvSpPr>
        <p:spPr bwMode="auto">
          <a:xfrm>
            <a:off x="0" y="65707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AB5892F-1E7D-40BA-E5D2-D161E53B7640}"/>
              </a:ext>
            </a:extLst>
          </p:cNvPr>
          <p:cNvSpPr txBox="1"/>
          <p:nvPr/>
        </p:nvSpPr>
        <p:spPr>
          <a:xfrm>
            <a:off x="959608" y="5581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10521EFD-D361-4D38-AB51-A41747F68366}"/>
              </a:ext>
            </a:extLst>
          </p:cNvPr>
          <p:cNvGraphicFramePr>
            <a:graphicFrameLocks/>
          </p:cNvGraphicFramePr>
          <p:nvPr/>
        </p:nvGraphicFramePr>
        <p:xfrm>
          <a:off x="1711105" y="1342946"/>
          <a:ext cx="8324850" cy="423837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2923980-0B98-4A27-9B06-78FD95FEE1A5}"/>
              </a:ext>
            </a:extLst>
          </p:cNvPr>
          <p:cNvCxnSpPr>
            <a:cxnSpLocks/>
          </p:cNvCxnSpPr>
          <p:nvPr/>
        </p:nvCxnSpPr>
        <p:spPr>
          <a:xfrm>
            <a:off x="88900" y="11588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3187" name="Imagen 24">
            <a:extLst>
              <a:ext uri="{FF2B5EF4-FFF2-40B4-BE49-F238E27FC236}">
                <a16:creationId xmlns:a16="http://schemas.microsoft.com/office/drawing/2014/main" id="{3FAE5767-722B-4DA7-9FEC-592BDE220E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5113" y="14763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9" name="Imagen 12">
            <a:extLst>
              <a:ext uri="{FF2B5EF4-FFF2-40B4-BE49-F238E27FC236}">
                <a16:creationId xmlns:a16="http://schemas.microsoft.com/office/drawing/2014/main" id="{F93C28E1-5F6F-4FBF-A260-F98B698F627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67863" y="184150"/>
            <a:ext cx="1860550"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DAFC47D2-2D00-48CC-96E4-72EABAA42C5F}"/>
              </a:ext>
            </a:extLst>
          </p:cNvPr>
          <p:cNvSpPr txBox="1"/>
          <p:nvPr/>
        </p:nvSpPr>
        <p:spPr>
          <a:xfrm>
            <a:off x="1192213" y="101981"/>
            <a:ext cx="818038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Abril a Septiembre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5F24299D-ED2C-4969-AF35-9867EF37C2D9}"/>
              </a:ext>
            </a:extLst>
          </p:cNvPr>
          <p:cNvSpPr txBox="1">
            <a:spLocks noChangeArrowheads="1"/>
          </p:cNvSpPr>
          <p:nvPr/>
        </p:nvSpPr>
        <p:spPr bwMode="auto">
          <a:xfrm>
            <a:off x="0" y="646987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CE34F4CE-128E-775C-7599-9FDF7259E9B7}"/>
              </a:ext>
            </a:extLst>
          </p:cNvPr>
          <p:cNvSpPr txBox="1"/>
          <p:nvPr/>
        </p:nvSpPr>
        <p:spPr>
          <a:xfrm>
            <a:off x="833438" y="57301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30-sep-2024 descargado del SIGAB el 7-oct-2024.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00000000-0008-0000-0200-000003000000}"/>
              </a:ext>
            </a:extLst>
          </p:cNvPr>
          <p:cNvGraphicFramePr>
            <a:graphicFrameLocks/>
          </p:cNvGraphicFramePr>
          <p:nvPr/>
        </p:nvGraphicFramePr>
        <p:xfrm>
          <a:off x="1731818" y="1395714"/>
          <a:ext cx="8670614" cy="433442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1">
            <a:extLst>
              <a:ext uri="{FF2B5EF4-FFF2-40B4-BE49-F238E27FC236}">
                <a16:creationId xmlns:a16="http://schemas.microsoft.com/office/drawing/2014/main" id="{075076DA-2E41-42A8-B9E3-2578D9DB75B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61181" y="34531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a:extLst>
              <a:ext uri="{FF2B5EF4-FFF2-40B4-BE49-F238E27FC236}">
                <a16:creationId xmlns:a16="http://schemas.microsoft.com/office/drawing/2014/main" id="{7855C401-56F4-43A9-B6AE-7EE08F40749D}"/>
              </a:ext>
            </a:extLst>
          </p:cNvPr>
          <p:cNvSpPr txBox="1"/>
          <p:nvPr/>
        </p:nvSpPr>
        <p:spPr>
          <a:xfrm>
            <a:off x="1643856" y="359601"/>
            <a:ext cx="9880600"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 de febrero 2018 a Septiembre 2024</a:t>
            </a:r>
            <a:endParaRPr lang="es-CO" sz="1600" kern="0" dirty="0">
              <a:solidFill>
                <a:schemeClr val="accent1">
                  <a:lumMod val="50000"/>
                </a:schemeClr>
              </a:solidFill>
            </a:endParaRPr>
          </a:p>
        </p:txBody>
      </p:sp>
      <p:cxnSp>
        <p:nvCxnSpPr>
          <p:cNvPr id="6" name="Conector recto 5">
            <a:extLst>
              <a:ext uri="{FF2B5EF4-FFF2-40B4-BE49-F238E27FC236}">
                <a16:creationId xmlns:a16="http://schemas.microsoft.com/office/drawing/2014/main" id="{F834BEED-58FF-4246-9F2B-A7DA0FEBA7E9}"/>
              </a:ext>
            </a:extLst>
          </p:cNvPr>
          <p:cNvCxnSpPr>
            <a:cxnSpLocks/>
          </p:cNvCxnSpPr>
          <p:nvPr/>
        </p:nvCxnSpPr>
        <p:spPr>
          <a:xfrm>
            <a:off x="118268" y="1367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7">
            <a:extLst>
              <a:ext uri="{FF2B5EF4-FFF2-40B4-BE49-F238E27FC236}">
                <a16:creationId xmlns:a16="http://schemas.microsoft.com/office/drawing/2014/main" id="{A2F14636-0927-4B26-87D3-EB77F129A3D0}"/>
              </a:ext>
            </a:extLst>
          </p:cNvPr>
          <p:cNvSpPr txBox="1"/>
          <p:nvPr/>
        </p:nvSpPr>
        <p:spPr>
          <a:xfrm>
            <a:off x="6450014" y="5915819"/>
            <a:ext cx="4886325" cy="615553"/>
          </a:xfrm>
          <a:prstGeom prst="rect">
            <a:avLst/>
          </a:prstGeom>
          <a:noFill/>
        </p:spPr>
        <p:txBody>
          <a:bodyPr>
            <a:spAutoFit/>
          </a:bodyPr>
          <a:lstStyle/>
          <a:p>
            <a:pPr algn="ctr" eaLnBrk="1" fontAlgn="t" hangingPunct="1">
              <a:spcBef>
                <a:spcPts val="0"/>
              </a:spcBef>
              <a:spcAft>
                <a:spcPts val="0"/>
              </a:spcAft>
              <a:defRPr/>
            </a:pPr>
            <a:r>
              <a:rPr lang="es-CO" sz="1600" b="1" dirty="0">
                <a:solidFill>
                  <a:schemeClr val="accent1">
                    <a:lumMod val="50000"/>
                  </a:schemeClr>
                </a:solidFill>
                <a:latin typeface="Candara" panose="020E0502030303020204" pitchFamily="34" charset="0"/>
              </a:rPr>
              <a:t>Total PQR de febrero_18 a septiembre_24</a:t>
            </a:r>
            <a:endParaRPr lang="es-CO" sz="1600" dirty="0">
              <a:solidFill>
                <a:schemeClr val="accent1">
                  <a:lumMod val="50000"/>
                </a:schemeClr>
              </a:solidFill>
              <a:latin typeface="Candara" panose="020E0502030303020204" pitchFamily="34" charset="0"/>
            </a:endParaRPr>
          </a:p>
          <a:p>
            <a:pPr algn="ctr" eaLnBrk="1" fontAlgn="t" hangingPunct="1">
              <a:spcBef>
                <a:spcPts val="0"/>
              </a:spcBef>
              <a:spcAft>
                <a:spcPts val="0"/>
              </a:spcAft>
              <a:defRPr/>
            </a:pPr>
            <a:r>
              <a:rPr lang="es-CO" b="1" dirty="0">
                <a:solidFill>
                  <a:schemeClr val="accent1">
                    <a:lumMod val="50000"/>
                  </a:schemeClr>
                </a:solidFill>
                <a:latin typeface="Candara" panose="020E0502030303020204" pitchFamily="34" charset="0"/>
              </a:rPr>
              <a:t>1.586.193</a:t>
            </a:r>
          </a:p>
        </p:txBody>
      </p:sp>
      <p:sp>
        <p:nvSpPr>
          <p:cNvPr id="9" name="CuadroTexto 4">
            <a:extLst>
              <a:ext uri="{FF2B5EF4-FFF2-40B4-BE49-F238E27FC236}">
                <a16:creationId xmlns:a16="http://schemas.microsoft.com/office/drawing/2014/main" id="{C01F8C6E-4056-4606-90B2-BC93E10CD41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1302D306-2667-4ADC-B9A6-987EDAA90EAE}"/>
              </a:ext>
            </a:extLst>
          </p:cNvPr>
          <p:cNvGraphicFramePr>
            <a:graphicFrameLocks/>
          </p:cNvGraphicFramePr>
          <p:nvPr/>
        </p:nvGraphicFramePr>
        <p:xfrm>
          <a:off x="1842448" y="1513715"/>
          <a:ext cx="8747729" cy="425605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69315487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36536" y="6241302"/>
            <a:ext cx="1195546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consolidado (km) 2018 a 2023</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09475"/>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534045"/>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054793"/>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898670"/>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919386"/>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5" name="Picture 2">
            <a:extLst>
              <a:ext uri="{FF2B5EF4-FFF2-40B4-BE49-F238E27FC236}">
                <a16:creationId xmlns:a16="http://schemas.microsoft.com/office/drawing/2014/main" id="{F603A9FF-D696-4E0A-B362-0B4D30B5203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30069" y="192223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D76E2AA7-2BB1-4FDB-B727-391082964DC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30069" y="1296435"/>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Tabla 5">
            <a:extLst>
              <a:ext uri="{FF2B5EF4-FFF2-40B4-BE49-F238E27FC236}">
                <a16:creationId xmlns:a16="http://schemas.microsoft.com/office/drawing/2014/main" id="{34DC34D2-9315-F84F-B6A3-47EB242C8CFE}"/>
              </a:ext>
            </a:extLst>
          </p:cNvPr>
          <p:cNvGraphicFramePr>
            <a:graphicFrameLocks noGrp="1"/>
          </p:cNvGraphicFramePr>
          <p:nvPr>
            <p:extLst>
              <p:ext uri="{D42A27DB-BD31-4B8C-83A1-F6EECF244321}">
                <p14:modId xmlns:p14="http://schemas.microsoft.com/office/powerpoint/2010/main" val="1556097904"/>
              </p:ext>
            </p:extLst>
          </p:nvPr>
        </p:nvGraphicFramePr>
        <p:xfrm>
          <a:off x="354956" y="2705622"/>
          <a:ext cx="11482087" cy="3353208"/>
        </p:xfrm>
        <a:graphic>
          <a:graphicData uri="http://schemas.openxmlformats.org/drawingml/2006/table">
            <a:tbl>
              <a:tblPr/>
              <a:tblGrid>
                <a:gridCol w="663616">
                  <a:extLst>
                    <a:ext uri="{9D8B030D-6E8A-4147-A177-3AD203B41FA5}">
                      <a16:colId xmlns:a16="http://schemas.microsoft.com/office/drawing/2014/main" val="2920303663"/>
                    </a:ext>
                  </a:extLst>
                </a:gridCol>
                <a:gridCol w="908492">
                  <a:extLst>
                    <a:ext uri="{9D8B030D-6E8A-4147-A177-3AD203B41FA5}">
                      <a16:colId xmlns:a16="http://schemas.microsoft.com/office/drawing/2014/main" val="3272583764"/>
                    </a:ext>
                  </a:extLst>
                </a:gridCol>
                <a:gridCol w="272480">
                  <a:extLst>
                    <a:ext uri="{9D8B030D-6E8A-4147-A177-3AD203B41FA5}">
                      <a16:colId xmlns:a16="http://schemas.microsoft.com/office/drawing/2014/main" val="3603968215"/>
                    </a:ext>
                  </a:extLst>
                </a:gridCol>
                <a:gridCol w="844096">
                  <a:extLst>
                    <a:ext uri="{9D8B030D-6E8A-4147-A177-3AD203B41FA5}">
                      <a16:colId xmlns:a16="http://schemas.microsoft.com/office/drawing/2014/main" val="2794102432"/>
                    </a:ext>
                  </a:extLst>
                </a:gridCol>
                <a:gridCol w="864828">
                  <a:extLst>
                    <a:ext uri="{9D8B030D-6E8A-4147-A177-3AD203B41FA5}">
                      <a16:colId xmlns:a16="http://schemas.microsoft.com/office/drawing/2014/main" val="2485506951"/>
                    </a:ext>
                  </a:extLst>
                </a:gridCol>
                <a:gridCol w="272480">
                  <a:extLst>
                    <a:ext uri="{9D8B030D-6E8A-4147-A177-3AD203B41FA5}">
                      <a16:colId xmlns:a16="http://schemas.microsoft.com/office/drawing/2014/main" val="3418580746"/>
                    </a:ext>
                  </a:extLst>
                </a:gridCol>
                <a:gridCol w="829287">
                  <a:extLst>
                    <a:ext uri="{9D8B030D-6E8A-4147-A177-3AD203B41FA5}">
                      <a16:colId xmlns:a16="http://schemas.microsoft.com/office/drawing/2014/main" val="2861828239"/>
                    </a:ext>
                  </a:extLst>
                </a:gridCol>
                <a:gridCol w="829287">
                  <a:extLst>
                    <a:ext uri="{9D8B030D-6E8A-4147-A177-3AD203B41FA5}">
                      <a16:colId xmlns:a16="http://schemas.microsoft.com/office/drawing/2014/main" val="4109732864"/>
                    </a:ext>
                  </a:extLst>
                </a:gridCol>
                <a:gridCol w="272480">
                  <a:extLst>
                    <a:ext uri="{9D8B030D-6E8A-4147-A177-3AD203B41FA5}">
                      <a16:colId xmlns:a16="http://schemas.microsoft.com/office/drawing/2014/main" val="1447661993"/>
                    </a:ext>
                  </a:extLst>
                </a:gridCol>
                <a:gridCol w="852980">
                  <a:extLst>
                    <a:ext uri="{9D8B030D-6E8A-4147-A177-3AD203B41FA5}">
                      <a16:colId xmlns:a16="http://schemas.microsoft.com/office/drawing/2014/main" val="4285844000"/>
                    </a:ext>
                  </a:extLst>
                </a:gridCol>
                <a:gridCol w="781900">
                  <a:extLst>
                    <a:ext uri="{9D8B030D-6E8A-4147-A177-3AD203B41FA5}">
                      <a16:colId xmlns:a16="http://schemas.microsoft.com/office/drawing/2014/main" val="2027519219"/>
                    </a:ext>
                  </a:extLst>
                </a:gridCol>
                <a:gridCol w="272480">
                  <a:extLst>
                    <a:ext uri="{9D8B030D-6E8A-4147-A177-3AD203B41FA5}">
                      <a16:colId xmlns:a16="http://schemas.microsoft.com/office/drawing/2014/main" val="1758960193"/>
                    </a:ext>
                  </a:extLst>
                </a:gridCol>
                <a:gridCol w="1021800">
                  <a:extLst>
                    <a:ext uri="{9D8B030D-6E8A-4147-A177-3AD203B41FA5}">
                      <a16:colId xmlns:a16="http://schemas.microsoft.com/office/drawing/2014/main" val="3866795210"/>
                    </a:ext>
                  </a:extLst>
                </a:gridCol>
                <a:gridCol w="876675">
                  <a:extLst>
                    <a:ext uri="{9D8B030D-6E8A-4147-A177-3AD203B41FA5}">
                      <a16:colId xmlns:a16="http://schemas.microsoft.com/office/drawing/2014/main" val="234322784"/>
                    </a:ext>
                  </a:extLst>
                </a:gridCol>
                <a:gridCol w="272480">
                  <a:extLst>
                    <a:ext uri="{9D8B030D-6E8A-4147-A177-3AD203B41FA5}">
                      <a16:colId xmlns:a16="http://schemas.microsoft.com/office/drawing/2014/main" val="1628218989"/>
                    </a:ext>
                  </a:extLst>
                </a:gridCol>
                <a:gridCol w="793746">
                  <a:extLst>
                    <a:ext uri="{9D8B030D-6E8A-4147-A177-3AD203B41FA5}">
                      <a16:colId xmlns:a16="http://schemas.microsoft.com/office/drawing/2014/main" val="1514077867"/>
                    </a:ext>
                  </a:extLst>
                </a:gridCol>
                <a:gridCol w="852980">
                  <a:extLst>
                    <a:ext uri="{9D8B030D-6E8A-4147-A177-3AD203B41FA5}">
                      <a16:colId xmlns:a16="http://schemas.microsoft.com/office/drawing/2014/main" val="2061360702"/>
                    </a:ext>
                  </a:extLst>
                </a:gridCol>
              </a:tblGrid>
              <a:tr h="426960">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572736716"/>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549.470,53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521.913,35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222.120,96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188.204,89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197.665,32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1.679.375,04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735036847"/>
                  </a:ext>
                </a:extLst>
              </a:tr>
              <a:tr h="208274">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806.587,80</a:t>
                      </a:r>
                    </a:p>
                  </a:txBody>
                  <a:tcPr marL="0" marR="0" marT="0" marB="0" anchor="ctr">
                    <a:lnL>
                      <a:noFill/>
                    </a:lnL>
                    <a:lnR>
                      <a:noFill/>
                    </a:lnR>
                    <a:lnT>
                      <a:noFill/>
                    </a:lnT>
                    <a:lnB>
                      <a:noFill/>
                    </a:lnB>
                    <a:no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600.161,90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303.148,65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260.731,19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259.955,28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2.230.584,82</a:t>
                      </a:r>
                    </a:p>
                  </a:txBody>
                  <a:tcPr marL="0" marR="0" marT="0" marB="0" anchor="ctr">
                    <a:lnL>
                      <a:noFill/>
                    </a:lnL>
                    <a:lnR>
                      <a:noFill/>
                    </a:lnR>
                    <a:lnT>
                      <a:noFill/>
                    </a:lnT>
                    <a:lnB>
                      <a:noFill/>
                    </a:lnB>
                    <a:noFill/>
                  </a:tcPr>
                </a:tc>
                <a:extLst>
                  <a:ext uri="{0D108BD9-81ED-4DB2-BD59-A6C34878D82A}">
                    <a16:rowId xmlns:a16="http://schemas.microsoft.com/office/drawing/2014/main" val="2911541368"/>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880.277,40</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888.972,62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404.970,62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316.946,59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274.708,89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2.765.876,13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23449320"/>
                  </a:ext>
                </a:extLst>
              </a:tr>
              <a:tr h="208274">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1.020.431,41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1.019.975,01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460.197,60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338.421,14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287.616,45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3.126.641,60</a:t>
                      </a:r>
                    </a:p>
                  </a:txBody>
                  <a:tcPr marL="0" marR="0" marT="0" marB="0" anchor="ctr">
                    <a:lnL>
                      <a:noFill/>
                    </a:lnL>
                    <a:lnR>
                      <a:noFill/>
                    </a:lnR>
                    <a:lnT>
                      <a:noFill/>
                    </a:lnT>
                    <a:lnB>
                      <a:noFill/>
                    </a:lnB>
                    <a:noFill/>
                  </a:tcPr>
                </a:tc>
                <a:extLst>
                  <a:ext uri="{0D108BD9-81ED-4DB2-BD59-A6C34878D82A}">
                    <a16:rowId xmlns:a16="http://schemas.microsoft.com/office/drawing/2014/main" val="3084675280"/>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1.552.682,94</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1.009.396,92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455.817,26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337.864,46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284.012,08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3.639.773,67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1829833"/>
                  </a:ext>
                </a:extLst>
              </a:tr>
              <a:tr h="208274">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1.693.768,78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1.020.323,63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468.445,28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342.035,16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287.431,27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3.812.004,13</a:t>
                      </a:r>
                    </a:p>
                  </a:txBody>
                  <a:tcPr marL="0" marR="0" marT="0" marB="0" anchor="ctr">
                    <a:lnL>
                      <a:noFill/>
                    </a:lnL>
                    <a:lnR>
                      <a:noFill/>
                    </a:lnR>
                    <a:lnT>
                      <a:noFill/>
                    </a:lnT>
                    <a:lnB>
                      <a:noFill/>
                    </a:lnB>
                    <a:noFill/>
                  </a:tcPr>
                </a:tc>
                <a:extLst>
                  <a:ext uri="{0D108BD9-81ED-4DB2-BD59-A6C34878D82A}">
                    <a16:rowId xmlns:a16="http://schemas.microsoft.com/office/drawing/2014/main" val="1987753806"/>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1.654.112,80</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908.011,47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414.531,35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310.952,72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257.983,67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3.545.592,01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72658350"/>
                  </a:ext>
                </a:extLst>
              </a:tr>
              <a:tr h="208274">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1.667.514,02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831.703,98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379.402,20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290.892,81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238.426,57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3.407.939,58</a:t>
                      </a:r>
                    </a:p>
                  </a:txBody>
                  <a:tcPr marL="0" marR="0" marT="0" marB="0" anchor="ctr">
                    <a:lnL>
                      <a:noFill/>
                    </a:lnL>
                    <a:lnR>
                      <a:noFill/>
                    </a:lnR>
                    <a:lnT>
                      <a:noFill/>
                    </a:lnT>
                    <a:lnB>
                      <a:noFill/>
                    </a:lnB>
                    <a:noFill/>
                  </a:tcPr>
                </a:tc>
                <a:extLst>
                  <a:ext uri="{0D108BD9-81ED-4DB2-BD59-A6C34878D82A}">
                    <a16:rowId xmlns:a16="http://schemas.microsoft.com/office/drawing/2014/main" val="3264614858"/>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1.631.384,56</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814.572,66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375.229,84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285.869,72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234.316,07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3.341.372,84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85243245"/>
                  </a:ext>
                </a:extLst>
              </a:tr>
              <a:tr h="208274">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952.970,12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826.335,00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391.374,56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290.717,23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238.168,84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2.699.565,75</a:t>
                      </a:r>
                    </a:p>
                  </a:txBody>
                  <a:tcPr marL="0" marR="0" marT="0" marB="0" anchor="ctr">
                    <a:lnL>
                      <a:noFill/>
                    </a:lnL>
                    <a:lnR>
                      <a:noFill/>
                    </a:lnR>
                    <a:lnT>
                      <a:noFill/>
                    </a:lnT>
                    <a:lnB>
                      <a:noFill/>
                    </a:lnB>
                    <a:noFill/>
                  </a:tcPr>
                </a:tc>
                <a:extLst>
                  <a:ext uri="{0D108BD9-81ED-4DB2-BD59-A6C34878D82A}">
                    <a16:rowId xmlns:a16="http://schemas.microsoft.com/office/drawing/2014/main" val="89672955"/>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794.032,97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809.143,51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380.459,97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285.885,76 </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231.558,80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    2.501.081,02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68600005"/>
                  </a:ext>
                </a:extLst>
              </a:tr>
              <a:tr h="208274">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1.031.429,13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1.019.954,39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503.582,90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392.417,98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373.538,58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    3.320.922,99 </a:t>
                      </a:r>
                    </a:p>
                  </a:txBody>
                  <a:tcPr marL="0" marR="0" marT="0" marB="0" anchor="ctr">
                    <a:lnL>
                      <a:noFill/>
                    </a:lnL>
                    <a:lnR>
                      <a:noFill/>
                    </a:lnR>
                    <a:lnT>
                      <a:noFill/>
                    </a:lnT>
                    <a:lnB>
                      <a:noFill/>
                    </a:lnB>
                    <a:noFill/>
                  </a:tcPr>
                </a:tc>
                <a:extLst>
                  <a:ext uri="{0D108BD9-81ED-4DB2-BD59-A6C34878D82A}">
                    <a16:rowId xmlns:a16="http://schemas.microsoft.com/office/drawing/2014/main" val="91172198"/>
                  </a:ext>
                </a:extLst>
              </a:tr>
              <a:tr h="426960">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200.488,20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144.654,43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67.032,13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51.280,84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44.582,84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508.038,44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659787774"/>
                  </a:ext>
                </a:extLst>
              </a:tr>
            </a:tbl>
          </a:graphicData>
        </a:graphic>
      </p:graphicFrame>
    </p:spTree>
    <p:extLst>
      <p:ext uri="{BB962C8B-B14F-4D97-AF65-F5344CB8AC3E}">
        <p14:creationId xmlns:p14="http://schemas.microsoft.com/office/powerpoint/2010/main" val="237774156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5">
            <a:extLst>
              <a:ext uri="{FF2B5EF4-FFF2-40B4-BE49-F238E27FC236}">
                <a16:creationId xmlns:a16="http://schemas.microsoft.com/office/drawing/2014/main" id="{4D0C0F16-B8DA-40F0-93E8-4A4BD0B348F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874712" y="1500405"/>
            <a:ext cx="1279525"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6">
            <a:extLst>
              <a:ext uri="{FF2B5EF4-FFF2-40B4-BE49-F238E27FC236}">
                <a16:creationId xmlns:a16="http://schemas.microsoft.com/office/drawing/2014/main" id="{70A81D72-8B3D-42AC-91B6-107AFA2A3E6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494507" y="1671731"/>
            <a:ext cx="1546225"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8">
            <a:extLst>
              <a:ext uri="{FF2B5EF4-FFF2-40B4-BE49-F238E27FC236}">
                <a16:creationId xmlns:a16="http://schemas.microsoft.com/office/drawing/2014/main" id="{4370D924-CA30-4B2E-A1F3-E8A217BFEDD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333175" y="2085319"/>
            <a:ext cx="1636713"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9">
            <a:extLst>
              <a:ext uri="{FF2B5EF4-FFF2-40B4-BE49-F238E27FC236}">
                <a16:creationId xmlns:a16="http://schemas.microsoft.com/office/drawing/2014/main" id="{FFFD8ACA-6ACD-4677-A69E-3F573449E641}"/>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8337943" y="1942179"/>
            <a:ext cx="1358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9A3CA45F-704F-4FE5-A3EA-EA96B6AE0FF7}"/>
              </a:ext>
            </a:extLst>
          </p:cNvPr>
          <p:cNvSpPr txBox="1"/>
          <p:nvPr/>
        </p:nvSpPr>
        <p:spPr>
          <a:xfrm>
            <a:off x="10126077" y="1931799"/>
            <a:ext cx="1547812"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1" name="CuadroTexto 10">
            <a:extLst>
              <a:ext uri="{FF2B5EF4-FFF2-40B4-BE49-F238E27FC236}">
                <a16:creationId xmlns:a16="http://schemas.microsoft.com/office/drawing/2014/main" id="{53F55569-99F4-4796-9B83-22DEB5A1FE8E}"/>
              </a:ext>
            </a:extLst>
          </p:cNvPr>
          <p:cNvSpPr txBox="1"/>
          <p:nvPr/>
        </p:nvSpPr>
        <p:spPr>
          <a:xfrm>
            <a:off x="1712118" y="391228"/>
            <a:ext cx="8709025"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PQR-solicitudes de escombros domiciliarios Febrero 2018 a Septiembre 2024</a:t>
            </a:r>
          </a:p>
        </p:txBody>
      </p:sp>
      <p:cxnSp>
        <p:nvCxnSpPr>
          <p:cNvPr id="12" name="Conector recto 11">
            <a:extLst>
              <a:ext uri="{FF2B5EF4-FFF2-40B4-BE49-F238E27FC236}">
                <a16:creationId xmlns:a16="http://schemas.microsoft.com/office/drawing/2014/main" id="{0BBAD00D-EED5-42F6-96E5-781E83D6F3E8}"/>
              </a:ext>
            </a:extLst>
          </p:cNvPr>
          <p:cNvCxnSpPr>
            <a:cxnSpLocks/>
          </p:cNvCxnSpPr>
          <p:nvPr/>
        </p:nvCxnSpPr>
        <p:spPr>
          <a:xfrm>
            <a:off x="88900" y="12840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
            <a:extLst>
              <a:ext uri="{FF2B5EF4-FFF2-40B4-BE49-F238E27FC236}">
                <a16:creationId xmlns:a16="http://schemas.microsoft.com/office/drawing/2014/main" id="{4C01677D-0F19-468F-95D5-F3A64BF29CB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95821" y="18402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FE0795EF-EBA3-45FC-9DE6-757512421C13}"/>
              </a:ext>
            </a:extLst>
          </p:cNvPr>
          <p:cNvSpPr txBox="1"/>
          <p:nvPr/>
        </p:nvSpPr>
        <p:spPr>
          <a:xfrm>
            <a:off x="8349952" y="6035885"/>
            <a:ext cx="3568699" cy="600164"/>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a:p>
            <a:r>
              <a:rPr lang="es-ES" sz="1100" cap="small" dirty="0">
                <a:solidFill>
                  <a:schemeClr val="accent1">
                    <a:lumMod val="50000"/>
                  </a:schemeClr>
                </a:solidFill>
                <a:latin typeface="Candara" panose="020E0502030303020204" pitchFamily="34" charset="0"/>
              </a:rPr>
              <a:t>          </a:t>
            </a:r>
          </a:p>
        </p:txBody>
      </p:sp>
      <p:sp>
        <p:nvSpPr>
          <p:cNvPr id="14" name="CuadroTexto 4">
            <a:extLst>
              <a:ext uri="{FF2B5EF4-FFF2-40B4-BE49-F238E27FC236}">
                <a16:creationId xmlns:a16="http://schemas.microsoft.com/office/drawing/2014/main" id="{AE2CC0DF-392E-40B7-B628-1AF7A7C4880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6" name="Grupo 15">
            <a:extLst>
              <a:ext uri="{FF2B5EF4-FFF2-40B4-BE49-F238E27FC236}">
                <a16:creationId xmlns:a16="http://schemas.microsoft.com/office/drawing/2014/main" id="{566B6812-B398-0851-7575-01F7878AA784}"/>
              </a:ext>
            </a:extLst>
          </p:cNvPr>
          <p:cNvGrpSpPr/>
          <p:nvPr/>
        </p:nvGrpSpPr>
        <p:grpSpPr>
          <a:xfrm>
            <a:off x="4558454" y="1579615"/>
            <a:ext cx="1077459" cy="989053"/>
            <a:chOff x="10562619" y="1423954"/>
            <a:chExt cx="1280250" cy="1299632"/>
          </a:xfrm>
        </p:grpSpPr>
        <p:pic>
          <p:nvPicPr>
            <p:cNvPr id="17" name="Picture 2">
              <a:extLst>
                <a:ext uri="{FF2B5EF4-FFF2-40B4-BE49-F238E27FC236}">
                  <a16:creationId xmlns:a16="http://schemas.microsoft.com/office/drawing/2014/main" id="{55EB3950-3DF9-C58D-80DD-DB9FC92A26D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F735F22-0617-9658-8CE3-FA8DA85A4C9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611B1A55-9AF4-F118-E30F-CCDD8395DD05}"/>
              </a:ext>
            </a:extLst>
          </p:cNvPr>
          <p:cNvGraphicFramePr>
            <a:graphicFrameLocks noGrp="1"/>
          </p:cNvGraphicFramePr>
          <p:nvPr/>
        </p:nvGraphicFramePr>
        <p:xfrm>
          <a:off x="595821" y="2715911"/>
          <a:ext cx="11078067" cy="3118449"/>
        </p:xfrm>
        <a:graphic>
          <a:graphicData uri="http://schemas.openxmlformats.org/drawingml/2006/table">
            <a:tbl>
              <a:tblPr/>
              <a:tblGrid>
                <a:gridCol w="794364">
                  <a:extLst>
                    <a:ext uri="{9D8B030D-6E8A-4147-A177-3AD203B41FA5}">
                      <a16:colId xmlns:a16="http://schemas.microsoft.com/office/drawing/2014/main" val="3960101736"/>
                    </a:ext>
                  </a:extLst>
                </a:gridCol>
                <a:gridCol w="794364">
                  <a:extLst>
                    <a:ext uri="{9D8B030D-6E8A-4147-A177-3AD203B41FA5}">
                      <a16:colId xmlns:a16="http://schemas.microsoft.com/office/drawing/2014/main" val="496495216"/>
                    </a:ext>
                  </a:extLst>
                </a:gridCol>
                <a:gridCol w="278027">
                  <a:extLst>
                    <a:ext uri="{9D8B030D-6E8A-4147-A177-3AD203B41FA5}">
                      <a16:colId xmlns:a16="http://schemas.microsoft.com/office/drawing/2014/main" val="597259429"/>
                    </a:ext>
                  </a:extLst>
                </a:gridCol>
                <a:gridCol w="794364">
                  <a:extLst>
                    <a:ext uri="{9D8B030D-6E8A-4147-A177-3AD203B41FA5}">
                      <a16:colId xmlns:a16="http://schemas.microsoft.com/office/drawing/2014/main" val="311879978"/>
                    </a:ext>
                  </a:extLst>
                </a:gridCol>
                <a:gridCol w="794364">
                  <a:extLst>
                    <a:ext uri="{9D8B030D-6E8A-4147-A177-3AD203B41FA5}">
                      <a16:colId xmlns:a16="http://schemas.microsoft.com/office/drawing/2014/main" val="2944798671"/>
                    </a:ext>
                  </a:extLst>
                </a:gridCol>
                <a:gridCol w="307816">
                  <a:extLst>
                    <a:ext uri="{9D8B030D-6E8A-4147-A177-3AD203B41FA5}">
                      <a16:colId xmlns:a16="http://schemas.microsoft.com/office/drawing/2014/main" val="2129982789"/>
                    </a:ext>
                  </a:extLst>
                </a:gridCol>
                <a:gridCol w="794364">
                  <a:extLst>
                    <a:ext uri="{9D8B030D-6E8A-4147-A177-3AD203B41FA5}">
                      <a16:colId xmlns:a16="http://schemas.microsoft.com/office/drawing/2014/main" val="2682226312"/>
                    </a:ext>
                  </a:extLst>
                </a:gridCol>
                <a:gridCol w="794364">
                  <a:extLst>
                    <a:ext uri="{9D8B030D-6E8A-4147-A177-3AD203B41FA5}">
                      <a16:colId xmlns:a16="http://schemas.microsoft.com/office/drawing/2014/main" val="2038004004"/>
                    </a:ext>
                  </a:extLst>
                </a:gridCol>
                <a:gridCol w="307816">
                  <a:extLst>
                    <a:ext uri="{9D8B030D-6E8A-4147-A177-3AD203B41FA5}">
                      <a16:colId xmlns:a16="http://schemas.microsoft.com/office/drawing/2014/main" val="3882973744"/>
                    </a:ext>
                  </a:extLst>
                </a:gridCol>
                <a:gridCol w="794364">
                  <a:extLst>
                    <a:ext uri="{9D8B030D-6E8A-4147-A177-3AD203B41FA5}">
                      <a16:colId xmlns:a16="http://schemas.microsoft.com/office/drawing/2014/main" val="545230163"/>
                    </a:ext>
                  </a:extLst>
                </a:gridCol>
                <a:gridCol w="794364">
                  <a:extLst>
                    <a:ext uri="{9D8B030D-6E8A-4147-A177-3AD203B41FA5}">
                      <a16:colId xmlns:a16="http://schemas.microsoft.com/office/drawing/2014/main" val="3471948846"/>
                    </a:ext>
                  </a:extLst>
                </a:gridCol>
                <a:gridCol w="347535">
                  <a:extLst>
                    <a:ext uri="{9D8B030D-6E8A-4147-A177-3AD203B41FA5}">
                      <a16:colId xmlns:a16="http://schemas.microsoft.com/office/drawing/2014/main" val="499396701"/>
                    </a:ext>
                  </a:extLst>
                </a:gridCol>
                <a:gridCol w="794364">
                  <a:extLst>
                    <a:ext uri="{9D8B030D-6E8A-4147-A177-3AD203B41FA5}">
                      <a16:colId xmlns:a16="http://schemas.microsoft.com/office/drawing/2014/main" val="3803990038"/>
                    </a:ext>
                  </a:extLst>
                </a:gridCol>
                <a:gridCol w="794364">
                  <a:extLst>
                    <a:ext uri="{9D8B030D-6E8A-4147-A177-3AD203B41FA5}">
                      <a16:colId xmlns:a16="http://schemas.microsoft.com/office/drawing/2014/main" val="2970076208"/>
                    </a:ext>
                  </a:extLst>
                </a:gridCol>
                <a:gridCol w="304505">
                  <a:extLst>
                    <a:ext uri="{9D8B030D-6E8A-4147-A177-3AD203B41FA5}">
                      <a16:colId xmlns:a16="http://schemas.microsoft.com/office/drawing/2014/main" val="2463764271"/>
                    </a:ext>
                  </a:extLst>
                </a:gridCol>
                <a:gridCol w="794364">
                  <a:extLst>
                    <a:ext uri="{9D8B030D-6E8A-4147-A177-3AD203B41FA5}">
                      <a16:colId xmlns:a16="http://schemas.microsoft.com/office/drawing/2014/main" val="109716781"/>
                    </a:ext>
                  </a:extLst>
                </a:gridCol>
                <a:gridCol w="794364">
                  <a:extLst>
                    <a:ext uri="{9D8B030D-6E8A-4147-A177-3AD203B41FA5}">
                      <a16:colId xmlns:a16="http://schemas.microsoft.com/office/drawing/2014/main" val="789635233"/>
                    </a:ext>
                  </a:extLst>
                </a:gridCol>
              </a:tblGrid>
              <a:tr h="356393">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574344023"/>
                  </a:ext>
                </a:extLst>
              </a:tr>
              <a:tr h="345257">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8.460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11.253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46.397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97278807"/>
                  </a:ext>
                </a:extLst>
              </a:tr>
              <a:tr h="345257">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6.983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8.291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11.153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7.373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3.100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36.900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01786688"/>
                  </a:ext>
                </a:extLst>
              </a:tr>
              <a:tr h="345257">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4.426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5.457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5.886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3.790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21.402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40042618"/>
                  </a:ext>
                </a:extLst>
              </a:tr>
              <a:tr h="345257">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3.227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4.839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4.838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1.634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16.912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06610710"/>
                  </a:ext>
                </a:extLst>
              </a:tr>
              <a:tr h="345257">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2.420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3.864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3.495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1.289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13.006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17519303"/>
                  </a:ext>
                </a:extLst>
              </a:tr>
              <a:tr h="345257">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2.762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3.805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3.174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1.846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12.830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86239996"/>
                  </a:ext>
                </a:extLst>
              </a:tr>
              <a:tr h="345257">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1.711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2.817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2.738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1.299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899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9.494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73968273"/>
                  </a:ext>
                </a:extLst>
              </a:tr>
              <a:tr h="345257">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29.989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41.140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42.537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28.706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14.539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156.941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891627052"/>
                  </a:ext>
                </a:extLst>
              </a:tr>
            </a:tbl>
          </a:graphicData>
        </a:graphic>
      </p:graphicFrame>
    </p:spTree>
    <p:extLst>
      <p:ext uri="{BB962C8B-B14F-4D97-AF65-F5344CB8AC3E}">
        <p14:creationId xmlns:p14="http://schemas.microsoft.com/office/powerpoint/2010/main" val="2627325252"/>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D4CE1A2B-CC52-49C3-9D89-A46126614C79}"/>
              </a:ext>
            </a:extLst>
          </p:cNvPr>
          <p:cNvSpPr txBox="1"/>
          <p:nvPr/>
        </p:nvSpPr>
        <p:spPr>
          <a:xfrm>
            <a:off x="1776413" y="200025"/>
            <a:ext cx="9882187"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PQR-Contenerización Febrero 2018 a Septiembre 2024</a:t>
            </a:r>
          </a:p>
        </p:txBody>
      </p:sp>
      <p:pic>
        <p:nvPicPr>
          <p:cNvPr id="4" name="Imagen 5">
            <a:extLst>
              <a:ext uri="{FF2B5EF4-FFF2-40B4-BE49-F238E27FC236}">
                <a16:creationId xmlns:a16="http://schemas.microsoft.com/office/drawing/2014/main" id="{2ED80A05-F951-473B-BAE0-1AD2C0DCAF56}"/>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81765" y="1503363"/>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6">
            <a:extLst>
              <a:ext uri="{FF2B5EF4-FFF2-40B4-BE49-F238E27FC236}">
                <a16:creationId xmlns:a16="http://schemas.microsoft.com/office/drawing/2014/main" id="{865853D6-1F2F-4495-855E-0A361BB484F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361073" y="1601788"/>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Imagen 8">
            <a:extLst>
              <a:ext uri="{FF2B5EF4-FFF2-40B4-BE49-F238E27FC236}">
                <a16:creationId xmlns:a16="http://schemas.microsoft.com/office/drawing/2014/main" id="{CFB35B51-78EE-4379-811C-3E403CFFE565}"/>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41056" y="2049463"/>
            <a:ext cx="1762125"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B8400039-0D80-4AB1-93E6-D0002D3D2CC7}"/>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021076" y="1930400"/>
            <a:ext cx="1547813"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4700800-72ED-4342-B3EB-83CCFDF2F278}"/>
              </a:ext>
            </a:extLst>
          </p:cNvPr>
          <p:cNvSpPr txBox="1"/>
          <p:nvPr/>
        </p:nvSpPr>
        <p:spPr>
          <a:xfrm>
            <a:off x="9721569" y="2029895"/>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cxnSp>
        <p:nvCxnSpPr>
          <p:cNvPr id="10" name="Conector recto 9">
            <a:extLst>
              <a:ext uri="{FF2B5EF4-FFF2-40B4-BE49-F238E27FC236}">
                <a16:creationId xmlns:a16="http://schemas.microsoft.com/office/drawing/2014/main" id="{0B53669E-C063-43DA-BDD2-851372FAC3D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 name="Imagen 1">
            <a:extLst>
              <a:ext uri="{FF2B5EF4-FFF2-40B4-BE49-F238E27FC236}">
                <a16:creationId xmlns:a16="http://schemas.microsoft.com/office/drawing/2014/main" id="{9D28C364-235B-4928-BBDF-4B443EE9C9DC}"/>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08025" y="257175"/>
            <a:ext cx="9652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4">
            <a:extLst>
              <a:ext uri="{FF2B5EF4-FFF2-40B4-BE49-F238E27FC236}">
                <a16:creationId xmlns:a16="http://schemas.microsoft.com/office/drawing/2014/main" id="{C914E36E-5163-4F22-A44E-08BDD9AE42D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39C0D38A-66FE-46C4-8B30-26D17D52EDB2}"/>
              </a:ext>
            </a:extLst>
          </p:cNvPr>
          <p:cNvSpPr txBox="1"/>
          <p:nvPr/>
        </p:nvSpPr>
        <p:spPr>
          <a:xfrm>
            <a:off x="8349952" y="6035885"/>
            <a:ext cx="3426915" cy="261610"/>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p:txBody>
      </p:sp>
      <p:grpSp>
        <p:nvGrpSpPr>
          <p:cNvPr id="16" name="Grupo 15">
            <a:extLst>
              <a:ext uri="{FF2B5EF4-FFF2-40B4-BE49-F238E27FC236}">
                <a16:creationId xmlns:a16="http://schemas.microsoft.com/office/drawing/2014/main" id="{A2555D7A-4E1F-CD9A-DADD-28AF37AF29E7}"/>
              </a:ext>
            </a:extLst>
          </p:cNvPr>
          <p:cNvGrpSpPr/>
          <p:nvPr/>
        </p:nvGrpSpPr>
        <p:grpSpPr>
          <a:xfrm>
            <a:off x="4509472" y="1535533"/>
            <a:ext cx="1077459" cy="989053"/>
            <a:chOff x="10562619" y="1423954"/>
            <a:chExt cx="1280250" cy="1299632"/>
          </a:xfrm>
        </p:grpSpPr>
        <p:pic>
          <p:nvPicPr>
            <p:cNvPr id="17" name="Picture 2">
              <a:extLst>
                <a:ext uri="{FF2B5EF4-FFF2-40B4-BE49-F238E27FC236}">
                  <a16:creationId xmlns:a16="http://schemas.microsoft.com/office/drawing/2014/main" id="{480C68AE-21EE-5FB6-DAD2-AE943490E570}"/>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F7254967-865A-8887-3F24-609BF84A981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6" name="Tabla 5">
            <a:extLst>
              <a:ext uri="{FF2B5EF4-FFF2-40B4-BE49-F238E27FC236}">
                <a16:creationId xmlns:a16="http://schemas.microsoft.com/office/drawing/2014/main" id="{D13E6F6A-44CF-2660-A442-A21CB799FE2E}"/>
              </a:ext>
            </a:extLst>
          </p:cNvPr>
          <p:cNvGraphicFramePr>
            <a:graphicFrameLocks noGrp="1"/>
          </p:cNvGraphicFramePr>
          <p:nvPr/>
        </p:nvGraphicFramePr>
        <p:xfrm>
          <a:off x="708024" y="2611438"/>
          <a:ext cx="10950574" cy="3233937"/>
        </p:xfrm>
        <a:graphic>
          <a:graphicData uri="http://schemas.openxmlformats.org/drawingml/2006/table">
            <a:tbl>
              <a:tblPr/>
              <a:tblGrid>
                <a:gridCol w="785222">
                  <a:extLst>
                    <a:ext uri="{9D8B030D-6E8A-4147-A177-3AD203B41FA5}">
                      <a16:colId xmlns:a16="http://schemas.microsoft.com/office/drawing/2014/main" val="1004445893"/>
                    </a:ext>
                  </a:extLst>
                </a:gridCol>
                <a:gridCol w="785222">
                  <a:extLst>
                    <a:ext uri="{9D8B030D-6E8A-4147-A177-3AD203B41FA5}">
                      <a16:colId xmlns:a16="http://schemas.microsoft.com/office/drawing/2014/main" val="2058121432"/>
                    </a:ext>
                  </a:extLst>
                </a:gridCol>
                <a:gridCol w="274828">
                  <a:extLst>
                    <a:ext uri="{9D8B030D-6E8A-4147-A177-3AD203B41FA5}">
                      <a16:colId xmlns:a16="http://schemas.microsoft.com/office/drawing/2014/main" val="1091715180"/>
                    </a:ext>
                  </a:extLst>
                </a:gridCol>
                <a:gridCol w="785222">
                  <a:extLst>
                    <a:ext uri="{9D8B030D-6E8A-4147-A177-3AD203B41FA5}">
                      <a16:colId xmlns:a16="http://schemas.microsoft.com/office/drawing/2014/main" val="2689325789"/>
                    </a:ext>
                  </a:extLst>
                </a:gridCol>
                <a:gridCol w="785222">
                  <a:extLst>
                    <a:ext uri="{9D8B030D-6E8A-4147-A177-3AD203B41FA5}">
                      <a16:colId xmlns:a16="http://schemas.microsoft.com/office/drawing/2014/main" val="1514239644"/>
                    </a:ext>
                  </a:extLst>
                </a:gridCol>
                <a:gridCol w="304273">
                  <a:extLst>
                    <a:ext uri="{9D8B030D-6E8A-4147-A177-3AD203B41FA5}">
                      <a16:colId xmlns:a16="http://schemas.microsoft.com/office/drawing/2014/main" val="2573265363"/>
                    </a:ext>
                  </a:extLst>
                </a:gridCol>
                <a:gridCol w="785222">
                  <a:extLst>
                    <a:ext uri="{9D8B030D-6E8A-4147-A177-3AD203B41FA5}">
                      <a16:colId xmlns:a16="http://schemas.microsoft.com/office/drawing/2014/main" val="1615842444"/>
                    </a:ext>
                  </a:extLst>
                </a:gridCol>
                <a:gridCol w="785222">
                  <a:extLst>
                    <a:ext uri="{9D8B030D-6E8A-4147-A177-3AD203B41FA5}">
                      <a16:colId xmlns:a16="http://schemas.microsoft.com/office/drawing/2014/main" val="2477657219"/>
                    </a:ext>
                  </a:extLst>
                </a:gridCol>
                <a:gridCol w="304273">
                  <a:extLst>
                    <a:ext uri="{9D8B030D-6E8A-4147-A177-3AD203B41FA5}">
                      <a16:colId xmlns:a16="http://schemas.microsoft.com/office/drawing/2014/main" val="1476215391"/>
                    </a:ext>
                  </a:extLst>
                </a:gridCol>
                <a:gridCol w="785222">
                  <a:extLst>
                    <a:ext uri="{9D8B030D-6E8A-4147-A177-3AD203B41FA5}">
                      <a16:colId xmlns:a16="http://schemas.microsoft.com/office/drawing/2014/main" val="3418147933"/>
                    </a:ext>
                  </a:extLst>
                </a:gridCol>
                <a:gridCol w="785222">
                  <a:extLst>
                    <a:ext uri="{9D8B030D-6E8A-4147-A177-3AD203B41FA5}">
                      <a16:colId xmlns:a16="http://schemas.microsoft.com/office/drawing/2014/main" val="3407060821"/>
                    </a:ext>
                  </a:extLst>
                </a:gridCol>
                <a:gridCol w="343535">
                  <a:extLst>
                    <a:ext uri="{9D8B030D-6E8A-4147-A177-3AD203B41FA5}">
                      <a16:colId xmlns:a16="http://schemas.microsoft.com/office/drawing/2014/main" val="4051233697"/>
                    </a:ext>
                  </a:extLst>
                </a:gridCol>
                <a:gridCol w="785222">
                  <a:extLst>
                    <a:ext uri="{9D8B030D-6E8A-4147-A177-3AD203B41FA5}">
                      <a16:colId xmlns:a16="http://schemas.microsoft.com/office/drawing/2014/main" val="1100359467"/>
                    </a:ext>
                  </a:extLst>
                </a:gridCol>
                <a:gridCol w="785222">
                  <a:extLst>
                    <a:ext uri="{9D8B030D-6E8A-4147-A177-3AD203B41FA5}">
                      <a16:colId xmlns:a16="http://schemas.microsoft.com/office/drawing/2014/main" val="3260107722"/>
                    </a:ext>
                  </a:extLst>
                </a:gridCol>
                <a:gridCol w="301001">
                  <a:extLst>
                    <a:ext uri="{9D8B030D-6E8A-4147-A177-3AD203B41FA5}">
                      <a16:colId xmlns:a16="http://schemas.microsoft.com/office/drawing/2014/main" val="1914246111"/>
                    </a:ext>
                  </a:extLst>
                </a:gridCol>
                <a:gridCol w="785222">
                  <a:extLst>
                    <a:ext uri="{9D8B030D-6E8A-4147-A177-3AD203B41FA5}">
                      <a16:colId xmlns:a16="http://schemas.microsoft.com/office/drawing/2014/main" val="1602166767"/>
                    </a:ext>
                  </a:extLst>
                </a:gridCol>
                <a:gridCol w="785222">
                  <a:extLst>
                    <a:ext uri="{9D8B030D-6E8A-4147-A177-3AD203B41FA5}">
                      <a16:colId xmlns:a16="http://schemas.microsoft.com/office/drawing/2014/main" val="3347375765"/>
                    </a:ext>
                  </a:extLst>
                </a:gridCol>
              </a:tblGrid>
              <a:tr h="369593">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62529493"/>
                  </a:ext>
                </a:extLst>
              </a:tr>
              <a:tr h="358043">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324007423"/>
                  </a:ext>
                </a:extLst>
              </a:tr>
              <a:tr h="358043">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124702997"/>
                  </a:ext>
                </a:extLst>
              </a:tr>
              <a:tr h="358043">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460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78308904"/>
                  </a:ext>
                </a:extLst>
              </a:tr>
              <a:tr h="358043">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569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564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2.106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783504490"/>
                  </a:ext>
                </a:extLst>
              </a:tr>
              <a:tr h="358043">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1.902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508018694"/>
                  </a:ext>
                </a:extLst>
              </a:tr>
              <a:tr h="358043">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1.658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022842890"/>
                  </a:ext>
                </a:extLst>
              </a:tr>
              <a:tr h="358043">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1.155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017685371"/>
                  </a:ext>
                </a:extLst>
              </a:tr>
              <a:tr h="358043">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2.361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2.931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3.094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12.287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20624392"/>
                  </a:ext>
                </a:extLst>
              </a:tr>
            </a:tbl>
          </a:graphicData>
        </a:graphic>
      </p:graphicFrame>
    </p:spTree>
    <p:extLst>
      <p:ext uri="{BB962C8B-B14F-4D97-AF65-F5344CB8AC3E}">
        <p14:creationId xmlns:p14="http://schemas.microsoft.com/office/powerpoint/2010/main" val="4101122072"/>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5">
            <a:extLst>
              <a:ext uri="{FF2B5EF4-FFF2-40B4-BE49-F238E27FC236}">
                <a16:creationId xmlns:a16="http://schemas.microsoft.com/office/drawing/2014/main" id="{0D3F5635-B8FD-4FBB-AF8F-3D14C659E76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2241" y="1660965"/>
            <a:ext cx="1281113" cy="100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6">
            <a:extLst>
              <a:ext uri="{FF2B5EF4-FFF2-40B4-BE49-F238E27FC236}">
                <a16:creationId xmlns:a16="http://schemas.microsoft.com/office/drawing/2014/main" id="{CBF50630-E678-4945-B065-F6E8FD2419A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246566" y="1778900"/>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8">
            <a:extLst>
              <a:ext uri="{FF2B5EF4-FFF2-40B4-BE49-F238E27FC236}">
                <a16:creationId xmlns:a16="http://schemas.microsoft.com/office/drawing/2014/main" id="{FC218D50-B89E-4BAA-822F-E617D636996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03631" y="2279423"/>
            <a:ext cx="1593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9">
            <a:extLst>
              <a:ext uri="{FF2B5EF4-FFF2-40B4-BE49-F238E27FC236}">
                <a16:creationId xmlns:a16="http://schemas.microsoft.com/office/drawing/2014/main" id="{EF03F627-757B-454D-8659-6F9F722FBF2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059894" y="1997515"/>
            <a:ext cx="1547813"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BCBEDA6F-5019-4F67-B694-31357310E33A}"/>
              </a:ext>
            </a:extLst>
          </p:cNvPr>
          <p:cNvSpPr txBox="1"/>
          <p:nvPr/>
        </p:nvSpPr>
        <p:spPr>
          <a:xfrm>
            <a:off x="9873737" y="2143565"/>
            <a:ext cx="1714500" cy="522287"/>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pic>
        <p:nvPicPr>
          <p:cNvPr id="9" name="Imagen 1">
            <a:extLst>
              <a:ext uri="{FF2B5EF4-FFF2-40B4-BE49-F238E27FC236}">
                <a16:creationId xmlns:a16="http://schemas.microsoft.com/office/drawing/2014/main" id="{0BE43705-5DAA-4E79-9271-AA5D0AD60291}"/>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03250" y="201613"/>
            <a:ext cx="966788"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37E52C8-6490-4B81-A213-517BA6C305BE}"/>
              </a:ext>
            </a:extLst>
          </p:cNvPr>
          <p:cNvSpPr txBox="1"/>
          <p:nvPr/>
        </p:nvSpPr>
        <p:spPr>
          <a:xfrm>
            <a:off x="1570038" y="337565"/>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PQR-Cestas Publicas </a:t>
            </a:r>
            <a:r>
              <a:rPr lang="es-CO" sz="1600" b="0" dirty="0">
                <a:solidFill>
                  <a:schemeClr val="accent1">
                    <a:lumMod val="50000"/>
                  </a:schemeClr>
                </a:solidFill>
              </a:rPr>
              <a:t>Febrero 2018 a Septiembre 2024</a:t>
            </a:r>
            <a:endParaRPr lang="es-ES" sz="1600" b="0" dirty="0">
              <a:solidFill>
                <a:schemeClr val="accent1">
                  <a:lumMod val="50000"/>
                </a:schemeClr>
              </a:solidFill>
            </a:endParaRPr>
          </a:p>
        </p:txBody>
      </p:sp>
      <p:cxnSp>
        <p:nvCxnSpPr>
          <p:cNvPr id="11" name="Conector recto 10">
            <a:extLst>
              <a:ext uri="{FF2B5EF4-FFF2-40B4-BE49-F238E27FC236}">
                <a16:creationId xmlns:a16="http://schemas.microsoft.com/office/drawing/2014/main" id="{6BD7B0DF-6270-4FA0-B9AE-81739D4581D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4">
            <a:extLst>
              <a:ext uri="{FF2B5EF4-FFF2-40B4-BE49-F238E27FC236}">
                <a16:creationId xmlns:a16="http://schemas.microsoft.com/office/drawing/2014/main" id="{6C027C26-576F-4014-9EAD-D7A6CF54819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2C2E8436-9EFB-4FBD-AD20-EDDC55014BC4}"/>
              </a:ext>
            </a:extLst>
          </p:cNvPr>
          <p:cNvSpPr txBox="1"/>
          <p:nvPr/>
        </p:nvSpPr>
        <p:spPr>
          <a:xfrm>
            <a:off x="8349953" y="6035885"/>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5" name="Grupo 14">
            <a:extLst>
              <a:ext uri="{FF2B5EF4-FFF2-40B4-BE49-F238E27FC236}">
                <a16:creationId xmlns:a16="http://schemas.microsoft.com/office/drawing/2014/main" id="{7DB62401-3FDE-6232-57FB-4AAF6E0C84F3}"/>
              </a:ext>
            </a:extLst>
          </p:cNvPr>
          <p:cNvGrpSpPr/>
          <p:nvPr/>
        </p:nvGrpSpPr>
        <p:grpSpPr>
          <a:xfrm>
            <a:off x="4484938" y="1725012"/>
            <a:ext cx="1077459" cy="989053"/>
            <a:chOff x="10562619" y="1423954"/>
            <a:chExt cx="1280250" cy="1299632"/>
          </a:xfrm>
        </p:grpSpPr>
        <p:pic>
          <p:nvPicPr>
            <p:cNvPr id="17" name="Picture 2">
              <a:extLst>
                <a:ext uri="{FF2B5EF4-FFF2-40B4-BE49-F238E27FC236}">
                  <a16:creationId xmlns:a16="http://schemas.microsoft.com/office/drawing/2014/main" id="{03D2A992-A497-6175-53FF-309D828C044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ED22F85F-D07B-64BF-3CDE-47A0D14E495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4" name="Tabla 3">
            <a:extLst>
              <a:ext uri="{FF2B5EF4-FFF2-40B4-BE49-F238E27FC236}">
                <a16:creationId xmlns:a16="http://schemas.microsoft.com/office/drawing/2014/main" id="{52C018E1-E5F7-CA10-DD61-F0BBC5E7A7EB}"/>
              </a:ext>
            </a:extLst>
          </p:cNvPr>
          <p:cNvGraphicFramePr>
            <a:graphicFrameLocks noGrp="1"/>
          </p:cNvGraphicFramePr>
          <p:nvPr/>
        </p:nvGraphicFramePr>
        <p:xfrm>
          <a:off x="640630" y="2717385"/>
          <a:ext cx="10926001" cy="3166104"/>
        </p:xfrm>
        <a:graphic>
          <a:graphicData uri="http://schemas.openxmlformats.org/drawingml/2006/table">
            <a:tbl>
              <a:tblPr/>
              <a:tblGrid>
                <a:gridCol w="783460">
                  <a:extLst>
                    <a:ext uri="{9D8B030D-6E8A-4147-A177-3AD203B41FA5}">
                      <a16:colId xmlns:a16="http://schemas.microsoft.com/office/drawing/2014/main" val="4045940679"/>
                    </a:ext>
                  </a:extLst>
                </a:gridCol>
                <a:gridCol w="783460">
                  <a:extLst>
                    <a:ext uri="{9D8B030D-6E8A-4147-A177-3AD203B41FA5}">
                      <a16:colId xmlns:a16="http://schemas.microsoft.com/office/drawing/2014/main" val="1916706111"/>
                    </a:ext>
                  </a:extLst>
                </a:gridCol>
                <a:gridCol w="274211">
                  <a:extLst>
                    <a:ext uri="{9D8B030D-6E8A-4147-A177-3AD203B41FA5}">
                      <a16:colId xmlns:a16="http://schemas.microsoft.com/office/drawing/2014/main" val="3587056361"/>
                    </a:ext>
                  </a:extLst>
                </a:gridCol>
                <a:gridCol w="783460">
                  <a:extLst>
                    <a:ext uri="{9D8B030D-6E8A-4147-A177-3AD203B41FA5}">
                      <a16:colId xmlns:a16="http://schemas.microsoft.com/office/drawing/2014/main" val="3857073697"/>
                    </a:ext>
                  </a:extLst>
                </a:gridCol>
                <a:gridCol w="783460">
                  <a:extLst>
                    <a:ext uri="{9D8B030D-6E8A-4147-A177-3AD203B41FA5}">
                      <a16:colId xmlns:a16="http://schemas.microsoft.com/office/drawing/2014/main" val="722839399"/>
                    </a:ext>
                  </a:extLst>
                </a:gridCol>
                <a:gridCol w="303590">
                  <a:extLst>
                    <a:ext uri="{9D8B030D-6E8A-4147-A177-3AD203B41FA5}">
                      <a16:colId xmlns:a16="http://schemas.microsoft.com/office/drawing/2014/main" val="1137547495"/>
                    </a:ext>
                  </a:extLst>
                </a:gridCol>
                <a:gridCol w="783460">
                  <a:extLst>
                    <a:ext uri="{9D8B030D-6E8A-4147-A177-3AD203B41FA5}">
                      <a16:colId xmlns:a16="http://schemas.microsoft.com/office/drawing/2014/main" val="992811617"/>
                    </a:ext>
                  </a:extLst>
                </a:gridCol>
                <a:gridCol w="783460">
                  <a:extLst>
                    <a:ext uri="{9D8B030D-6E8A-4147-A177-3AD203B41FA5}">
                      <a16:colId xmlns:a16="http://schemas.microsoft.com/office/drawing/2014/main" val="1238629380"/>
                    </a:ext>
                  </a:extLst>
                </a:gridCol>
                <a:gridCol w="303590">
                  <a:extLst>
                    <a:ext uri="{9D8B030D-6E8A-4147-A177-3AD203B41FA5}">
                      <a16:colId xmlns:a16="http://schemas.microsoft.com/office/drawing/2014/main" val="3374430908"/>
                    </a:ext>
                  </a:extLst>
                </a:gridCol>
                <a:gridCol w="783460">
                  <a:extLst>
                    <a:ext uri="{9D8B030D-6E8A-4147-A177-3AD203B41FA5}">
                      <a16:colId xmlns:a16="http://schemas.microsoft.com/office/drawing/2014/main" val="754558692"/>
                    </a:ext>
                  </a:extLst>
                </a:gridCol>
                <a:gridCol w="783460">
                  <a:extLst>
                    <a:ext uri="{9D8B030D-6E8A-4147-A177-3AD203B41FA5}">
                      <a16:colId xmlns:a16="http://schemas.microsoft.com/office/drawing/2014/main" val="3673876089"/>
                    </a:ext>
                  </a:extLst>
                </a:gridCol>
                <a:gridCol w="342764">
                  <a:extLst>
                    <a:ext uri="{9D8B030D-6E8A-4147-A177-3AD203B41FA5}">
                      <a16:colId xmlns:a16="http://schemas.microsoft.com/office/drawing/2014/main" val="3959247618"/>
                    </a:ext>
                  </a:extLst>
                </a:gridCol>
                <a:gridCol w="783460">
                  <a:extLst>
                    <a:ext uri="{9D8B030D-6E8A-4147-A177-3AD203B41FA5}">
                      <a16:colId xmlns:a16="http://schemas.microsoft.com/office/drawing/2014/main" val="2912091480"/>
                    </a:ext>
                  </a:extLst>
                </a:gridCol>
                <a:gridCol w="783460">
                  <a:extLst>
                    <a:ext uri="{9D8B030D-6E8A-4147-A177-3AD203B41FA5}">
                      <a16:colId xmlns:a16="http://schemas.microsoft.com/office/drawing/2014/main" val="2533168328"/>
                    </a:ext>
                  </a:extLst>
                </a:gridCol>
                <a:gridCol w="300326">
                  <a:extLst>
                    <a:ext uri="{9D8B030D-6E8A-4147-A177-3AD203B41FA5}">
                      <a16:colId xmlns:a16="http://schemas.microsoft.com/office/drawing/2014/main" val="3102291349"/>
                    </a:ext>
                  </a:extLst>
                </a:gridCol>
                <a:gridCol w="783460">
                  <a:extLst>
                    <a:ext uri="{9D8B030D-6E8A-4147-A177-3AD203B41FA5}">
                      <a16:colId xmlns:a16="http://schemas.microsoft.com/office/drawing/2014/main" val="1599357817"/>
                    </a:ext>
                  </a:extLst>
                </a:gridCol>
                <a:gridCol w="783460">
                  <a:extLst>
                    <a:ext uri="{9D8B030D-6E8A-4147-A177-3AD203B41FA5}">
                      <a16:colId xmlns:a16="http://schemas.microsoft.com/office/drawing/2014/main" val="3318205340"/>
                    </a:ext>
                  </a:extLst>
                </a:gridCol>
              </a:tblGrid>
              <a:tr h="361840">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87850471"/>
                  </a:ext>
                </a:extLst>
              </a:tr>
              <a:tr h="350533">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796597197"/>
                  </a:ext>
                </a:extLst>
              </a:tr>
              <a:tr h="350533">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273370638"/>
                  </a:ext>
                </a:extLst>
              </a:tr>
              <a:tr h="350533">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493090723"/>
                  </a:ext>
                </a:extLst>
              </a:tr>
              <a:tr h="350533">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238751990"/>
                  </a:ext>
                </a:extLst>
              </a:tr>
              <a:tr h="350533">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507207602"/>
                  </a:ext>
                </a:extLst>
              </a:tr>
              <a:tr h="350533">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757634107"/>
                  </a:ext>
                </a:extLst>
              </a:tr>
              <a:tr h="350533">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820402212"/>
                  </a:ext>
                </a:extLst>
              </a:tr>
              <a:tr h="350533">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635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433484330"/>
                  </a:ext>
                </a:extLst>
              </a:tr>
            </a:tbl>
          </a:graphicData>
        </a:graphic>
      </p:graphicFrame>
    </p:spTree>
    <p:extLst>
      <p:ext uri="{BB962C8B-B14F-4D97-AF65-F5344CB8AC3E}">
        <p14:creationId xmlns:p14="http://schemas.microsoft.com/office/powerpoint/2010/main" val="190601061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AB079D5D-E7AF-4144-8A7B-7C88CFEAE8D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68312" y="255999"/>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 name="Conector recto 2">
            <a:extLst>
              <a:ext uri="{FF2B5EF4-FFF2-40B4-BE49-F238E27FC236}">
                <a16:creationId xmlns:a16="http://schemas.microsoft.com/office/drawing/2014/main" id="{15262C72-BF8E-4402-B182-41D991EC6EE6}"/>
              </a:ext>
            </a:extLst>
          </p:cNvPr>
          <p:cNvCxnSpPr>
            <a:cxnSpLocks/>
          </p:cNvCxnSpPr>
          <p:nvPr/>
        </p:nvCxnSpPr>
        <p:spPr>
          <a:xfrm>
            <a:off x="25399" y="129660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 name="CuadroTexto 3">
            <a:extLst>
              <a:ext uri="{FF2B5EF4-FFF2-40B4-BE49-F238E27FC236}">
                <a16:creationId xmlns:a16="http://schemas.microsoft.com/office/drawing/2014/main" id="{8A565B7F-699A-47A9-9EC3-97C4E1992756}"/>
              </a:ext>
            </a:extLst>
          </p:cNvPr>
          <p:cNvSpPr txBox="1"/>
          <p:nvPr/>
        </p:nvSpPr>
        <p:spPr>
          <a:xfrm>
            <a:off x="1519491" y="318680"/>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PQR-Facturación </a:t>
            </a:r>
            <a:r>
              <a:rPr lang="es-CO" sz="1600" b="0" dirty="0">
                <a:solidFill>
                  <a:schemeClr val="accent1">
                    <a:lumMod val="50000"/>
                  </a:schemeClr>
                </a:solidFill>
              </a:rPr>
              <a:t>Febrero 2018 a Septiembre 2024</a:t>
            </a:r>
            <a:endParaRPr lang="es-ES" sz="1600" b="0" dirty="0">
              <a:solidFill>
                <a:schemeClr val="accent1">
                  <a:lumMod val="50000"/>
                </a:schemeClr>
              </a:solidFill>
            </a:endParaRPr>
          </a:p>
        </p:txBody>
      </p:sp>
      <p:pic>
        <p:nvPicPr>
          <p:cNvPr id="5" name="Imagen 6">
            <a:extLst>
              <a:ext uri="{FF2B5EF4-FFF2-40B4-BE49-F238E27FC236}">
                <a16:creationId xmlns:a16="http://schemas.microsoft.com/office/drawing/2014/main" id="{3F095189-DE65-4A66-BEEC-C631AFE7E01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83812" y="1729001"/>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7">
            <a:extLst>
              <a:ext uri="{FF2B5EF4-FFF2-40B4-BE49-F238E27FC236}">
                <a16:creationId xmlns:a16="http://schemas.microsoft.com/office/drawing/2014/main" id="{5634CF28-A8B0-48FC-BBA0-317271DE9BB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289126" y="1776375"/>
            <a:ext cx="1782762"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2B0C9D45-95B7-4873-8177-A5C9EEE6CD8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68309" y="2275681"/>
            <a:ext cx="1616075"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10">
            <a:extLst>
              <a:ext uri="{FF2B5EF4-FFF2-40B4-BE49-F238E27FC236}">
                <a16:creationId xmlns:a16="http://schemas.microsoft.com/office/drawing/2014/main" id="{189CB87F-A0DD-443F-A901-5715530A877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108028" y="2085986"/>
            <a:ext cx="1547812"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B8E1E57E-4AD5-4FD4-A1D4-AF77FF5E7F78}"/>
              </a:ext>
            </a:extLst>
          </p:cNvPr>
          <p:cNvSpPr txBox="1"/>
          <p:nvPr/>
        </p:nvSpPr>
        <p:spPr>
          <a:xfrm>
            <a:off x="9920492" y="2195179"/>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4" name="CuadroTexto 4">
            <a:extLst>
              <a:ext uri="{FF2B5EF4-FFF2-40B4-BE49-F238E27FC236}">
                <a16:creationId xmlns:a16="http://schemas.microsoft.com/office/drawing/2014/main" id="{2F4B58E2-91F4-423B-8AFE-84EC529429A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036AF40E-E583-4F7D-ADFC-3BFD9F508DE0}"/>
              </a:ext>
            </a:extLst>
          </p:cNvPr>
          <p:cNvSpPr txBox="1"/>
          <p:nvPr/>
        </p:nvSpPr>
        <p:spPr>
          <a:xfrm>
            <a:off x="8312643" y="6239788"/>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7" name="Grupo 16">
            <a:extLst>
              <a:ext uri="{FF2B5EF4-FFF2-40B4-BE49-F238E27FC236}">
                <a16:creationId xmlns:a16="http://schemas.microsoft.com/office/drawing/2014/main" id="{B3784650-F59B-C549-6D7F-C62388861306}"/>
              </a:ext>
            </a:extLst>
          </p:cNvPr>
          <p:cNvGrpSpPr/>
          <p:nvPr/>
        </p:nvGrpSpPr>
        <p:grpSpPr>
          <a:xfrm>
            <a:off x="4526561" y="1746423"/>
            <a:ext cx="1077459" cy="989053"/>
            <a:chOff x="10562619" y="1423954"/>
            <a:chExt cx="1280250" cy="1299632"/>
          </a:xfrm>
        </p:grpSpPr>
        <p:pic>
          <p:nvPicPr>
            <p:cNvPr id="18" name="Picture 2">
              <a:extLst>
                <a:ext uri="{FF2B5EF4-FFF2-40B4-BE49-F238E27FC236}">
                  <a16:creationId xmlns:a16="http://schemas.microsoft.com/office/drawing/2014/main" id="{4411D1D2-480C-21A5-EB9C-D75EB1CA3AD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426812C4-F8B2-6AA3-FBE4-B1DF553D587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7" name="Tabla 6">
            <a:extLst>
              <a:ext uri="{FF2B5EF4-FFF2-40B4-BE49-F238E27FC236}">
                <a16:creationId xmlns:a16="http://schemas.microsoft.com/office/drawing/2014/main" id="{25466082-ACFA-8B6A-9F64-02B2D845E227}"/>
              </a:ext>
            </a:extLst>
          </p:cNvPr>
          <p:cNvGraphicFramePr>
            <a:graphicFrameLocks noGrp="1"/>
          </p:cNvGraphicFramePr>
          <p:nvPr/>
        </p:nvGraphicFramePr>
        <p:xfrm>
          <a:off x="669615" y="2918683"/>
          <a:ext cx="10852770" cy="3205188"/>
        </p:xfrm>
        <a:graphic>
          <a:graphicData uri="http://schemas.openxmlformats.org/drawingml/2006/table">
            <a:tbl>
              <a:tblPr/>
              <a:tblGrid>
                <a:gridCol w="778209">
                  <a:extLst>
                    <a:ext uri="{9D8B030D-6E8A-4147-A177-3AD203B41FA5}">
                      <a16:colId xmlns:a16="http://schemas.microsoft.com/office/drawing/2014/main" val="2647832024"/>
                    </a:ext>
                  </a:extLst>
                </a:gridCol>
                <a:gridCol w="778209">
                  <a:extLst>
                    <a:ext uri="{9D8B030D-6E8A-4147-A177-3AD203B41FA5}">
                      <a16:colId xmlns:a16="http://schemas.microsoft.com/office/drawing/2014/main" val="2970377042"/>
                    </a:ext>
                  </a:extLst>
                </a:gridCol>
                <a:gridCol w="272373">
                  <a:extLst>
                    <a:ext uri="{9D8B030D-6E8A-4147-A177-3AD203B41FA5}">
                      <a16:colId xmlns:a16="http://schemas.microsoft.com/office/drawing/2014/main" val="1380227346"/>
                    </a:ext>
                  </a:extLst>
                </a:gridCol>
                <a:gridCol w="778209">
                  <a:extLst>
                    <a:ext uri="{9D8B030D-6E8A-4147-A177-3AD203B41FA5}">
                      <a16:colId xmlns:a16="http://schemas.microsoft.com/office/drawing/2014/main" val="1780134409"/>
                    </a:ext>
                  </a:extLst>
                </a:gridCol>
                <a:gridCol w="778209">
                  <a:extLst>
                    <a:ext uri="{9D8B030D-6E8A-4147-A177-3AD203B41FA5}">
                      <a16:colId xmlns:a16="http://schemas.microsoft.com/office/drawing/2014/main" val="457205979"/>
                    </a:ext>
                  </a:extLst>
                </a:gridCol>
                <a:gridCol w="301555">
                  <a:extLst>
                    <a:ext uri="{9D8B030D-6E8A-4147-A177-3AD203B41FA5}">
                      <a16:colId xmlns:a16="http://schemas.microsoft.com/office/drawing/2014/main" val="1398707023"/>
                    </a:ext>
                  </a:extLst>
                </a:gridCol>
                <a:gridCol w="778209">
                  <a:extLst>
                    <a:ext uri="{9D8B030D-6E8A-4147-A177-3AD203B41FA5}">
                      <a16:colId xmlns:a16="http://schemas.microsoft.com/office/drawing/2014/main" val="3528611713"/>
                    </a:ext>
                  </a:extLst>
                </a:gridCol>
                <a:gridCol w="778209">
                  <a:extLst>
                    <a:ext uri="{9D8B030D-6E8A-4147-A177-3AD203B41FA5}">
                      <a16:colId xmlns:a16="http://schemas.microsoft.com/office/drawing/2014/main" val="652590217"/>
                    </a:ext>
                  </a:extLst>
                </a:gridCol>
                <a:gridCol w="301555">
                  <a:extLst>
                    <a:ext uri="{9D8B030D-6E8A-4147-A177-3AD203B41FA5}">
                      <a16:colId xmlns:a16="http://schemas.microsoft.com/office/drawing/2014/main" val="2907561292"/>
                    </a:ext>
                  </a:extLst>
                </a:gridCol>
                <a:gridCol w="778209">
                  <a:extLst>
                    <a:ext uri="{9D8B030D-6E8A-4147-A177-3AD203B41FA5}">
                      <a16:colId xmlns:a16="http://schemas.microsoft.com/office/drawing/2014/main" val="733483258"/>
                    </a:ext>
                  </a:extLst>
                </a:gridCol>
                <a:gridCol w="778209">
                  <a:extLst>
                    <a:ext uri="{9D8B030D-6E8A-4147-A177-3AD203B41FA5}">
                      <a16:colId xmlns:a16="http://schemas.microsoft.com/office/drawing/2014/main" val="2932031204"/>
                    </a:ext>
                  </a:extLst>
                </a:gridCol>
                <a:gridCol w="340466">
                  <a:extLst>
                    <a:ext uri="{9D8B030D-6E8A-4147-A177-3AD203B41FA5}">
                      <a16:colId xmlns:a16="http://schemas.microsoft.com/office/drawing/2014/main" val="1791894151"/>
                    </a:ext>
                  </a:extLst>
                </a:gridCol>
                <a:gridCol w="778209">
                  <a:extLst>
                    <a:ext uri="{9D8B030D-6E8A-4147-A177-3AD203B41FA5}">
                      <a16:colId xmlns:a16="http://schemas.microsoft.com/office/drawing/2014/main" val="1417295550"/>
                    </a:ext>
                  </a:extLst>
                </a:gridCol>
                <a:gridCol w="778209">
                  <a:extLst>
                    <a:ext uri="{9D8B030D-6E8A-4147-A177-3AD203B41FA5}">
                      <a16:colId xmlns:a16="http://schemas.microsoft.com/office/drawing/2014/main" val="1525152149"/>
                    </a:ext>
                  </a:extLst>
                </a:gridCol>
                <a:gridCol w="298313">
                  <a:extLst>
                    <a:ext uri="{9D8B030D-6E8A-4147-A177-3AD203B41FA5}">
                      <a16:colId xmlns:a16="http://schemas.microsoft.com/office/drawing/2014/main" val="3082467321"/>
                    </a:ext>
                  </a:extLst>
                </a:gridCol>
                <a:gridCol w="778209">
                  <a:extLst>
                    <a:ext uri="{9D8B030D-6E8A-4147-A177-3AD203B41FA5}">
                      <a16:colId xmlns:a16="http://schemas.microsoft.com/office/drawing/2014/main" val="2222795804"/>
                    </a:ext>
                  </a:extLst>
                </a:gridCol>
                <a:gridCol w="778209">
                  <a:extLst>
                    <a:ext uri="{9D8B030D-6E8A-4147-A177-3AD203B41FA5}">
                      <a16:colId xmlns:a16="http://schemas.microsoft.com/office/drawing/2014/main" val="4141599268"/>
                    </a:ext>
                  </a:extLst>
                </a:gridCol>
              </a:tblGrid>
              <a:tr h="366308">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906752339"/>
                  </a:ext>
                </a:extLst>
              </a:tr>
              <a:tr h="354860">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18.655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20.502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19.121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13.180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6.019</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77.477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814013227"/>
                  </a:ext>
                </a:extLst>
              </a:tr>
              <a:tr h="354860">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62.066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66.535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27.397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39.551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27.658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223.207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46417649"/>
                  </a:ext>
                </a:extLst>
              </a:tr>
              <a:tr h="354860">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41.399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35.770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24.809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26.857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17.419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146.254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429614479"/>
                  </a:ext>
                </a:extLst>
              </a:tr>
              <a:tr h="354860">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36.352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38.582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31.549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29.784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18.579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154.846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699526476"/>
                  </a:ext>
                </a:extLst>
              </a:tr>
              <a:tr h="354860">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23.150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33.884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22.608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25.507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14.924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120.073</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458600550"/>
                  </a:ext>
                </a:extLst>
              </a:tr>
              <a:tr h="354860">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23.296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41.679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21.104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15.323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25.322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126.724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280514515"/>
                  </a:ext>
                </a:extLst>
              </a:tr>
              <a:tr h="354860">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22.227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50.256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15.892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20.891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11.156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120.422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170473011"/>
                  </a:ext>
                </a:extLst>
              </a:tr>
              <a:tr h="354860">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227.145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287.208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162.480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171.093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121.077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969.003</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787607678"/>
                  </a:ext>
                </a:extLst>
              </a:tr>
            </a:tbl>
          </a:graphicData>
        </a:graphic>
      </p:graphicFrame>
    </p:spTree>
    <p:extLst>
      <p:ext uri="{BB962C8B-B14F-4D97-AF65-F5344CB8AC3E}">
        <p14:creationId xmlns:p14="http://schemas.microsoft.com/office/powerpoint/2010/main" val="2191019807"/>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Imagen 13">
            <a:extLst>
              <a:ext uri="{FF2B5EF4-FFF2-40B4-BE49-F238E27FC236}">
                <a16:creationId xmlns:a16="http://schemas.microsoft.com/office/drawing/2014/main" id="{15E6D117-D39A-4706-8C14-54BAB087B59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3D851E2B-A92C-45FD-80F1-F7C82902817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Septiembre 2024</a:t>
            </a:r>
          </a:p>
        </p:txBody>
      </p:sp>
      <p:cxnSp>
        <p:nvCxnSpPr>
          <p:cNvPr id="27" name="Conector recto 26">
            <a:extLst>
              <a:ext uri="{FF2B5EF4-FFF2-40B4-BE49-F238E27FC236}">
                <a16:creationId xmlns:a16="http://schemas.microsoft.com/office/drawing/2014/main" id="{E701F59C-EA03-4B84-9BC0-5E17C1403FE6}"/>
              </a:ext>
            </a:extLst>
          </p:cNvPr>
          <p:cNvCxnSpPr>
            <a:cxnSpLocks/>
          </p:cNvCxnSpPr>
          <p:nvPr/>
        </p:nvCxnSpPr>
        <p:spPr>
          <a:xfrm>
            <a:off x="88900" y="11811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7525" name="Imagen 27">
            <a:extLst>
              <a:ext uri="{FF2B5EF4-FFF2-40B4-BE49-F238E27FC236}">
                <a16:creationId xmlns:a16="http://schemas.microsoft.com/office/drawing/2014/main" id="{8A0CC52B-0FD0-4C8E-A6F2-980CD616860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2012DD46-4B49-4097-A987-FC5E1A2616BB}"/>
              </a:ext>
            </a:extLst>
          </p:cNvPr>
          <p:cNvSpPr txBox="1"/>
          <p:nvPr/>
        </p:nvSpPr>
        <p:spPr>
          <a:xfrm>
            <a:off x="8352726" y="1398320"/>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9592D15C-D492-461D-97AE-D56D028968A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Gráfico 1">
            <a:extLst>
              <a:ext uri="{FF2B5EF4-FFF2-40B4-BE49-F238E27FC236}">
                <a16:creationId xmlns:a16="http://schemas.microsoft.com/office/drawing/2014/main" id="{2CD3EBBF-38FA-3DF1-73BA-2AA1A325F2D7}"/>
              </a:ext>
            </a:extLst>
          </p:cNvPr>
          <p:cNvGraphicFramePr>
            <a:graphicFrameLocks/>
          </p:cNvGraphicFramePr>
          <p:nvPr/>
        </p:nvGraphicFramePr>
        <p:xfrm>
          <a:off x="1774481" y="1879883"/>
          <a:ext cx="8220546" cy="4062601"/>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966235125"/>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Imagen 13">
            <a:extLst>
              <a:ext uri="{FF2B5EF4-FFF2-40B4-BE49-F238E27FC236}">
                <a16:creationId xmlns:a16="http://schemas.microsoft.com/office/drawing/2014/main" id="{134BBBBD-E544-4DDA-8859-C64D58951A8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C7290-9824-47F2-9613-E38DB5BF9E3B}"/>
              </a:ext>
            </a:extLst>
          </p:cNvPr>
          <p:cNvSpPr txBox="1"/>
          <p:nvPr/>
        </p:nvSpPr>
        <p:spPr>
          <a:xfrm>
            <a:off x="1646238" y="14763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Septiembre 2024</a:t>
            </a:r>
          </a:p>
        </p:txBody>
      </p:sp>
      <p:cxnSp>
        <p:nvCxnSpPr>
          <p:cNvPr id="27" name="Conector recto 26">
            <a:extLst>
              <a:ext uri="{FF2B5EF4-FFF2-40B4-BE49-F238E27FC236}">
                <a16:creationId xmlns:a16="http://schemas.microsoft.com/office/drawing/2014/main" id="{452DD378-2A38-4FFC-812D-963E28CD01E9}"/>
              </a:ext>
            </a:extLst>
          </p:cNvPr>
          <p:cNvCxnSpPr>
            <a:cxnSpLocks/>
          </p:cNvCxnSpPr>
          <p:nvPr/>
        </p:nvCxnSpPr>
        <p:spPr>
          <a:xfrm>
            <a:off x="8890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7285" name="Imagen 27">
            <a:extLst>
              <a:ext uri="{FF2B5EF4-FFF2-40B4-BE49-F238E27FC236}">
                <a16:creationId xmlns:a16="http://schemas.microsoft.com/office/drawing/2014/main" id="{22EE8A9F-EA2A-46EE-836F-63589C045FB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ángulo 1">
            <a:extLst>
              <a:ext uri="{FF2B5EF4-FFF2-40B4-BE49-F238E27FC236}">
                <a16:creationId xmlns:a16="http://schemas.microsoft.com/office/drawing/2014/main" id="{C78BB735-04DB-4FC2-A81D-8129C71F2DF4}"/>
              </a:ext>
            </a:extLst>
          </p:cNvPr>
          <p:cNvSpPr/>
          <p:nvPr/>
        </p:nvSpPr>
        <p:spPr>
          <a:xfrm>
            <a:off x="1412639" y="4512806"/>
            <a:ext cx="9077326" cy="2246769"/>
          </a:xfrm>
          <a:prstGeom prst="rect">
            <a:avLst/>
          </a:prstGeom>
        </p:spPr>
        <p:txBody>
          <a:bodyPr wrap="square">
            <a:spAutoFit/>
          </a:bodyPr>
          <a:lstStyle/>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de los comités son las reportadas en SUI de </a:t>
            </a:r>
            <a:r>
              <a:rPr lang="es-ES" sz="1400" dirty="0">
                <a:solidFill>
                  <a:schemeClr val="accent1">
                    <a:lumMod val="50000"/>
                  </a:schemeClr>
                </a:solidFill>
              </a:rPr>
              <a:t>septiembre</a:t>
            </a:r>
            <a:r>
              <a:rPr lang="es-ES" sz="1400" dirty="0">
                <a:solidFill>
                  <a:schemeClr val="accent1">
                    <a:lumMod val="50000"/>
                  </a:schemeClr>
                </a:solidFill>
                <a:latin typeface="+mn-lt"/>
              </a:rPr>
              <a:t>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a </a:t>
            </a:r>
            <a:r>
              <a:rPr lang="es-ES" sz="1400" dirty="0">
                <a:solidFill>
                  <a:schemeClr val="accent1">
                    <a:lumMod val="50000"/>
                  </a:schemeClr>
                </a:solidFill>
              </a:rPr>
              <a:t>septiembre </a:t>
            </a:r>
            <a:r>
              <a:rPr lang="es-ES" sz="1400" dirty="0">
                <a:solidFill>
                  <a:schemeClr val="accent1">
                    <a:lumMod val="50000"/>
                  </a:schemeClr>
                </a:solidFill>
                <a:latin typeface="+mn-lt"/>
              </a:rPr>
              <a:t>2024 corresponden a la sumatoria de las toneladas SUI </a:t>
            </a:r>
            <a:r>
              <a:rPr lang="es-ES" sz="1400" u="sng" dirty="0">
                <a:solidFill>
                  <a:schemeClr val="accent1">
                    <a:lumMod val="50000"/>
                  </a:schemeClr>
                </a:solidFill>
                <a:latin typeface="+mn-lt"/>
              </a:rPr>
              <a:t>desde febrero 2018 hasta </a:t>
            </a:r>
            <a:r>
              <a:rPr lang="es-ES" sz="1400" u="sng" dirty="0">
                <a:solidFill>
                  <a:schemeClr val="accent1">
                    <a:lumMod val="50000"/>
                  </a:schemeClr>
                </a:solidFill>
              </a:rPr>
              <a:t>agosto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El </a:t>
            </a:r>
            <a:r>
              <a:rPr lang="es-ES" sz="1400" dirty="0">
                <a:solidFill>
                  <a:schemeClr val="accent1">
                    <a:lumMod val="50000"/>
                  </a:schemeClr>
                </a:solidFill>
              </a:rPr>
              <a:t>máximo número de</a:t>
            </a:r>
            <a:r>
              <a:rPr lang="es-ES" sz="1400" dirty="0">
                <a:solidFill>
                  <a:schemeClr val="accent1">
                    <a:lumMod val="50000"/>
                  </a:schemeClr>
                </a:solidFill>
                <a:latin typeface="+mn-lt"/>
              </a:rPr>
              <a:t> asociaciones reconocidas por comité corresponde al máximo número de organizaciones reconocidas </a:t>
            </a:r>
            <a:r>
              <a:rPr lang="es-ES" sz="1400" u="sng" dirty="0">
                <a:solidFill>
                  <a:schemeClr val="accent1">
                    <a:lumMod val="50000"/>
                  </a:schemeClr>
                </a:solidFill>
                <a:latin typeface="+mn-lt"/>
              </a:rPr>
              <a:t>desde febrero 2018 hasta septiembre 2024</a:t>
            </a:r>
            <a:r>
              <a:rPr lang="es-ES" sz="1400" dirty="0">
                <a:solidFill>
                  <a:schemeClr val="accent1">
                    <a:lumMod val="50000"/>
                  </a:schemeClr>
                </a:solidFill>
                <a:latin typeface="+mn-lt"/>
              </a:rPr>
              <a:t>.</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Fuente: </a:t>
            </a:r>
            <a:r>
              <a:rPr lang="es-CO" sz="1400" dirty="0">
                <a:solidFill>
                  <a:schemeClr val="accent1">
                    <a:lumMod val="50000"/>
                  </a:schemeClr>
                </a:solidFill>
                <a:latin typeface="+mn-lt"/>
                <a:hlinkClick r:id="rId5"/>
              </a:rPr>
              <a:t>http://www.sui.gov.co/web/noticias/</a:t>
            </a:r>
            <a:endParaRPr lang="es-CO"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endParaRPr lang="es-CO" sz="1400" dirty="0">
              <a:solidFill>
                <a:schemeClr val="accent1">
                  <a:lumMod val="50000"/>
                </a:schemeClr>
              </a:solidFill>
              <a:latin typeface="+mn-lt"/>
            </a:endParaRPr>
          </a:p>
        </p:txBody>
      </p:sp>
      <p:sp>
        <p:nvSpPr>
          <p:cNvPr id="9" name="CuadroTexto 8">
            <a:extLst>
              <a:ext uri="{FF2B5EF4-FFF2-40B4-BE49-F238E27FC236}">
                <a16:creationId xmlns:a16="http://schemas.microsoft.com/office/drawing/2014/main" id="{8997E6E1-08F7-458F-BDA1-A2455689C1D8}"/>
              </a:ext>
            </a:extLst>
          </p:cNvPr>
          <p:cNvSpPr txBox="1"/>
          <p:nvPr/>
        </p:nvSpPr>
        <p:spPr>
          <a:xfrm>
            <a:off x="8708790" y="1402000"/>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3" name="Tabla 2">
            <a:extLst>
              <a:ext uri="{FF2B5EF4-FFF2-40B4-BE49-F238E27FC236}">
                <a16:creationId xmlns:a16="http://schemas.microsoft.com/office/drawing/2014/main" id="{D7AE2409-21DD-B6D5-43ED-53DCF0143385}"/>
              </a:ext>
            </a:extLst>
          </p:cNvPr>
          <p:cNvGraphicFramePr>
            <a:graphicFrameLocks noGrp="1"/>
          </p:cNvGraphicFramePr>
          <p:nvPr/>
        </p:nvGraphicFramePr>
        <p:xfrm>
          <a:off x="1125508" y="1964211"/>
          <a:ext cx="9461501" cy="2489835"/>
        </p:xfrm>
        <a:graphic>
          <a:graphicData uri="http://schemas.openxmlformats.org/drawingml/2006/table">
            <a:tbl>
              <a:tblPr/>
              <a:tblGrid>
                <a:gridCol w="1762343">
                  <a:extLst>
                    <a:ext uri="{9D8B030D-6E8A-4147-A177-3AD203B41FA5}">
                      <a16:colId xmlns:a16="http://schemas.microsoft.com/office/drawing/2014/main" val="2362557398"/>
                    </a:ext>
                  </a:extLst>
                </a:gridCol>
                <a:gridCol w="1207649">
                  <a:extLst>
                    <a:ext uri="{9D8B030D-6E8A-4147-A177-3AD203B41FA5}">
                      <a16:colId xmlns:a16="http://schemas.microsoft.com/office/drawing/2014/main" val="3532595493"/>
                    </a:ext>
                  </a:extLst>
                </a:gridCol>
                <a:gridCol w="1435866">
                  <a:extLst>
                    <a:ext uri="{9D8B030D-6E8A-4147-A177-3AD203B41FA5}">
                      <a16:colId xmlns:a16="http://schemas.microsoft.com/office/drawing/2014/main" val="3485814242"/>
                    </a:ext>
                  </a:extLst>
                </a:gridCol>
                <a:gridCol w="1207649">
                  <a:extLst>
                    <a:ext uri="{9D8B030D-6E8A-4147-A177-3AD203B41FA5}">
                      <a16:colId xmlns:a16="http://schemas.microsoft.com/office/drawing/2014/main" val="1781175402"/>
                    </a:ext>
                  </a:extLst>
                </a:gridCol>
                <a:gridCol w="1207649">
                  <a:extLst>
                    <a:ext uri="{9D8B030D-6E8A-4147-A177-3AD203B41FA5}">
                      <a16:colId xmlns:a16="http://schemas.microsoft.com/office/drawing/2014/main" val="899662292"/>
                    </a:ext>
                  </a:extLst>
                </a:gridCol>
                <a:gridCol w="1432696">
                  <a:extLst>
                    <a:ext uri="{9D8B030D-6E8A-4147-A177-3AD203B41FA5}">
                      <a16:colId xmlns:a16="http://schemas.microsoft.com/office/drawing/2014/main" val="1046667839"/>
                    </a:ext>
                  </a:extLst>
                </a:gridCol>
                <a:gridCol w="1207649">
                  <a:extLst>
                    <a:ext uri="{9D8B030D-6E8A-4147-A177-3AD203B41FA5}">
                      <a16:colId xmlns:a16="http://schemas.microsoft.com/office/drawing/2014/main" val="2944246701"/>
                    </a:ext>
                  </a:extLst>
                </a:gridCol>
              </a:tblGrid>
              <a:tr h="342900">
                <a:tc>
                  <a:txBody>
                    <a:bodyPr/>
                    <a:lstStyle/>
                    <a:p>
                      <a:pPr algn="l" rtl="0" fontAlgn="ctr"/>
                      <a:r>
                        <a:rPr lang="es-CO" sz="1200" b="1" i="0" u="none" strike="noStrike">
                          <a:solidFill>
                            <a:srgbClr val="203864"/>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gridSpan="3">
                  <a:txBody>
                    <a:bodyPr/>
                    <a:lstStyle/>
                    <a:p>
                      <a:pPr algn="ctr" rtl="0" fontAlgn="ctr"/>
                      <a:r>
                        <a:rPr lang="es-CO" sz="1200" b="1" i="0" u="none" strike="noStrike" dirty="0">
                          <a:solidFill>
                            <a:srgbClr val="203864"/>
                          </a:solidFill>
                          <a:effectLst/>
                          <a:latin typeface="Calibri" panose="020F0502020204030204" pitchFamily="34" charset="0"/>
                        </a:rPr>
                        <a:t>Información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gridSpan="3">
                  <a:txBody>
                    <a:bodyPr/>
                    <a:lstStyle/>
                    <a:p>
                      <a:pPr algn="ctr" rtl="0" fontAlgn="ctr"/>
                      <a:r>
                        <a:rPr lang="es-MX" sz="1200" b="1" i="0" u="none" strike="noStrike">
                          <a:solidFill>
                            <a:srgbClr val="203864"/>
                          </a:solidFill>
                          <a:effectLst/>
                          <a:latin typeface="Calibri" panose="020F0502020204030204" pitchFamily="34" charset="0"/>
                        </a:rPr>
                        <a:t>Información acumulada desde el primer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88740958"/>
                  </a:ext>
                </a:extLst>
              </a:tr>
              <a:tr h="0">
                <a:tc>
                  <a:txBody>
                    <a:bodyPr/>
                    <a:lstStyle/>
                    <a:p>
                      <a:pPr algn="l" rtl="0" fontAlgn="ctr"/>
                      <a:r>
                        <a:rPr lang="es-CO" sz="1200" b="1" i="0" u="none" strike="noStrike" dirty="0">
                          <a:solidFill>
                            <a:srgbClr val="203864"/>
                          </a:solidFill>
                          <a:effectLst/>
                          <a:latin typeface="Calibri" panose="020F0502020204030204" pitchFamily="34" charset="0"/>
                        </a:rPr>
                        <a:t>Concesionario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dirty="0">
                          <a:solidFill>
                            <a:srgbClr val="203864"/>
                          </a:solidFill>
                          <a:effectLst/>
                          <a:latin typeface="Calibri" panose="020F0502020204030204" pitchFamily="34" charset="0"/>
                        </a:rPr>
                        <a:t>Cantidad de Toneladas en septiembre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dirty="0">
                          <a:solidFill>
                            <a:srgbClr val="203864"/>
                          </a:solidFill>
                          <a:effectLst/>
                          <a:latin typeface="Calibri" panose="020F0502020204030204" pitchFamily="34" charset="0"/>
                        </a:rPr>
                        <a:t>Numero de asociaciones que se reconocieron en septiembre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dirty="0">
                          <a:solidFill>
                            <a:srgbClr val="203864"/>
                          </a:solidFill>
                          <a:effectLst/>
                          <a:latin typeface="Calibri" panose="020F0502020204030204" pitchFamily="34" charset="0"/>
                        </a:rPr>
                        <a:t>Valor reconocido a asociaciones en septiembre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Cantidad de Toneladas en septiembre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Numero máximo de Asociaciones reconocidas por comité a septiembre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Valor total reconocido a las asociaciones a septiembre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586140247"/>
                  </a:ext>
                </a:extLst>
              </a:tr>
              <a:tr h="200025">
                <a:tc>
                  <a:txBody>
                    <a:bodyPr/>
                    <a:lstStyle/>
                    <a:p>
                      <a:pPr algn="l" rtl="0" fontAlgn="ctr"/>
                      <a:r>
                        <a:rPr lang="es-CO" sz="1200" b="1" i="0" u="none" strike="noStrike">
                          <a:solidFill>
                            <a:srgbClr val="203864"/>
                          </a:solidFill>
                          <a:effectLst/>
                          <a:latin typeface="Calibri" panose="020F0502020204030204" pitchFamily="34" charset="0"/>
                        </a:rPr>
                        <a:t>PROMOAMBIENTAL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131.241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339</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5.512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12.948.337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256.918</a:t>
                      </a:r>
                    </a:p>
                  </a:txBody>
                  <a:tcPr marL="0" marR="0" marT="0" marB="0" anchor="ctr">
                    <a:lnL>
                      <a:noFill/>
                    </a:lnL>
                    <a:lnR>
                      <a:noFill/>
                    </a:lnR>
                    <a:lnT>
                      <a:noFill/>
                    </a:lnT>
                    <a:lnB>
                      <a:noFill/>
                    </a:lnB>
                    <a:noFill/>
                  </a:tcPr>
                </a:tc>
                <a:extLst>
                  <a:ext uri="{0D108BD9-81ED-4DB2-BD59-A6C34878D82A}">
                    <a16:rowId xmlns:a16="http://schemas.microsoft.com/office/drawing/2014/main" val="1672613544"/>
                  </a:ext>
                </a:extLst>
              </a:tr>
              <a:tr h="200025">
                <a:tc>
                  <a:txBody>
                    <a:bodyPr/>
                    <a:lstStyle/>
                    <a:p>
                      <a:pPr algn="l" rtl="0" fontAlgn="ctr"/>
                      <a:r>
                        <a:rPr lang="es-CO" sz="1200" b="1" i="0" u="none" strike="noStrike" dirty="0">
                          <a:solidFill>
                            <a:srgbClr val="203864"/>
                          </a:solidFill>
                          <a:effectLst/>
                          <a:latin typeface="Calibri" panose="020F0502020204030204" pitchFamily="34" charset="0"/>
                        </a:rPr>
                        <a:t>LIME</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131.241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402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6.453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dirty="0">
                          <a:solidFill>
                            <a:srgbClr val="203864"/>
                          </a:solidFill>
                          <a:effectLst/>
                          <a:latin typeface="Calibri" panose="020F0502020204030204" pitchFamily="34" charset="0"/>
                        </a:rPr>
                        <a:t>12.948.337</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479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331.211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95852393"/>
                  </a:ext>
                </a:extLst>
              </a:tr>
              <a:tr h="200025">
                <a:tc>
                  <a:txBody>
                    <a:bodyPr/>
                    <a:lstStyle/>
                    <a:p>
                      <a:pPr algn="l" rtl="0" fontAlgn="ctr"/>
                      <a:r>
                        <a:rPr lang="es-CO" sz="1200" b="1" i="0" u="none" strike="noStrike" dirty="0">
                          <a:solidFill>
                            <a:srgbClr val="203864"/>
                          </a:solidFill>
                          <a:effectLst/>
                          <a:latin typeface="Calibri" panose="020F0502020204030204" pitchFamily="34" charset="0"/>
                        </a:rPr>
                        <a:t>CIUDAD LIMPIA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131.241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400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4.038</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12.948.337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400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193.031</a:t>
                      </a:r>
                    </a:p>
                  </a:txBody>
                  <a:tcPr marL="0" marR="0" marT="0" marB="0" anchor="ctr">
                    <a:lnL>
                      <a:noFill/>
                    </a:lnL>
                    <a:lnR>
                      <a:noFill/>
                    </a:lnR>
                    <a:lnT>
                      <a:noFill/>
                    </a:lnT>
                    <a:lnB>
                      <a:noFill/>
                    </a:lnB>
                    <a:noFill/>
                  </a:tcPr>
                </a:tc>
                <a:extLst>
                  <a:ext uri="{0D108BD9-81ED-4DB2-BD59-A6C34878D82A}">
                    <a16:rowId xmlns:a16="http://schemas.microsoft.com/office/drawing/2014/main" val="928880528"/>
                  </a:ext>
                </a:extLst>
              </a:tr>
              <a:tr h="200025">
                <a:tc>
                  <a:txBody>
                    <a:bodyPr/>
                    <a:lstStyle/>
                    <a:p>
                      <a:pPr algn="l" rtl="0" fontAlgn="ctr"/>
                      <a:r>
                        <a:rPr lang="es-CO" sz="1200" b="1" i="0" u="none" strike="noStrike" dirty="0">
                          <a:solidFill>
                            <a:srgbClr val="203864"/>
                          </a:solidFill>
                          <a:effectLst/>
                          <a:latin typeface="Calibri" panose="020F0502020204030204" pitchFamily="34" charset="0"/>
                        </a:rPr>
                        <a:t>BOGOTÁ LIMPIA </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131.241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403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2.389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12.948.337</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dirty="0">
                          <a:solidFill>
                            <a:srgbClr val="203864"/>
                          </a:solidFill>
                          <a:effectLst/>
                          <a:latin typeface="Calibri" panose="020F0502020204030204" pitchFamily="34" charset="0"/>
                        </a:rPr>
                        <a:t>403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139.314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36747298"/>
                  </a:ext>
                </a:extLst>
              </a:tr>
              <a:tr h="200025">
                <a:tc>
                  <a:txBody>
                    <a:bodyPr/>
                    <a:lstStyle/>
                    <a:p>
                      <a:pPr algn="l" rtl="0" fontAlgn="ctr"/>
                      <a:r>
                        <a:rPr lang="es-CO" sz="1200" b="1" i="0" u="none" strike="noStrike" dirty="0">
                          <a:solidFill>
                            <a:srgbClr val="203864"/>
                          </a:solidFill>
                          <a:effectLst/>
                          <a:latin typeface="Calibri" panose="020F0502020204030204" pitchFamily="34" charset="0"/>
                        </a:rPr>
                        <a:t>ÁREA LIMPIA</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131.241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2.529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12.948.337</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455</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Calibri" panose="020F0502020204030204" pitchFamily="34" charset="0"/>
                        </a:rPr>
                        <a:t>160.197</a:t>
                      </a:r>
                    </a:p>
                  </a:txBody>
                  <a:tcPr marL="0" marR="0" marT="0" marB="0" anchor="ctr">
                    <a:lnL>
                      <a:noFill/>
                    </a:lnL>
                    <a:lnR>
                      <a:noFill/>
                    </a:lnR>
                    <a:lnT>
                      <a:noFill/>
                    </a:lnT>
                    <a:lnB>
                      <a:noFill/>
                    </a:lnB>
                    <a:noFill/>
                  </a:tcPr>
                </a:tc>
                <a:extLst>
                  <a:ext uri="{0D108BD9-81ED-4DB2-BD59-A6C34878D82A}">
                    <a16:rowId xmlns:a16="http://schemas.microsoft.com/office/drawing/2014/main" val="450337282"/>
                  </a:ext>
                </a:extLst>
              </a:tr>
              <a:tr h="209550">
                <a:tc>
                  <a:txBody>
                    <a:bodyPr/>
                    <a:lstStyle/>
                    <a:p>
                      <a:pPr algn="l" rtl="0" fontAlgn="ctr"/>
                      <a:r>
                        <a:rPr lang="es-CO" sz="1200" b="1" i="0" u="none" strike="noStrike" dirty="0">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131.241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20.921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12.948.337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1.080.671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432400645"/>
                  </a:ext>
                </a:extLst>
              </a:tr>
            </a:tbl>
          </a:graphicData>
        </a:graphic>
      </p:graphicFrame>
    </p:spTree>
    <p:extLst>
      <p:ext uri="{BB962C8B-B14F-4D97-AF65-F5344CB8AC3E}">
        <p14:creationId xmlns:p14="http://schemas.microsoft.com/office/powerpoint/2010/main" val="2350468144"/>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Imagen 13">
            <a:extLst>
              <a:ext uri="{FF2B5EF4-FFF2-40B4-BE49-F238E27FC236}">
                <a16:creationId xmlns:a16="http://schemas.microsoft.com/office/drawing/2014/main" id="{DC33EF38-5F81-412F-A55D-45EEBDEE315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A3E552B-A62A-42FA-BC1E-0D56458CB170}"/>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Septiembre 2024</a:t>
            </a:r>
          </a:p>
        </p:txBody>
      </p:sp>
      <p:cxnSp>
        <p:nvCxnSpPr>
          <p:cNvPr id="27" name="Conector recto 26">
            <a:extLst>
              <a:ext uri="{FF2B5EF4-FFF2-40B4-BE49-F238E27FC236}">
                <a16:creationId xmlns:a16="http://schemas.microsoft.com/office/drawing/2014/main" id="{2ADE8D57-70A4-4725-9808-7A89224C9CEF}"/>
              </a:ext>
            </a:extLst>
          </p:cNvPr>
          <p:cNvCxnSpPr>
            <a:cxnSpLocks/>
          </p:cNvCxnSpPr>
          <p:nvPr/>
        </p:nvCxnSpPr>
        <p:spPr>
          <a:xfrm>
            <a:off x="118268"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1621" name="Imagen 27">
            <a:extLst>
              <a:ext uri="{FF2B5EF4-FFF2-40B4-BE49-F238E27FC236}">
                <a16:creationId xmlns:a16="http://schemas.microsoft.com/office/drawing/2014/main" id="{EC13ECE5-0DE2-41B5-B1BD-59EAA2C9B3C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2" name="Rectangle 2">
            <a:extLst>
              <a:ext uri="{FF2B5EF4-FFF2-40B4-BE49-F238E27FC236}">
                <a16:creationId xmlns:a16="http://schemas.microsoft.com/office/drawing/2014/main" id="{219E8FEC-8E06-4B8C-A678-55A1A507F20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9" name="Imagen 10">
            <a:extLst>
              <a:ext uri="{FF2B5EF4-FFF2-40B4-BE49-F238E27FC236}">
                <a16:creationId xmlns:a16="http://schemas.microsoft.com/office/drawing/2014/main" id="{FFCFABF5-1EFF-4FB2-BD79-AA8FA7C86E7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201275" y="295596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DA4A5F17-9552-4253-8C3D-5E6CFAC51105}"/>
              </a:ext>
            </a:extLst>
          </p:cNvPr>
          <p:cNvSpPr txBox="1">
            <a:spLocks noChangeArrowheads="1"/>
          </p:cNvSpPr>
          <p:nvPr/>
        </p:nvSpPr>
        <p:spPr bwMode="auto">
          <a:xfrm>
            <a:off x="1" y="6463423"/>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A60839D6-1878-C4A1-EA15-167007B3C6E0}"/>
              </a:ext>
            </a:extLst>
          </p:cNvPr>
          <p:cNvGraphicFramePr>
            <a:graphicFrameLocks noGrp="1"/>
          </p:cNvGraphicFramePr>
          <p:nvPr/>
        </p:nvGraphicFramePr>
        <p:xfrm>
          <a:off x="2770859" y="1277047"/>
          <a:ext cx="5993674" cy="5445614"/>
        </p:xfrm>
        <a:graphic>
          <a:graphicData uri="http://schemas.openxmlformats.org/drawingml/2006/table">
            <a:tbl>
              <a:tblPr/>
              <a:tblGrid>
                <a:gridCol w="1382071">
                  <a:extLst>
                    <a:ext uri="{9D8B030D-6E8A-4147-A177-3AD203B41FA5}">
                      <a16:colId xmlns:a16="http://schemas.microsoft.com/office/drawing/2014/main" val="3034353314"/>
                    </a:ext>
                  </a:extLst>
                </a:gridCol>
                <a:gridCol w="846166">
                  <a:extLst>
                    <a:ext uri="{9D8B030D-6E8A-4147-A177-3AD203B41FA5}">
                      <a16:colId xmlns:a16="http://schemas.microsoft.com/office/drawing/2014/main" val="3728999897"/>
                    </a:ext>
                  </a:extLst>
                </a:gridCol>
                <a:gridCol w="1029501">
                  <a:extLst>
                    <a:ext uri="{9D8B030D-6E8A-4147-A177-3AD203B41FA5}">
                      <a16:colId xmlns:a16="http://schemas.microsoft.com/office/drawing/2014/main" val="3950085893"/>
                    </a:ext>
                  </a:extLst>
                </a:gridCol>
                <a:gridCol w="1367968">
                  <a:extLst>
                    <a:ext uri="{9D8B030D-6E8A-4147-A177-3AD203B41FA5}">
                      <a16:colId xmlns:a16="http://schemas.microsoft.com/office/drawing/2014/main" val="353610825"/>
                    </a:ext>
                  </a:extLst>
                </a:gridCol>
                <a:gridCol w="1367968">
                  <a:extLst>
                    <a:ext uri="{9D8B030D-6E8A-4147-A177-3AD203B41FA5}">
                      <a16:colId xmlns:a16="http://schemas.microsoft.com/office/drawing/2014/main" val="2736055379"/>
                    </a:ext>
                  </a:extLst>
                </a:gridCol>
              </a:tblGrid>
              <a:tr h="154772">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56078842"/>
                  </a:ext>
                </a:extLst>
              </a:tr>
              <a:tr h="154772">
                <a:tc gridSpan="5">
                  <a:txBody>
                    <a:bodyPr/>
                    <a:lstStyle/>
                    <a:p>
                      <a:pPr algn="ctr" rtl="0" fontAlgn="ctr"/>
                      <a:r>
                        <a:rPr lang="es-CO" sz="1000" b="1" i="0" u="none" strike="noStrike" dirty="0">
                          <a:solidFill>
                            <a:srgbClr val="203864"/>
                          </a:solidFill>
                          <a:effectLst/>
                          <a:latin typeface="Calibri" panose="020F0502020204030204" pitchFamily="34" charset="0"/>
                        </a:rPr>
                        <a:t>AL 30 DE SEPTIEMBRE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599387887"/>
                  </a:ext>
                </a:extLst>
              </a:tr>
              <a:tr h="154772">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80485610"/>
                  </a:ext>
                </a:extLst>
              </a:tr>
              <a:tr h="217063">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79100145"/>
                  </a:ext>
                </a:extLst>
              </a:tr>
              <a:tr h="230219">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$ 2.437.389.625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49558616"/>
                  </a:ext>
                </a:extLst>
              </a:tr>
              <a:tr h="154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$ 3.417.853.269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40356857"/>
                  </a:ext>
                </a:extLst>
              </a:tr>
              <a:tr h="154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$ 1.526.038.665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27875894"/>
                  </a:ext>
                </a:extLst>
              </a:tr>
              <a:tr h="154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6-dic-18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$ 1.768.469.976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24782840"/>
                  </a:ext>
                </a:extLst>
              </a:tr>
              <a:tr h="154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$ 1.999.546.586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652480769"/>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$ 2.061.343.409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18825441"/>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$ 1.673.986.922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35389848"/>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$ 1.944.628.182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677335870"/>
                  </a:ext>
                </a:extLst>
              </a:tr>
              <a:tr h="154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23-abr-19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$ 1.459.239.862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87944503"/>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$ 2.014.378.856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81162866"/>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25-jun-19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$ 1.873.358.757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552965200"/>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25-jul-19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$ 1.887.187.205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39062039"/>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28-ago-19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$ 1.821.867.086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792137626"/>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$ 2.323.843.630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36272984"/>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$ 4.534.134.986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168280770"/>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$ 1.127.551.405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32545891"/>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$ 2.674.789.536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00765560"/>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$ 2.661.346.064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14961027"/>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$ 2.978.671.636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734679541"/>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16-mar-20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$ 2.678.736.714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59718731"/>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$ 2.697.809.657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523078465"/>
                  </a:ext>
                </a:extLst>
              </a:tr>
              <a:tr h="202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$ 2.369.781.077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97495588"/>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$ 2.713.341.075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22053163"/>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$ 2.763.954.666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46892856"/>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18-ago-20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$ 2.888.063.526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808678435"/>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$ 2.752.930.436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49351564"/>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19-oct-20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$ 3.157.626.990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659532696"/>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$ 3.217.150.760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6294123"/>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$ 3.089.450.939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662237999"/>
                  </a:ext>
                </a:extLst>
              </a:tr>
              <a:tr h="89157">
                <a:tc gridSpan="5">
                  <a:txBody>
                    <a:bodyPr/>
                    <a:lstStyle/>
                    <a:p>
                      <a:pPr algn="r" rtl="0" fontAlgn="ctr"/>
                      <a:r>
                        <a:rPr lang="es-CO" sz="1000" b="1" i="0" u="none" strike="noStrike" dirty="0">
                          <a:solidFill>
                            <a:srgbClr val="203864"/>
                          </a:solidFill>
                          <a:effectLst/>
                          <a:highlight>
                            <a:srgbClr val="E2F0D9"/>
                          </a:highligh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53266253"/>
                  </a:ext>
                </a:extLst>
              </a:tr>
            </a:tbl>
          </a:graphicData>
        </a:graphic>
      </p:graphicFrame>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Septiembre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1" y="6435142"/>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D2B5882-1173-0764-DF23-7DB33BC2302E}"/>
              </a:ext>
            </a:extLst>
          </p:cNvPr>
          <p:cNvGraphicFramePr>
            <a:graphicFrameLocks noGrp="1"/>
          </p:cNvGraphicFramePr>
          <p:nvPr/>
        </p:nvGraphicFramePr>
        <p:xfrm>
          <a:off x="2383715" y="1188756"/>
          <a:ext cx="6437197" cy="5400744"/>
        </p:xfrm>
        <a:graphic>
          <a:graphicData uri="http://schemas.openxmlformats.org/drawingml/2006/table">
            <a:tbl>
              <a:tblPr/>
              <a:tblGrid>
                <a:gridCol w="1444509">
                  <a:extLst>
                    <a:ext uri="{9D8B030D-6E8A-4147-A177-3AD203B41FA5}">
                      <a16:colId xmlns:a16="http://schemas.microsoft.com/office/drawing/2014/main" val="3905850588"/>
                    </a:ext>
                  </a:extLst>
                </a:gridCol>
                <a:gridCol w="884393">
                  <a:extLst>
                    <a:ext uri="{9D8B030D-6E8A-4147-A177-3AD203B41FA5}">
                      <a16:colId xmlns:a16="http://schemas.microsoft.com/office/drawing/2014/main" val="1490251717"/>
                    </a:ext>
                  </a:extLst>
                </a:gridCol>
                <a:gridCol w="1076010">
                  <a:extLst>
                    <a:ext uri="{9D8B030D-6E8A-4147-A177-3AD203B41FA5}">
                      <a16:colId xmlns:a16="http://schemas.microsoft.com/office/drawing/2014/main" val="3698253672"/>
                    </a:ext>
                  </a:extLst>
                </a:gridCol>
                <a:gridCol w="1429767">
                  <a:extLst>
                    <a:ext uri="{9D8B030D-6E8A-4147-A177-3AD203B41FA5}">
                      <a16:colId xmlns:a16="http://schemas.microsoft.com/office/drawing/2014/main" val="1761403495"/>
                    </a:ext>
                  </a:extLst>
                </a:gridCol>
                <a:gridCol w="1602518">
                  <a:extLst>
                    <a:ext uri="{9D8B030D-6E8A-4147-A177-3AD203B41FA5}">
                      <a16:colId xmlns:a16="http://schemas.microsoft.com/office/drawing/2014/main" val="1270523168"/>
                    </a:ext>
                  </a:extLst>
                </a:gridCol>
              </a:tblGrid>
              <a:tr h="151215">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43737727"/>
                  </a:ext>
                </a:extLst>
              </a:tr>
              <a:tr h="151215">
                <a:tc gridSpan="5">
                  <a:txBody>
                    <a:bodyPr/>
                    <a:lstStyle/>
                    <a:p>
                      <a:pPr algn="ctr" rtl="0" fontAlgn="ctr"/>
                      <a:r>
                        <a:rPr lang="es-CO" sz="1000" b="1" i="0" u="none" strike="noStrike" dirty="0">
                          <a:solidFill>
                            <a:srgbClr val="203864"/>
                          </a:solidFill>
                          <a:effectLst/>
                          <a:latin typeface="Calibri" panose="020F0502020204030204" pitchFamily="34" charset="0"/>
                        </a:rPr>
                        <a:t>AL 30 DE SEPTIEMBRE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726001076"/>
                  </a:ext>
                </a:extLst>
              </a:tr>
              <a:tr h="187218">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89155508"/>
                  </a:ext>
                </a:extLst>
              </a:tr>
              <a:tr h="279234">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40631421"/>
                  </a:ext>
                </a:extLst>
              </a:tr>
              <a:tr h="151215">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$ 3.417.667.933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12050262"/>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$ 3.333.154.615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89483405"/>
                  </a:ext>
                </a:extLst>
              </a:tr>
              <a:tr h="15121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$ 3.828.580.204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65124057"/>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$ 4.276.237.386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664612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14-may-21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$ 4.218.283.370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4868483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$ 4.278.237.228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422981354"/>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15-jul-21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$ 4.246.799.676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08657978"/>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$ 4.381.069.682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73535252"/>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$ 4.038.014.045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28592942"/>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$ 3.235.183.333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20840539"/>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12-nov-21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$ 3.512.181.962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81807997"/>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$ 3.724.295.551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415445"/>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$ 3.980.649.116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76895703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$ 4.179.869.107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60101919"/>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$ 3.828.984.214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83723616"/>
                  </a:ext>
                </a:extLst>
              </a:tr>
              <a:tr h="15121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$ 5.292.501.838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18701899"/>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17-may-22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$ 2.896.725.908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522630970"/>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$ 3.360.329.883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78154841"/>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$ 3.103.102.744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27360108"/>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$ 4.403.968.004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4239898"/>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$ 3.941.093.561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46582706"/>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$ 2.600.023.408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1972070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$ 2.564.742.320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7046629"/>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a:solidFill>
                            <a:srgbClr val="203864"/>
                          </a:solidFill>
                          <a:effectLst/>
                          <a:latin typeface="Calibri" panose="020F0502020204030204" pitchFamily="34" charset="0"/>
                        </a:rPr>
                        <a:t>$ 3.398.514.135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8209636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$ 6.889.824.056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9652115"/>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$ 3.293.009.175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09582184"/>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30-mar-23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$ 3.152.590.440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26851828"/>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$ 3.711.672.510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07494763"/>
                  </a:ext>
                </a:extLst>
              </a:tr>
              <a:tr h="20989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$ 3.422.306.658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13148952"/>
                  </a:ext>
                </a:extLst>
              </a:tr>
              <a:tr h="151215">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049355455"/>
                  </a:ext>
                </a:extLst>
              </a:tr>
            </a:tbl>
          </a:graphicData>
        </a:graphic>
      </p:graphicFrame>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Septiembre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70521" y="6482576"/>
            <a:ext cx="6513851"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D3D2D7F1-033D-B360-F605-A9CB23E05D5D}"/>
              </a:ext>
            </a:extLst>
          </p:cNvPr>
          <p:cNvGraphicFramePr>
            <a:graphicFrameLocks noGrp="1"/>
          </p:cNvGraphicFramePr>
          <p:nvPr/>
        </p:nvGraphicFramePr>
        <p:xfrm>
          <a:off x="2393059" y="1599495"/>
          <a:ext cx="6050185" cy="4331280"/>
        </p:xfrm>
        <a:graphic>
          <a:graphicData uri="http://schemas.openxmlformats.org/drawingml/2006/table">
            <a:tbl>
              <a:tblPr/>
              <a:tblGrid>
                <a:gridCol w="1395102">
                  <a:extLst>
                    <a:ext uri="{9D8B030D-6E8A-4147-A177-3AD203B41FA5}">
                      <a16:colId xmlns:a16="http://schemas.microsoft.com/office/drawing/2014/main" val="122712217"/>
                    </a:ext>
                  </a:extLst>
                </a:gridCol>
                <a:gridCol w="854144">
                  <a:extLst>
                    <a:ext uri="{9D8B030D-6E8A-4147-A177-3AD203B41FA5}">
                      <a16:colId xmlns:a16="http://schemas.microsoft.com/office/drawing/2014/main" val="1212384516"/>
                    </a:ext>
                  </a:extLst>
                </a:gridCol>
                <a:gridCol w="1039209">
                  <a:extLst>
                    <a:ext uri="{9D8B030D-6E8A-4147-A177-3AD203B41FA5}">
                      <a16:colId xmlns:a16="http://schemas.microsoft.com/office/drawing/2014/main" val="897221981"/>
                    </a:ext>
                  </a:extLst>
                </a:gridCol>
                <a:gridCol w="1380865">
                  <a:extLst>
                    <a:ext uri="{9D8B030D-6E8A-4147-A177-3AD203B41FA5}">
                      <a16:colId xmlns:a16="http://schemas.microsoft.com/office/drawing/2014/main" val="900770544"/>
                    </a:ext>
                  </a:extLst>
                </a:gridCol>
                <a:gridCol w="1380865">
                  <a:extLst>
                    <a:ext uri="{9D8B030D-6E8A-4147-A177-3AD203B41FA5}">
                      <a16:colId xmlns:a16="http://schemas.microsoft.com/office/drawing/2014/main" val="3776861976"/>
                    </a:ext>
                  </a:extLst>
                </a:gridCol>
              </a:tblGrid>
              <a:tr h="173860">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02471619"/>
                  </a:ext>
                </a:extLst>
              </a:tr>
              <a:tr h="180840">
                <a:tc gridSpan="5">
                  <a:txBody>
                    <a:bodyPr/>
                    <a:lstStyle/>
                    <a:p>
                      <a:pPr algn="ctr" rtl="0" fontAlgn="ctr"/>
                      <a:r>
                        <a:rPr lang="es-MX" sz="1000" b="1" i="0" u="none" strike="noStrike" dirty="0">
                          <a:solidFill>
                            <a:srgbClr val="203864"/>
                          </a:solidFill>
                          <a:effectLst/>
                          <a:latin typeface="Calibri" panose="020F0502020204030204" pitchFamily="34" charset="0"/>
                        </a:rPr>
                        <a:t>AL 30 DE SEPTIEMBRE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03887204"/>
                  </a:ext>
                </a:extLst>
              </a:tr>
              <a:tr h="173860">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104822252"/>
                  </a:ext>
                </a:extLst>
              </a:tr>
              <a:tr h="335665">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236540712"/>
                  </a:ext>
                </a:extLst>
              </a:tr>
              <a:tr h="269039">
                <a:tc rowSpan="16">
                  <a:txBody>
                    <a:bodyPr/>
                    <a:lstStyle/>
                    <a:p>
                      <a:pPr algn="ctr" rtl="0" fontAlgn="ctr"/>
                      <a:r>
                        <a:rPr lang="es-CO"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$ 7.066.316.382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7792649"/>
                  </a:ext>
                </a:extLst>
              </a:tr>
              <a:tr h="199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$ 4.427.531.902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968619758"/>
                  </a:ext>
                </a:extLst>
              </a:tr>
              <a:tr h="199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$ 4.397.660.520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759021450"/>
                  </a:ext>
                </a:extLst>
              </a:tr>
              <a:tr h="199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$ 5.144.263.488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94803231"/>
                  </a:ext>
                </a:extLst>
              </a:tr>
              <a:tr h="199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$ 3.630.419.071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76822576"/>
                  </a:ext>
                </a:extLst>
              </a:tr>
              <a:tr h="199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$ 4.958.480.885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750761124"/>
                  </a:ext>
                </a:extLst>
              </a:tr>
              <a:tr h="199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$ 4.137.564.238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40533778"/>
                  </a:ext>
                </a:extLst>
              </a:tr>
              <a:tr h="199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$ 4.093.841.253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94697502"/>
                  </a:ext>
                </a:extLst>
              </a:tr>
              <a:tr h="199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$ 4.197.649.522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8722349"/>
                  </a:ext>
                </a:extLst>
              </a:tr>
              <a:tr h="199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$ 4.410.042.510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249329824"/>
                  </a:ext>
                </a:extLst>
              </a:tr>
              <a:tr h="199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$ 4.308.127.880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484802007"/>
                  </a:ext>
                </a:extLst>
              </a:tr>
              <a:tr h="199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Apr-24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$ 4.410.201.436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68332600"/>
                  </a:ext>
                </a:extLst>
              </a:tr>
              <a:tr h="199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$ 5.493.345.276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1442281"/>
                  </a:ext>
                </a:extLst>
              </a:tr>
              <a:tr h="199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$ 4.426.924.556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598998340"/>
                  </a:ext>
                </a:extLst>
              </a:tr>
              <a:tr h="199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$ 5.269.603.103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216142785"/>
                  </a:ext>
                </a:extLst>
              </a:tr>
              <a:tr h="19987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$ 5.511.696.154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06076710"/>
                  </a:ext>
                </a:extLst>
              </a:tr>
              <a:tr h="199876">
                <a:tc>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1" i="0" u="none" strike="noStrike" dirty="0">
                          <a:solidFill>
                            <a:srgbClr val="203864"/>
                          </a:solidFill>
                          <a:effectLst/>
                          <a:latin typeface="Calibri" panose="020F0502020204030204" pitchFamily="34" charset="0"/>
                        </a:rPr>
                        <a:t>$ 256.917.521.682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76037775"/>
                  </a:ext>
                </a:extLst>
              </a:tr>
            </a:tbl>
          </a:graphicData>
        </a:graphic>
      </p:graphicFrame>
    </p:spTree>
    <p:extLst>
      <p:ext uri="{BB962C8B-B14F-4D97-AF65-F5344CB8AC3E}">
        <p14:creationId xmlns:p14="http://schemas.microsoft.com/office/powerpoint/2010/main" val="404182516"/>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4" name="Imagen 13">
            <a:extLst>
              <a:ext uri="{FF2B5EF4-FFF2-40B4-BE49-F238E27FC236}">
                <a16:creationId xmlns:a16="http://schemas.microsoft.com/office/drawing/2014/main" id="{E37E20A5-6B50-4033-93AF-AF57282EA55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17422B3F-241E-4786-BDB2-B3662FB75E94}"/>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5716" name="Imagen 27">
            <a:extLst>
              <a:ext uri="{FF2B5EF4-FFF2-40B4-BE49-F238E27FC236}">
                <a16:creationId xmlns:a16="http://schemas.microsoft.com/office/drawing/2014/main" id="{0188EE55-9A88-441E-95A7-1605CF3F7C7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7" name="Rectangle 2">
            <a:extLst>
              <a:ext uri="{FF2B5EF4-FFF2-40B4-BE49-F238E27FC236}">
                <a16:creationId xmlns:a16="http://schemas.microsoft.com/office/drawing/2014/main" id="{C3823710-617D-44A4-BDCC-EF26201B2DA8}"/>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sp>
        <p:nvSpPr>
          <p:cNvPr id="2" name="CuadroTexto 1">
            <a:extLst>
              <a:ext uri="{FF2B5EF4-FFF2-40B4-BE49-F238E27FC236}">
                <a16:creationId xmlns:a16="http://schemas.microsoft.com/office/drawing/2014/main" id="{28F1F8AA-3912-4901-8863-2625DA925A02}"/>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Septiembre 2024</a:t>
            </a:r>
          </a:p>
        </p:txBody>
      </p:sp>
      <p:pic>
        <p:nvPicPr>
          <p:cNvPr id="115884" name="Imagen 10">
            <a:extLst>
              <a:ext uri="{FF2B5EF4-FFF2-40B4-BE49-F238E27FC236}">
                <a16:creationId xmlns:a16="http://schemas.microsoft.com/office/drawing/2014/main" id="{237B91C3-677C-4CBD-8E01-4FE9C8730448}"/>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66338" y="3538538"/>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D2F328D8-4059-4E42-8E37-27151692E6DC}"/>
              </a:ext>
            </a:extLst>
          </p:cNvPr>
          <p:cNvSpPr txBox="1">
            <a:spLocks noChangeArrowheads="1"/>
          </p:cNvSpPr>
          <p:nvPr/>
        </p:nvSpPr>
        <p:spPr bwMode="auto">
          <a:xfrm>
            <a:off x="-696438"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078BEACA-D1BD-6C52-0A1F-C81F4FD9CE1E}"/>
              </a:ext>
            </a:extLst>
          </p:cNvPr>
          <p:cNvGraphicFramePr>
            <a:graphicFrameLocks noGrp="1"/>
          </p:cNvGraphicFramePr>
          <p:nvPr/>
        </p:nvGraphicFramePr>
        <p:xfrm>
          <a:off x="2289664" y="1239838"/>
          <a:ext cx="6203705" cy="5451728"/>
        </p:xfrm>
        <a:graphic>
          <a:graphicData uri="http://schemas.openxmlformats.org/drawingml/2006/table">
            <a:tbl>
              <a:tblPr/>
              <a:tblGrid>
                <a:gridCol w="1820540">
                  <a:extLst>
                    <a:ext uri="{9D8B030D-6E8A-4147-A177-3AD203B41FA5}">
                      <a16:colId xmlns:a16="http://schemas.microsoft.com/office/drawing/2014/main" val="3792316643"/>
                    </a:ext>
                  </a:extLst>
                </a:gridCol>
                <a:gridCol w="1095791">
                  <a:extLst>
                    <a:ext uri="{9D8B030D-6E8A-4147-A177-3AD203B41FA5}">
                      <a16:colId xmlns:a16="http://schemas.microsoft.com/office/drawing/2014/main" val="2233318059"/>
                    </a:ext>
                  </a:extLst>
                </a:gridCol>
                <a:gridCol w="984826">
                  <a:extLst>
                    <a:ext uri="{9D8B030D-6E8A-4147-A177-3AD203B41FA5}">
                      <a16:colId xmlns:a16="http://schemas.microsoft.com/office/drawing/2014/main" val="1731940578"/>
                    </a:ext>
                  </a:extLst>
                </a:gridCol>
                <a:gridCol w="1151274">
                  <a:extLst>
                    <a:ext uri="{9D8B030D-6E8A-4147-A177-3AD203B41FA5}">
                      <a16:colId xmlns:a16="http://schemas.microsoft.com/office/drawing/2014/main" val="4279601740"/>
                    </a:ext>
                  </a:extLst>
                </a:gridCol>
                <a:gridCol w="1151274">
                  <a:extLst>
                    <a:ext uri="{9D8B030D-6E8A-4147-A177-3AD203B41FA5}">
                      <a16:colId xmlns:a16="http://schemas.microsoft.com/office/drawing/2014/main" val="179654904"/>
                    </a:ext>
                  </a:extLst>
                </a:gridCol>
              </a:tblGrid>
              <a:tr h="102614">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04286265"/>
                  </a:ext>
                </a:extLst>
              </a:tr>
              <a:tr h="102614">
                <a:tc gridSpan="5">
                  <a:txBody>
                    <a:bodyPr/>
                    <a:lstStyle/>
                    <a:p>
                      <a:pPr algn="ctr" rtl="0" fontAlgn="ctr"/>
                      <a:r>
                        <a:rPr lang="es-CO" sz="1000" b="1" i="0" u="none" strike="noStrike" dirty="0">
                          <a:solidFill>
                            <a:srgbClr val="203864"/>
                          </a:solidFill>
                          <a:effectLst/>
                          <a:latin typeface="Calibri" panose="020F0502020204030204" pitchFamily="34" charset="0"/>
                        </a:rPr>
                        <a:t>AL 30 DE SEPTIEMBRE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7752937"/>
                  </a:ext>
                </a:extLst>
              </a:tr>
              <a:tr h="11026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53878727"/>
                  </a:ext>
                </a:extLst>
              </a:tr>
              <a:tr h="199192">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73542059"/>
                  </a:ext>
                </a:extLst>
              </a:tr>
              <a:tr h="211264">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Abr-2018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$ 2.487.392.833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954142726"/>
                  </a:ext>
                </a:extLst>
              </a:tr>
              <a:tr h="21126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43221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$ 1.892.328.755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61757307"/>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$ 2.211.910.307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36842368"/>
                  </a:ext>
                </a:extLst>
              </a:tr>
              <a:tr h="1267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29-nov-18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$ 2.276.230.225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669463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$ 1.969.677.696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7967726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$ 2.109.030.080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20072050"/>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18-feb-19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$ 4.101.693.823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99672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$ 2.075.164.515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220631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$ 2.052.107.147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93571420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$ 2.167.979.496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20756176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14-jun-19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$ 2.293.828.876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63985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$ 2.281.862.971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09274358"/>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12-ago-19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$ 2.431.956.242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0171900"/>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$ 2.358.557.757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604512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11-oct-19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$ 2.300.964.903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5779543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$ 3.398.467.744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52253501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$ 3.244.805.324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0691614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$ 3.321.675.520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42633897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 </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$ 3.235.817.923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18819413"/>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$ 3.348.301.361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7222417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$ 3.290.331.921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88673327"/>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$ 3.098.279.229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8460255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$ 3.310.678.526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5481111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$ 3.521.211.228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7775252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$ 3.572.230.005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21284439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$ 3.320.059.895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35665464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$ 3.590.700.508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867527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$ 3.776.128.821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1025560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$ 3.942.409.141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149577894"/>
                  </a:ext>
                </a:extLst>
              </a:tr>
              <a:tr h="11468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49520124"/>
                  </a:ext>
                </a:extLst>
              </a:tr>
            </a:tbl>
          </a:graphicData>
        </a:graphic>
      </p:graphicFrame>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70489" y="6212637"/>
            <a:ext cx="1195546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Fuente: Informe del Concesionario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Periodo comprendido entre el 1 de enero y el 31 de agosto de 2024.</a:t>
            </a:r>
            <a:endPar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*Cifras actualizadas con el último informe del concesionario</a:t>
            </a: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gestión técnica operativa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Histórico – barrido y limpieza consolidado (km) 2024</a:t>
            </a: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192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984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191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357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97412"/>
            <a:ext cx="171481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9" name="Picture 2">
            <a:extLst>
              <a:ext uri="{FF2B5EF4-FFF2-40B4-BE49-F238E27FC236}">
                <a16:creationId xmlns:a16="http://schemas.microsoft.com/office/drawing/2014/main" id="{C6E23003-9D96-42D3-B316-9F69364A14E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57697" y="17322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E6826A87-18EC-4031-9F15-3C06088F6B3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57697" y="10518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50F2424A-8637-0E70-DAA1-2332C1626205}"/>
              </a:ext>
            </a:extLst>
          </p:cNvPr>
          <p:cNvGraphicFramePr>
            <a:graphicFrameLocks noGrp="1"/>
          </p:cNvGraphicFramePr>
          <p:nvPr>
            <p:extLst>
              <p:ext uri="{D42A27DB-BD31-4B8C-83A1-F6EECF244321}">
                <p14:modId xmlns:p14="http://schemas.microsoft.com/office/powerpoint/2010/main" val="3268469268"/>
              </p:ext>
            </p:extLst>
          </p:nvPr>
        </p:nvGraphicFramePr>
        <p:xfrm>
          <a:off x="293055" y="2554332"/>
          <a:ext cx="11523809" cy="3455972"/>
        </p:xfrm>
        <a:graphic>
          <a:graphicData uri="http://schemas.openxmlformats.org/drawingml/2006/table">
            <a:tbl>
              <a:tblPr/>
              <a:tblGrid>
                <a:gridCol w="752193">
                  <a:extLst>
                    <a:ext uri="{9D8B030D-6E8A-4147-A177-3AD203B41FA5}">
                      <a16:colId xmlns:a16="http://schemas.microsoft.com/office/drawing/2014/main" val="909786828"/>
                    </a:ext>
                  </a:extLst>
                </a:gridCol>
                <a:gridCol w="940240">
                  <a:extLst>
                    <a:ext uri="{9D8B030D-6E8A-4147-A177-3AD203B41FA5}">
                      <a16:colId xmlns:a16="http://schemas.microsoft.com/office/drawing/2014/main" val="1351929346"/>
                    </a:ext>
                  </a:extLst>
                </a:gridCol>
                <a:gridCol w="270318">
                  <a:extLst>
                    <a:ext uri="{9D8B030D-6E8A-4147-A177-3AD203B41FA5}">
                      <a16:colId xmlns:a16="http://schemas.microsoft.com/office/drawing/2014/main" val="1908268128"/>
                    </a:ext>
                  </a:extLst>
                </a:gridCol>
                <a:gridCol w="837400">
                  <a:extLst>
                    <a:ext uri="{9D8B030D-6E8A-4147-A177-3AD203B41FA5}">
                      <a16:colId xmlns:a16="http://schemas.microsoft.com/office/drawing/2014/main" val="175327579"/>
                    </a:ext>
                  </a:extLst>
                </a:gridCol>
                <a:gridCol w="857968">
                  <a:extLst>
                    <a:ext uri="{9D8B030D-6E8A-4147-A177-3AD203B41FA5}">
                      <a16:colId xmlns:a16="http://schemas.microsoft.com/office/drawing/2014/main" val="2485598968"/>
                    </a:ext>
                  </a:extLst>
                </a:gridCol>
                <a:gridCol w="270318">
                  <a:extLst>
                    <a:ext uri="{9D8B030D-6E8A-4147-A177-3AD203B41FA5}">
                      <a16:colId xmlns:a16="http://schemas.microsoft.com/office/drawing/2014/main" val="4040240499"/>
                    </a:ext>
                  </a:extLst>
                </a:gridCol>
                <a:gridCol w="822709">
                  <a:extLst>
                    <a:ext uri="{9D8B030D-6E8A-4147-A177-3AD203B41FA5}">
                      <a16:colId xmlns:a16="http://schemas.microsoft.com/office/drawing/2014/main" val="1074570050"/>
                    </a:ext>
                  </a:extLst>
                </a:gridCol>
                <a:gridCol w="822709">
                  <a:extLst>
                    <a:ext uri="{9D8B030D-6E8A-4147-A177-3AD203B41FA5}">
                      <a16:colId xmlns:a16="http://schemas.microsoft.com/office/drawing/2014/main" val="223226976"/>
                    </a:ext>
                  </a:extLst>
                </a:gridCol>
                <a:gridCol w="270318">
                  <a:extLst>
                    <a:ext uri="{9D8B030D-6E8A-4147-A177-3AD203B41FA5}">
                      <a16:colId xmlns:a16="http://schemas.microsoft.com/office/drawing/2014/main" val="4213476390"/>
                    </a:ext>
                  </a:extLst>
                </a:gridCol>
                <a:gridCol w="846216">
                  <a:extLst>
                    <a:ext uri="{9D8B030D-6E8A-4147-A177-3AD203B41FA5}">
                      <a16:colId xmlns:a16="http://schemas.microsoft.com/office/drawing/2014/main" val="4133009059"/>
                    </a:ext>
                  </a:extLst>
                </a:gridCol>
                <a:gridCol w="775700">
                  <a:extLst>
                    <a:ext uri="{9D8B030D-6E8A-4147-A177-3AD203B41FA5}">
                      <a16:colId xmlns:a16="http://schemas.microsoft.com/office/drawing/2014/main" val="742645458"/>
                    </a:ext>
                  </a:extLst>
                </a:gridCol>
                <a:gridCol w="270318">
                  <a:extLst>
                    <a:ext uri="{9D8B030D-6E8A-4147-A177-3AD203B41FA5}">
                      <a16:colId xmlns:a16="http://schemas.microsoft.com/office/drawing/2014/main" val="1225636020"/>
                    </a:ext>
                  </a:extLst>
                </a:gridCol>
                <a:gridCol w="1013695">
                  <a:extLst>
                    <a:ext uri="{9D8B030D-6E8A-4147-A177-3AD203B41FA5}">
                      <a16:colId xmlns:a16="http://schemas.microsoft.com/office/drawing/2014/main" val="2075019912"/>
                    </a:ext>
                  </a:extLst>
                </a:gridCol>
                <a:gridCol w="869722">
                  <a:extLst>
                    <a:ext uri="{9D8B030D-6E8A-4147-A177-3AD203B41FA5}">
                      <a16:colId xmlns:a16="http://schemas.microsoft.com/office/drawing/2014/main" val="1860672171"/>
                    </a:ext>
                  </a:extLst>
                </a:gridCol>
                <a:gridCol w="270318">
                  <a:extLst>
                    <a:ext uri="{9D8B030D-6E8A-4147-A177-3AD203B41FA5}">
                      <a16:colId xmlns:a16="http://schemas.microsoft.com/office/drawing/2014/main" val="2832078345"/>
                    </a:ext>
                  </a:extLst>
                </a:gridCol>
                <a:gridCol w="787451">
                  <a:extLst>
                    <a:ext uri="{9D8B030D-6E8A-4147-A177-3AD203B41FA5}">
                      <a16:colId xmlns:a16="http://schemas.microsoft.com/office/drawing/2014/main" val="3190537082"/>
                    </a:ext>
                  </a:extLst>
                </a:gridCol>
                <a:gridCol w="846216">
                  <a:extLst>
                    <a:ext uri="{9D8B030D-6E8A-4147-A177-3AD203B41FA5}">
                      <a16:colId xmlns:a16="http://schemas.microsoft.com/office/drawing/2014/main" val="4025628087"/>
                    </a:ext>
                  </a:extLst>
                </a:gridCol>
              </a:tblGrid>
              <a:tr h="697273">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763495374"/>
                  </a:ext>
                </a:extLst>
              </a:tr>
              <a:tr h="275646">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212.495,09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208.905,56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106.907,75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83.978,76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87.554,09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699.841,25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516851752"/>
                  </a:ext>
                </a:extLst>
              </a:tr>
              <a:tr h="275646">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197.829,06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193.526,00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99.040,91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78.382,12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80.716,54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649.494,63</a:t>
                      </a:r>
                    </a:p>
                  </a:txBody>
                  <a:tcPr marL="0" marR="0" marT="0" marB="0" anchor="ctr">
                    <a:lnL>
                      <a:noFill/>
                    </a:lnL>
                    <a:lnR>
                      <a:noFill/>
                    </a:lnR>
                    <a:lnT>
                      <a:noFill/>
                    </a:lnT>
                    <a:lnB>
                      <a:noFill/>
                    </a:lnB>
                    <a:noFill/>
                  </a:tcPr>
                </a:tc>
                <a:extLst>
                  <a:ext uri="{0D108BD9-81ED-4DB2-BD59-A6C34878D82A}">
                    <a16:rowId xmlns:a16="http://schemas.microsoft.com/office/drawing/2014/main" val="947813970"/>
                  </a:ext>
                </a:extLst>
              </a:tr>
              <a:tr h="275646">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211.023,28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203.912,45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104.381,46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81.234,01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84.695,14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685.246,35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96676446"/>
                  </a:ext>
                </a:extLst>
              </a:tr>
              <a:tr h="277885">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207.021,47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201.602,45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103.587,82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81.487,12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84.015,94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677.714,79</a:t>
                      </a:r>
                    </a:p>
                  </a:txBody>
                  <a:tcPr marL="0" marR="0" marT="0" marB="0" anchor="ctr">
                    <a:lnL>
                      <a:noFill/>
                    </a:lnL>
                    <a:lnR>
                      <a:noFill/>
                    </a:lnR>
                    <a:lnT>
                      <a:noFill/>
                    </a:lnT>
                    <a:lnB>
                      <a:noFill/>
                    </a:lnB>
                    <a:noFill/>
                  </a:tcPr>
                </a:tc>
                <a:extLst>
                  <a:ext uri="{0D108BD9-81ED-4DB2-BD59-A6C34878D82A}">
                    <a16:rowId xmlns:a16="http://schemas.microsoft.com/office/drawing/2014/main" val="3639529803"/>
                  </a:ext>
                </a:extLst>
              </a:tr>
              <a:tr h="275646">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210.832,94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208.497,11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106.361,32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84.552,89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87.140,74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697.385,00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92609790"/>
                  </a:ext>
                </a:extLst>
              </a:tr>
              <a:tr h="275646">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203.668,32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196.244,45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100.188,71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79.144,97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81.319,05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660.565,51</a:t>
                      </a:r>
                    </a:p>
                  </a:txBody>
                  <a:tcPr marL="0" marR="0" marT="0" marB="0" anchor="ctr">
                    <a:lnL>
                      <a:noFill/>
                    </a:lnL>
                    <a:lnR>
                      <a:noFill/>
                    </a:lnR>
                    <a:lnT>
                      <a:noFill/>
                    </a:lnT>
                    <a:lnB>
                      <a:noFill/>
                    </a:lnB>
                    <a:noFill/>
                  </a:tcPr>
                </a:tc>
                <a:extLst>
                  <a:ext uri="{0D108BD9-81ED-4DB2-BD59-A6C34878D82A}">
                    <a16:rowId xmlns:a16="http://schemas.microsoft.com/office/drawing/2014/main" val="759197019"/>
                  </a:ext>
                </a:extLst>
              </a:tr>
              <a:tr h="275646">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211.700,70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208.806,87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106.642,67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84.464,56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87.427,82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699.042,61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1266924"/>
                  </a:ext>
                </a:extLst>
              </a:tr>
              <a:tr h="275646">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212.834,21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207.478,37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106.596,70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84.470,46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87.156,88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698.536,62</a:t>
                      </a:r>
                    </a:p>
                  </a:txBody>
                  <a:tcPr marL="0" marR="0" marT="0" marB="0" anchor="ctr">
                    <a:lnL>
                      <a:noFill/>
                    </a:lnL>
                    <a:lnR>
                      <a:noFill/>
                    </a:lnR>
                    <a:lnT>
                      <a:noFill/>
                    </a:lnT>
                    <a:lnB>
                      <a:noFill/>
                    </a:lnB>
                    <a:noFill/>
                  </a:tcPr>
                </a:tc>
                <a:extLst>
                  <a:ext uri="{0D108BD9-81ED-4DB2-BD59-A6C34878D82A}">
                    <a16:rowId xmlns:a16="http://schemas.microsoft.com/office/drawing/2014/main" val="2541863189"/>
                  </a:ext>
                </a:extLst>
              </a:tr>
              <a:tr h="551292">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208.425,63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203.621,66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104.213,42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82.214,36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85.003,28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683.478,34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967041850"/>
                  </a:ext>
                </a:extLst>
              </a:tr>
            </a:tbl>
          </a:graphicData>
        </a:graphic>
      </p:graphicFrame>
    </p:spTree>
    <p:extLst>
      <p:ext uri="{BB962C8B-B14F-4D97-AF65-F5344CB8AC3E}">
        <p14:creationId xmlns:p14="http://schemas.microsoft.com/office/powerpoint/2010/main" val="156139288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Septiembre 2024</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498475"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BC3E4273-0740-3D87-6AEC-3AECCA16DB0E}"/>
              </a:ext>
            </a:extLst>
          </p:cNvPr>
          <p:cNvGraphicFramePr>
            <a:graphicFrameLocks noGrp="1"/>
          </p:cNvGraphicFramePr>
          <p:nvPr/>
        </p:nvGraphicFramePr>
        <p:xfrm>
          <a:off x="2724483" y="1225551"/>
          <a:ext cx="6240054" cy="5513289"/>
        </p:xfrm>
        <a:graphic>
          <a:graphicData uri="http://schemas.openxmlformats.org/drawingml/2006/table">
            <a:tbl>
              <a:tblPr/>
              <a:tblGrid>
                <a:gridCol w="1831206">
                  <a:extLst>
                    <a:ext uri="{9D8B030D-6E8A-4147-A177-3AD203B41FA5}">
                      <a16:colId xmlns:a16="http://schemas.microsoft.com/office/drawing/2014/main" val="1858377827"/>
                    </a:ext>
                  </a:extLst>
                </a:gridCol>
                <a:gridCol w="1102212">
                  <a:extLst>
                    <a:ext uri="{9D8B030D-6E8A-4147-A177-3AD203B41FA5}">
                      <a16:colId xmlns:a16="http://schemas.microsoft.com/office/drawing/2014/main" val="1460289737"/>
                    </a:ext>
                  </a:extLst>
                </a:gridCol>
                <a:gridCol w="990596">
                  <a:extLst>
                    <a:ext uri="{9D8B030D-6E8A-4147-A177-3AD203B41FA5}">
                      <a16:colId xmlns:a16="http://schemas.microsoft.com/office/drawing/2014/main" val="3297794690"/>
                    </a:ext>
                  </a:extLst>
                </a:gridCol>
                <a:gridCol w="1158020">
                  <a:extLst>
                    <a:ext uri="{9D8B030D-6E8A-4147-A177-3AD203B41FA5}">
                      <a16:colId xmlns:a16="http://schemas.microsoft.com/office/drawing/2014/main" val="3488348627"/>
                    </a:ext>
                  </a:extLst>
                </a:gridCol>
                <a:gridCol w="1158020">
                  <a:extLst>
                    <a:ext uri="{9D8B030D-6E8A-4147-A177-3AD203B41FA5}">
                      <a16:colId xmlns:a16="http://schemas.microsoft.com/office/drawing/2014/main" val="1012847510"/>
                    </a:ext>
                  </a:extLst>
                </a:gridCol>
              </a:tblGrid>
              <a:tr h="136433">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87245667"/>
                  </a:ext>
                </a:extLst>
              </a:tr>
              <a:tr h="136433">
                <a:tc gridSpan="5">
                  <a:txBody>
                    <a:bodyPr/>
                    <a:lstStyle/>
                    <a:p>
                      <a:pPr algn="ctr" rtl="0" fontAlgn="ctr"/>
                      <a:r>
                        <a:rPr lang="es-CO" sz="1000" b="1" i="0" u="none" strike="noStrike" dirty="0">
                          <a:solidFill>
                            <a:srgbClr val="203864"/>
                          </a:solidFill>
                          <a:effectLst/>
                          <a:latin typeface="Calibri" panose="020F0502020204030204" pitchFamily="34" charset="0"/>
                        </a:rPr>
                        <a:t>AL 30 DE SEPTIEMBRE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30517371"/>
                  </a:ext>
                </a:extLst>
              </a:tr>
              <a:tr h="146599">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10752198"/>
                  </a:ext>
                </a:extLst>
              </a:tr>
              <a:tr h="28303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52758426"/>
                  </a:ext>
                </a:extLst>
              </a:tr>
              <a:tr h="146599">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$ 4.159.976.218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69221213"/>
                  </a:ext>
                </a:extLst>
              </a:tr>
              <a:tr h="1465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12-feb-21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$ 4.264.221.459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8045065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$ 4.379.778.253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34252909"/>
                  </a:ext>
                </a:extLst>
              </a:tr>
              <a:tr h="1465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13-abr-21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$ 4.799.444.665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456195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12-may-21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$ 5.222.036.763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5042980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11-jun-21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$ 5.510.406.342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3015559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13-jul-21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$ 5.327.878.181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9595753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13-ago-21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$ 5.627.666.506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3598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$ 5.659.138.298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69443389"/>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$ 5.922.938.245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2689406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12-nov-21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 y ago -21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$ 8.353.500.666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0917518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15-dic-21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$ 3.943.180.572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1727977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$ 5.704.251.437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41300549"/>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$ 4.542.618.071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33223478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18-mar-22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$ 5.322.077.738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37726444"/>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$ 3.670.288.940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994452244"/>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20-may-22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$ 3.076.658.792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5528686"/>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22-jun-22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$ 3.475.026.697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0061698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18-jul-22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$ 4.265.286.119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9906148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16-ago-22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$ 5.370.187.006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55887897"/>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16-sep-22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$ 6.152.303.597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5941792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14-oct-22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$ 3.621.466.983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85579355"/>
                  </a:ext>
                </a:extLst>
              </a:tr>
              <a:tr h="13643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18-nov-22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$ 5.127.494.875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08223741"/>
                  </a:ext>
                </a:extLst>
              </a:tr>
              <a:tr h="16051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9-dic-22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$ 5.674.395.176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39662554"/>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13-ene-23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$ 7.980.269.559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10913327"/>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10-feb-23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$ 5.952.107.006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915861"/>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9-mar-23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$ 5.556.989.685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18626054"/>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$ 5.084.213.020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70452964"/>
                  </a:ext>
                </a:extLst>
              </a:tr>
              <a:tr h="2429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8-may-23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$ 6.335.339.842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1201961"/>
                  </a:ext>
                </a:extLst>
              </a:tr>
              <a:tr h="168535">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07238120"/>
                  </a:ext>
                </a:extLst>
              </a:tr>
            </a:tbl>
          </a:graphicData>
        </a:graphic>
      </p:graphicFrame>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Septiembre 2024</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353002"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F5269CF-2209-367F-ECAB-FA8BAFFCD12C}"/>
              </a:ext>
            </a:extLst>
          </p:cNvPr>
          <p:cNvGraphicFramePr>
            <a:graphicFrameLocks noGrp="1"/>
          </p:cNvGraphicFramePr>
          <p:nvPr/>
        </p:nvGraphicFramePr>
        <p:xfrm>
          <a:off x="2224279" y="1741171"/>
          <a:ext cx="6030957" cy="4359342"/>
        </p:xfrm>
        <a:graphic>
          <a:graphicData uri="http://schemas.openxmlformats.org/drawingml/2006/table">
            <a:tbl>
              <a:tblPr/>
              <a:tblGrid>
                <a:gridCol w="1769845">
                  <a:extLst>
                    <a:ext uri="{9D8B030D-6E8A-4147-A177-3AD203B41FA5}">
                      <a16:colId xmlns:a16="http://schemas.microsoft.com/office/drawing/2014/main" val="3713508498"/>
                    </a:ext>
                  </a:extLst>
                </a:gridCol>
                <a:gridCol w="1065278">
                  <a:extLst>
                    <a:ext uri="{9D8B030D-6E8A-4147-A177-3AD203B41FA5}">
                      <a16:colId xmlns:a16="http://schemas.microsoft.com/office/drawing/2014/main" val="1920379336"/>
                    </a:ext>
                  </a:extLst>
                </a:gridCol>
                <a:gridCol w="957402">
                  <a:extLst>
                    <a:ext uri="{9D8B030D-6E8A-4147-A177-3AD203B41FA5}">
                      <a16:colId xmlns:a16="http://schemas.microsoft.com/office/drawing/2014/main" val="190989651"/>
                    </a:ext>
                  </a:extLst>
                </a:gridCol>
                <a:gridCol w="1119216">
                  <a:extLst>
                    <a:ext uri="{9D8B030D-6E8A-4147-A177-3AD203B41FA5}">
                      <a16:colId xmlns:a16="http://schemas.microsoft.com/office/drawing/2014/main" val="3448345057"/>
                    </a:ext>
                  </a:extLst>
                </a:gridCol>
                <a:gridCol w="1119216">
                  <a:extLst>
                    <a:ext uri="{9D8B030D-6E8A-4147-A177-3AD203B41FA5}">
                      <a16:colId xmlns:a16="http://schemas.microsoft.com/office/drawing/2014/main" val="4057798"/>
                    </a:ext>
                  </a:extLst>
                </a:gridCol>
              </a:tblGrid>
              <a:tr h="170272">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0451374"/>
                  </a:ext>
                </a:extLst>
              </a:tr>
              <a:tr h="177108">
                <a:tc gridSpan="5">
                  <a:txBody>
                    <a:bodyPr/>
                    <a:lstStyle/>
                    <a:p>
                      <a:pPr algn="ctr" rtl="0" fontAlgn="ctr"/>
                      <a:r>
                        <a:rPr lang="es-MX" sz="1000" b="1" i="0" u="none" strike="noStrike" dirty="0">
                          <a:solidFill>
                            <a:srgbClr val="203864"/>
                          </a:solidFill>
                          <a:effectLst/>
                          <a:latin typeface="Calibri" panose="020F0502020204030204" pitchFamily="34" charset="0"/>
                        </a:rPr>
                        <a:t>AL 30 DE SEPTIEMBRE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05809358"/>
                  </a:ext>
                </a:extLst>
              </a:tr>
              <a:tr h="170272">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33053317"/>
                  </a:ext>
                </a:extLst>
              </a:tr>
              <a:tr h="328737">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E2EFDA"/>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5135160"/>
                  </a:ext>
                </a:extLst>
              </a:tr>
              <a:tr h="263487">
                <a:tc rowSpan="16">
                  <a:txBody>
                    <a:bodyPr/>
                    <a:lstStyle/>
                    <a:p>
                      <a:pPr algn="ctr" rtl="0" fontAlgn="ctr"/>
                      <a:r>
                        <a:rPr lang="es-CO" sz="1000" b="1" i="0" u="none" strike="noStrike">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$ 7.268.428.736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5679888"/>
                  </a:ext>
                </a:extLst>
              </a:tr>
              <a:tr h="19575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11-jul-23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$ 5.855.495.969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51497603"/>
                  </a:ext>
                </a:extLst>
              </a:tr>
              <a:tr h="19575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$ 5.112.354.570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726718423"/>
                  </a:ext>
                </a:extLst>
              </a:tr>
              <a:tr h="19575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$ 6.102.016.437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74307740"/>
                  </a:ext>
                </a:extLst>
              </a:tr>
              <a:tr h="19575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9-oct-23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$ 5.699.527.743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61484038"/>
                  </a:ext>
                </a:extLst>
              </a:tr>
              <a:tr h="19575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$ 6.348.535.489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31877661"/>
                  </a:ext>
                </a:extLst>
              </a:tr>
              <a:tr h="19575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7-dic-23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$ 5.386.535.869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03090939"/>
                  </a:ext>
                </a:extLst>
              </a:tr>
              <a:tr h="19575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$ 6.507.442.171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89147218"/>
                  </a:ext>
                </a:extLst>
              </a:tr>
              <a:tr h="19575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$ 5.799.942.672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717298197"/>
                  </a:ext>
                </a:extLst>
              </a:tr>
              <a:tr h="19575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$ 6.497.425.753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983037"/>
                  </a:ext>
                </a:extLst>
              </a:tr>
              <a:tr h="19575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$ 5.400.121.015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04080654"/>
                  </a:ext>
                </a:extLst>
              </a:tr>
              <a:tr h="19575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$ 6.270.218.510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9221959"/>
                  </a:ext>
                </a:extLst>
              </a:tr>
              <a:tr h="19575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$ 6.019.611.679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674842494"/>
                  </a:ext>
                </a:extLst>
              </a:tr>
              <a:tr h="19575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$ 6.300.829.012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59937082"/>
                  </a:ext>
                </a:extLst>
              </a:tr>
              <a:tr h="19575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$ 7.126.223.985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70120187"/>
                  </a:ext>
                </a:extLst>
              </a:tr>
              <a:tr h="19575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$ 6.453.417.751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69653220"/>
                  </a:ext>
                </a:extLst>
              </a:tr>
              <a:tr h="313201">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$ 331.211.050.844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65499725"/>
                  </a:ext>
                </a:extLst>
              </a:tr>
            </a:tbl>
          </a:graphicData>
        </a:graphic>
      </p:graphicFrame>
    </p:spTree>
    <p:extLst>
      <p:ext uri="{BB962C8B-B14F-4D97-AF65-F5344CB8AC3E}">
        <p14:creationId xmlns:p14="http://schemas.microsoft.com/office/powerpoint/2010/main" val="4248585617"/>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Imagen 13">
            <a:extLst>
              <a:ext uri="{FF2B5EF4-FFF2-40B4-BE49-F238E27FC236}">
                <a16:creationId xmlns:a16="http://schemas.microsoft.com/office/drawing/2014/main" id="{2B8F3199-991B-4C57-95B9-11C3911BBF4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95FCA6C-9A2A-4559-99CE-9A94E8CEBC1B}"/>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Septiembre 2024</a:t>
            </a:r>
          </a:p>
        </p:txBody>
      </p:sp>
      <p:cxnSp>
        <p:nvCxnSpPr>
          <p:cNvPr id="27" name="Conector recto 26">
            <a:extLst>
              <a:ext uri="{FF2B5EF4-FFF2-40B4-BE49-F238E27FC236}">
                <a16:creationId xmlns:a16="http://schemas.microsoft.com/office/drawing/2014/main" id="{26C63D73-7F12-4442-8CBE-05FFAA0EC9A4}"/>
              </a:ext>
            </a:extLst>
          </p:cNvPr>
          <p:cNvCxnSpPr>
            <a:cxnSpLocks/>
          </p:cNvCxnSpPr>
          <p:nvPr/>
        </p:nvCxnSpPr>
        <p:spPr>
          <a:xfrm>
            <a:off x="118268" y="11985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9813" name="Imagen 27">
            <a:extLst>
              <a:ext uri="{FF2B5EF4-FFF2-40B4-BE49-F238E27FC236}">
                <a16:creationId xmlns:a16="http://schemas.microsoft.com/office/drawing/2014/main" id="{54AA7EF0-931D-4090-A342-92947A1C299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4" name="Rectangle 2">
            <a:extLst>
              <a:ext uri="{FF2B5EF4-FFF2-40B4-BE49-F238E27FC236}">
                <a16:creationId xmlns:a16="http://schemas.microsoft.com/office/drawing/2014/main" id="{FFF09D73-B9F0-488E-97E4-7DC447BEE39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grpSp>
        <p:nvGrpSpPr>
          <p:cNvPr id="9" name="Grupo 8">
            <a:extLst>
              <a:ext uri="{FF2B5EF4-FFF2-40B4-BE49-F238E27FC236}">
                <a16:creationId xmlns:a16="http://schemas.microsoft.com/office/drawing/2014/main" id="{76C197BD-7756-41DB-A827-48CC427AF36B}"/>
              </a:ext>
            </a:extLst>
          </p:cNvPr>
          <p:cNvGrpSpPr/>
          <p:nvPr/>
        </p:nvGrpSpPr>
        <p:grpSpPr>
          <a:xfrm>
            <a:off x="10028124" y="3272611"/>
            <a:ext cx="1077459" cy="989053"/>
            <a:chOff x="10562619" y="1423954"/>
            <a:chExt cx="1280250" cy="1299632"/>
          </a:xfrm>
        </p:grpSpPr>
        <p:pic>
          <p:nvPicPr>
            <p:cNvPr id="10" name="Picture 2">
              <a:extLst>
                <a:ext uri="{FF2B5EF4-FFF2-40B4-BE49-F238E27FC236}">
                  <a16:creationId xmlns:a16="http://schemas.microsoft.com/office/drawing/2014/main" id="{7B881CCC-23C1-4034-AE8E-E73CF2459DA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AC5B381D-F758-492C-A50A-C9990B9D8346}"/>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CuadroTexto 4">
            <a:extLst>
              <a:ext uri="{FF2B5EF4-FFF2-40B4-BE49-F238E27FC236}">
                <a16:creationId xmlns:a16="http://schemas.microsoft.com/office/drawing/2014/main" id="{396868DB-AF29-4DC3-9A7E-88C4775A6580}"/>
              </a:ext>
            </a:extLst>
          </p:cNvPr>
          <p:cNvSpPr txBox="1">
            <a:spLocks noChangeArrowheads="1"/>
          </p:cNvSpPr>
          <p:nvPr/>
        </p:nvSpPr>
        <p:spPr bwMode="auto">
          <a:xfrm>
            <a:off x="-498475" y="652683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28BB40A3-D1B1-A724-725C-385370296E16}"/>
              </a:ext>
            </a:extLst>
          </p:cNvPr>
          <p:cNvGraphicFramePr>
            <a:graphicFrameLocks noGrp="1"/>
          </p:cNvGraphicFramePr>
          <p:nvPr/>
        </p:nvGraphicFramePr>
        <p:xfrm>
          <a:off x="2383335" y="1323977"/>
          <a:ext cx="6840546" cy="5399996"/>
        </p:xfrm>
        <a:graphic>
          <a:graphicData uri="http://schemas.openxmlformats.org/drawingml/2006/table">
            <a:tbl>
              <a:tblPr/>
              <a:tblGrid>
                <a:gridCol w="2064217">
                  <a:extLst>
                    <a:ext uri="{9D8B030D-6E8A-4147-A177-3AD203B41FA5}">
                      <a16:colId xmlns:a16="http://schemas.microsoft.com/office/drawing/2014/main" val="2211900177"/>
                    </a:ext>
                  </a:extLst>
                </a:gridCol>
                <a:gridCol w="904037">
                  <a:extLst>
                    <a:ext uri="{9D8B030D-6E8A-4147-A177-3AD203B41FA5}">
                      <a16:colId xmlns:a16="http://schemas.microsoft.com/office/drawing/2014/main" val="1507985215"/>
                    </a:ext>
                  </a:extLst>
                </a:gridCol>
                <a:gridCol w="1069778">
                  <a:extLst>
                    <a:ext uri="{9D8B030D-6E8A-4147-A177-3AD203B41FA5}">
                      <a16:colId xmlns:a16="http://schemas.microsoft.com/office/drawing/2014/main" val="2369147598"/>
                    </a:ext>
                  </a:extLst>
                </a:gridCol>
                <a:gridCol w="1401257">
                  <a:extLst>
                    <a:ext uri="{9D8B030D-6E8A-4147-A177-3AD203B41FA5}">
                      <a16:colId xmlns:a16="http://schemas.microsoft.com/office/drawing/2014/main" val="2259842406"/>
                    </a:ext>
                  </a:extLst>
                </a:gridCol>
                <a:gridCol w="1401257">
                  <a:extLst>
                    <a:ext uri="{9D8B030D-6E8A-4147-A177-3AD203B41FA5}">
                      <a16:colId xmlns:a16="http://schemas.microsoft.com/office/drawing/2014/main" val="358362339"/>
                    </a:ext>
                  </a:extLst>
                </a:gridCol>
              </a:tblGrid>
              <a:tr h="156699">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05961586"/>
                  </a:ext>
                </a:extLst>
              </a:tr>
              <a:tr h="156699">
                <a:tc gridSpan="5">
                  <a:txBody>
                    <a:bodyPr/>
                    <a:lstStyle/>
                    <a:p>
                      <a:pPr algn="ctr" rtl="0" fontAlgn="ctr"/>
                      <a:r>
                        <a:rPr lang="es-CO" sz="1000" b="1" i="0" u="none" strike="noStrike" dirty="0">
                          <a:solidFill>
                            <a:srgbClr val="203864"/>
                          </a:solidFill>
                          <a:effectLst/>
                          <a:latin typeface="Calibri" panose="020F0502020204030204" pitchFamily="34" charset="0"/>
                        </a:rPr>
                        <a:t>AL 30 DE SEPTIEMBRE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0555658"/>
                  </a:ext>
                </a:extLst>
              </a:tr>
              <a:tr h="156699">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18080734"/>
                  </a:ext>
                </a:extLst>
              </a:tr>
              <a:tr h="228929">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92039991"/>
                  </a:ext>
                </a:extLst>
              </a:tr>
              <a:tr h="156699">
                <a:tc rowSpan="29">
                  <a:txBody>
                    <a:bodyPr/>
                    <a:lstStyle/>
                    <a:p>
                      <a:pPr algn="ctr" rtl="0" fontAlgn="ctr"/>
                      <a:r>
                        <a:rPr lang="es-CO" sz="1000" b="1" i="0" u="none" strike="noStrike" dirty="0">
                          <a:solidFill>
                            <a:srgbClr val="203864"/>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$ 2.316.259.427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348569550"/>
                  </a:ext>
                </a:extLst>
              </a:tr>
              <a:tr h="1566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30-ago-18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$ 879.130.964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8010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27-sep-18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$ 2.035.242.956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565875089"/>
                  </a:ext>
                </a:extLst>
              </a:tr>
              <a:tr h="1566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31-oct-18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$ 614.168.215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594085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$ 1.886.578.566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1136890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$ 1.130.518.340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7246265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31-ene-19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$ 1.627.460.278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3705622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$ 1.628.186.798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2755778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$ 1.208.153.496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3446347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$ 1.448.272.882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7450786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$ 1.364.715.976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5984104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$ 1.719.641.547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2729788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$ 1.150.670.570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44779296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$ 1.646.189.092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1688342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$ 1.437.550.831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054792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$ 1.848.795.720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452078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$ 1.754.320.615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073616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$ 2.138.866.345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4644808"/>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$ 1.869.794.231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616973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$ 2.349.150.773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148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$ 1.611.962.834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13847881"/>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29-abr-20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$ 2.325.619.906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2694410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$ 1.393.611.760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2781247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30-jun-20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$ 2.181.451.742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78817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29-jul-20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$ 1.787.417.433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2273580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$ 2.629.990.860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710459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$ 1.406.079.661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9837310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$ 2.990.963.666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4566382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26-nov-20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$ 1.476.742.944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46760238"/>
                  </a:ext>
                </a:extLst>
              </a:tr>
              <a:tr h="156699">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8984434"/>
                  </a:ext>
                </a:extLst>
              </a:tr>
            </a:tbl>
          </a:graphicData>
        </a:graphic>
      </p:graphicFrame>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Septiembre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253E1031-B590-9AB5-A62C-E8EEE7E11BC2}"/>
              </a:ext>
            </a:extLst>
          </p:cNvPr>
          <p:cNvGraphicFramePr>
            <a:graphicFrameLocks noGrp="1"/>
          </p:cNvGraphicFramePr>
          <p:nvPr/>
        </p:nvGraphicFramePr>
        <p:xfrm>
          <a:off x="2482850" y="1168845"/>
          <a:ext cx="5866879" cy="5345980"/>
        </p:xfrm>
        <a:graphic>
          <a:graphicData uri="http://schemas.openxmlformats.org/drawingml/2006/table">
            <a:tbl>
              <a:tblPr/>
              <a:tblGrid>
                <a:gridCol w="1770401">
                  <a:extLst>
                    <a:ext uri="{9D8B030D-6E8A-4147-A177-3AD203B41FA5}">
                      <a16:colId xmlns:a16="http://schemas.microsoft.com/office/drawing/2014/main" val="1610790081"/>
                    </a:ext>
                  </a:extLst>
                </a:gridCol>
                <a:gridCol w="775358">
                  <a:extLst>
                    <a:ext uri="{9D8B030D-6E8A-4147-A177-3AD203B41FA5}">
                      <a16:colId xmlns:a16="http://schemas.microsoft.com/office/drawing/2014/main" val="1319086077"/>
                    </a:ext>
                  </a:extLst>
                </a:gridCol>
                <a:gridCol w="917508">
                  <a:extLst>
                    <a:ext uri="{9D8B030D-6E8A-4147-A177-3AD203B41FA5}">
                      <a16:colId xmlns:a16="http://schemas.microsoft.com/office/drawing/2014/main" val="3990283306"/>
                    </a:ext>
                  </a:extLst>
                </a:gridCol>
                <a:gridCol w="1201806">
                  <a:extLst>
                    <a:ext uri="{9D8B030D-6E8A-4147-A177-3AD203B41FA5}">
                      <a16:colId xmlns:a16="http://schemas.microsoft.com/office/drawing/2014/main" val="3128030594"/>
                    </a:ext>
                  </a:extLst>
                </a:gridCol>
                <a:gridCol w="1201806">
                  <a:extLst>
                    <a:ext uri="{9D8B030D-6E8A-4147-A177-3AD203B41FA5}">
                      <a16:colId xmlns:a16="http://schemas.microsoft.com/office/drawing/2014/main" val="2651768773"/>
                    </a:ext>
                  </a:extLst>
                </a:gridCol>
              </a:tblGrid>
              <a:tr h="151825">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73951224"/>
                  </a:ext>
                </a:extLst>
              </a:tr>
              <a:tr h="151825">
                <a:tc gridSpan="5">
                  <a:txBody>
                    <a:bodyPr/>
                    <a:lstStyle/>
                    <a:p>
                      <a:pPr algn="ctr" rtl="0" fontAlgn="ctr"/>
                      <a:r>
                        <a:rPr lang="es-CO" sz="1000" b="1" i="0" u="none" strike="noStrike" dirty="0">
                          <a:solidFill>
                            <a:srgbClr val="203864"/>
                          </a:solidFill>
                          <a:effectLst/>
                          <a:latin typeface="Calibri" panose="020F0502020204030204" pitchFamily="34" charset="0"/>
                        </a:rPr>
                        <a:t>AL 30 DE SEPTIEMBRE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208886"/>
                  </a:ext>
                </a:extLst>
              </a:tr>
              <a:tr h="151825">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08281681"/>
                  </a:ext>
                </a:extLst>
              </a:tr>
              <a:tr h="303649">
                <a:tc>
                  <a:txBody>
                    <a:bodyPr/>
                    <a:lstStyle/>
                    <a:p>
                      <a:pPr algn="ctr" rtl="0" fontAlgn="ctr"/>
                      <a:r>
                        <a:rPr lang="es-CO" sz="9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2384647"/>
                  </a:ext>
                </a:extLst>
              </a:tr>
              <a:tr h="151825">
                <a:tc rowSpan="29">
                  <a:txBody>
                    <a:bodyPr/>
                    <a:lstStyle/>
                    <a:p>
                      <a:pPr algn="ctr" rtl="0" fontAlgn="ctr"/>
                      <a:r>
                        <a:rPr lang="es-CO" sz="900" b="1" i="0" u="none" strike="noStrike" dirty="0">
                          <a:solidFill>
                            <a:srgbClr val="203864"/>
                          </a:solidFill>
                          <a:effectLst/>
                          <a:latin typeface="Calibri" panose="020F0502020204030204" pitchFamily="34" charset="0"/>
                        </a:rPr>
                        <a:t>CIUDAD LIMPIA BOGOTÁ S.A. E.S.P.</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$ 3.038.645.462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32754906"/>
                  </a:ext>
                </a:extLst>
              </a:tr>
              <a:tr h="1518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$ 1.814.676.872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1549431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$ 3.223.009.767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2627661"/>
                  </a:ext>
                </a:extLst>
              </a:tr>
              <a:tr h="1518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$ 1.730.235.329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524842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$ 4.768.020.039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2293967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$ 2.848.443.865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89337033"/>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$ 3.591.918.753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556807"/>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$ 3.411.483.258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1914667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$ 3.639.876.079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7877968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$ 3.107.677.398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00136004"/>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$ 2.470.319.799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6279561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$ 2.529.173.517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8065842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$ 2.773.883.943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9949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$ 2.977.919.106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871833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$ 3.141.917.251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981380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$ 2.613.066.977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72087811"/>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$ 2.182.085.044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4662792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$ 2.382.296.996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661870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$ 2.357.271.159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771820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$ 2.309.598.767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3522956"/>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$ 3.386.573.416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73472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$ 2.826.049.874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2225072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$ 1.991.981.443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41793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$ 1.932.366.467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7425780"/>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$ 1.992.527.525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60329992"/>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$ 3.106.148.619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77565116"/>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$ 3.235.205.036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65082527"/>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$ 3.003.547.402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64321213"/>
                  </a:ext>
                </a:extLst>
              </a:tr>
              <a:tr h="377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$ 3.800.331.543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2725512"/>
                  </a:ext>
                </a:extLst>
              </a:tr>
              <a:tr h="15479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31258765"/>
                  </a:ext>
                </a:extLst>
              </a:tr>
            </a:tbl>
          </a:graphicData>
        </a:graphic>
      </p:graphicFrame>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Septiembre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5" name="Tabla 4">
            <a:extLst>
              <a:ext uri="{FF2B5EF4-FFF2-40B4-BE49-F238E27FC236}">
                <a16:creationId xmlns:a16="http://schemas.microsoft.com/office/drawing/2014/main" id="{3789A0A3-3570-AD44-6803-A5036044CEB3}"/>
              </a:ext>
            </a:extLst>
          </p:cNvPr>
          <p:cNvGraphicFramePr>
            <a:graphicFrameLocks noGrp="1"/>
          </p:cNvGraphicFramePr>
          <p:nvPr/>
        </p:nvGraphicFramePr>
        <p:xfrm>
          <a:off x="2482438" y="1629329"/>
          <a:ext cx="5747162" cy="4346424"/>
        </p:xfrm>
        <a:graphic>
          <a:graphicData uri="http://schemas.openxmlformats.org/drawingml/2006/table">
            <a:tbl>
              <a:tblPr/>
              <a:tblGrid>
                <a:gridCol w="1696900">
                  <a:extLst>
                    <a:ext uri="{9D8B030D-6E8A-4147-A177-3AD203B41FA5}">
                      <a16:colId xmlns:a16="http://schemas.microsoft.com/office/drawing/2014/main" val="480601812"/>
                    </a:ext>
                  </a:extLst>
                </a:gridCol>
                <a:gridCol w="867029">
                  <a:extLst>
                    <a:ext uri="{9D8B030D-6E8A-4147-A177-3AD203B41FA5}">
                      <a16:colId xmlns:a16="http://schemas.microsoft.com/office/drawing/2014/main" val="2454700407"/>
                    </a:ext>
                  </a:extLst>
                </a:gridCol>
                <a:gridCol w="879415">
                  <a:extLst>
                    <a:ext uri="{9D8B030D-6E8A-4147-A177-3AD203B41FA5}">
                      <a16:colId xmlns:a16="http://schemas.microsoft.com/office/drawing/2014/main" val="514634799"/>
                    </a:ext>
                  </a:extLst>
                </a:gridCol>
                <a:gridCol w="1151909">
                  <a:extLst>
                    <a:ext uri="{9D8B030D-6E8A-4147-A177-3AD203B41FA5}">
                      <a16:colId xmlns:a16="http://schemas.microsoft.com/office/drawing/2014/main" val="2390000846"/>
                    </a:ext>
                  </a:extLst>
                </a:gridCol>
                <a:gridCol w="1151909">
                  <a:extLst>
                    <a:ext uri="{9D8B030D-6E8A-4147-A177-3AD203B41FA5}">
                      <a16:colId xmlns:a16="http://schemas.microsoft.com/office/drawing/2014/main" val="906667166"/>
                    </a:ext>
                  </a:extLst>
                </a:gridCol>
              </a:tblGrid>
              <a:tr h="167830">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94331839"/>
                  </a:ext>
                </a:extLst>
              </a:tr>
              <a:tr h="174568">
                <a:tc gridSpan="5">
                  <a:txBody>
                    <a:bodyPr/>
                    <a:lstStyle/>
                    <a:p>
                      <a:pPr algn="ctr" rtl="0" fontAlgn="ctr"/>
                      <a:r>
                        <a:rPr lang="es-MX" sz="1000" b="1" i="0" u="none" strike="noStrike" dirty="0">
                          <a:solidFill>
                            <a:srgbClr val="203864"/>
                          </a:solidFill>
                          <a:effectLst/>
                          <a:latin typeface="Calibri" panose="020F0502020204030204" pitchFamily="34" charset="0"/>
                        </a:rPr>
                        <a:t>AL 30 DE SEPTIEMBRE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27915323"/>
                  </a:ext>
                </a:extLst>
              </a:tr>
              <a:tr h="16783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43629270"/>
                  </a:ext>
                </a:extLst>
              </a:tr>
              <a:tr h="32402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71098254"/>
                  </a:ext>
                </a:extLst>
              </a:tr>
              <a:tr h="259707">
                <a:tc rowSpan="17">
                  <a:txBody>
                    <a:bodyPr/>
                    <a:lstStyle/>
                    <a:p>
                      <a:pPr algn="ctr" rtl="0" fontAlgn="ctr"/>
                      <a:r>
                        <a:rPr lang="es-MX" sz="1000" b="1" i="0" u="none" strike="noStrike" dirty="0">
                          <a:solidFill>
                            <a:srgbClr val="203864"/>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$ 3.286.059.039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08946210"/>
                  </a:ext>
                </a:extLst>
              </a:tr>
              <a:tr h="19294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$ 3.746.841.239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11873939"/>
                  </a:ext>
                </a:extLst>
              </a:tr>
              <a:tr h="19294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$ 3.569.680.577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3823518"/>
                  </a:ext>
                </a:extLst>
              </a:tr>
              <a:tr h="19294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$ 3.483.120.026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428825385"/>
                  </a:ext>
                </a:extLst>
              </a:tr>
              <a:tr h="19294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$ 3.631.125.918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76506096"/>
                  </a:ext>
                </a:extLst>
              </a:tr>
              <a:tr h="19294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$ 2.343.012.793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61188251"/>
                  </a:ext>
                </a:extLst>
              </a:tr>
              <a:tr h="19294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$ 4.901.991.230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24354596"/>
                  </a:ext>
                </a:extLst>
              </a:tr>
              <a:tr h="19294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$ 3.645.538.116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283513700"/>
                  </a:ext>
                </a:extLst>
              </a:tr>
              <a:tr h="19294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$ 3.551.626.135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21442605"/>
                  </a:ext>
                </a:extLst>
              </a:tr>
              <a:tr h="19294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$ 3.228.230.262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93924"/>
                  </a:ext>
                </a:extLst>
              </a:tr>
              <a:tr h="19294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$ 3.587.372.636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3020068"/>
                  </a:ext>
                </a:extLst>
              </a:tr>
              <a:tr h="19294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$ 3.124.358.442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11481089"/>
                  </a:ext>
                </a:extLst>
              </a:tr>
              <a:tr h="19294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$ 3.565.273.945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30430640"/>
                  </a:ext>
                </a:extLst>
              </a:tr>
              <a:tr h="19294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$ 3.550.814.272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69709250"/>
                  </a:ext>
                </a:extLst>
              </a:tr>
              <a:tr h="19294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$ 3.256.896.125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77587570"/>
                  </a:ext>
                </a:extLst>
              </a:tr>
              <a:tr h="19294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$ 4.476.808.248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79092769"/>
                  </a:ext>
                </a:extLst>
              </a:tr>
              <a:tr h="19294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$ 4.038.385.881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5302831"/>
                  </a:ext>
                </a:extLst>
              </a:tr>
              <a:tr h="165380">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$ 193.030.894.017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47740387"/>
                  </a:ext>
                </a:extLst>
              </a:tr>
            </a:tbl>
          </a:graphicData>
        </a:graphic>
      </p:graphicFrame>
    </p:spTree>
    <p:extLst>
      <p:ext uri="{BB962C8B-B14F-4D97-AF65-F5344CB8AC3E}">
        <p14:creationId xmlns:p14="http://schemas.microsoft.com/office/powerpoint/2010/main" val="1567656363"/>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6" name="Imagen 13">
            <a:extLst>
              <a:ext uri="{FF2B5EF4-FFF2-40B4-BE49-F238E27FC236}">
                <a16:creationId xmlns:a16="http://schemas.microsoft.com/office/drawing/2014/main" id="{DEF96A42-4497-4555-AE65-AF0EDF26D2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278B448F-0C5A-4C9A-84B6-3110810A526F}"/>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Septiembre 2024</a:t>
            </a:r>
          </a:p>
        </p:txBody>
      </p:sp>
      <p:cxnSp>
        <p:nvCxnSpPr>
          <p:cNvPr id="27" name="Conector recto 26">
            <a:extLst>
              <a:ext uri="{FF2B5EF4-FFF2-40B4-BE49-F238E27FC236}">
                <a16:creationId xmlns:a16="http://schemas.microsoft.com/office/drawing/2014/main" id="{ABAC1596-43EA-495D-B9D4-0790E8BCB996}"/>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3909" name="Imagen 27">
            <a:extLst>
              <a:ext uri="{FF2B5EF4-FFF2-40B4-BE49-F238E27FC236}">
                <a16:creationId xmlns:a16="http://schemas.microsoft.com/office/drawing/2014/main" id="{FD691430-FA07-4550-9B75-6DB2F0407E0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10" name="Rectangle 2">
            <a:extLst>
              <a:ext uri="{FF2B5EF4-FFF2-40B4-BE49-F238E27FC236}">
                <a16:creationId xmlns:a16="http://schemas.microsoft.com/office/drawing/2014/main" id="{044AD72A-3471-4928-AEB9-2DE4AF098413}"/>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124076" name="Imagen 2">
            <a:extLst>
              <a:ext uri="{FF2B5EF4-FFF2-40B4-BE49-F238E27FC236}">
                <a16:creationId xmlns:a16="http://schemas.microsoft.com/office/drawing/2014/main" id="{8E3DC8C2-FF40-473B-864A-22C0FB0238C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88538" y="3751263"/>
            <a:ext cx="174625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C1CD02A1-54E0-B454-06CF-74F7FD858D26}"/>
              </a:ext>
            </a:extLst>
          </p:cNvPr>
          <p:cNvGraphicFramePr>
            <a:graphicFrameLocks noGrp="1"/>
          </p:cNvGraphicFramePr>
          <p:nvPr/>
        </p:nvGraphicFramePr>
        <p:xfrm>
          <a:off x="1180772" y="1293704"/>
          <a:ext cx="7994759" cy="5399985"/>
        </p:xfrm>
        <a:graphic>
          <a:graphicData uri="http://schemas.openxmlformats.org/drawingml/2006/table">
            <a:tbl>
              <a:tblPr/>
              <a:tblGrid>
                <a:gridCol w="1842562">
                  <a:extLst>
                    <a:ext uri="{9D8B030D-6E8A-4147-A177-3AD203B41FA5}">
                      <a16:colId xmlns:a16="http://schemas.microsoft.com/office/drawing/2014/main" val="3272437818"/>
                    </a:ext>
                  </a:extLst>
                </a:gridCol>
                <a:gridCol w="1238698">
                  <a:extLst>
                    <a:ext uri="{9D8B030D-6E8A-4147-A177-3AD203B41FA5}">
                      <a16:colId xmlns:a16="http://schemas.microsoft.com/office/drawing/2014/main" val="3459185155"/>
                    </a:ext>
                  </a:extLst>
                </a:gridCol>
                <a:gridCol w="1403857">
                  <a:extLst>
                    <a:ext uri="{9D8B030D-6E8A-4147-A177-3AD203B41FA5}">
                      <a16:colId xmlns:a16="http://schemas.microsoft.com/office/drawing/2014/main" val="1659670043"/>
                    </a:ext>
                  </a:extLst>
                </a:gridCol>
                <a:gridCol w="1754821">
                  <a:extLst>
                    <a:ext uri="{9D8B030D-6E8A-4147-A177-3AD203B41FA5}">
                      <a16:colId xmlns:a16="http://schemas.microsoft.com/office/drawing/2014/main" val="3981225353"/>
                    </a:ext>
                  </a:extLst>
                </a:gridCol>
                <a:gridCol w="1754821">
                  <a:extLst>
                    <a:ext uri="{9D8B030D-6E8A-4147-A177-3AD203B41FA5}">
                      <a16:colId xmlns:a16="http://schemas.microsoft.com/office/drawing/2014/main" val="1531548238"/>
                    </a:ext>
                  </a:extLst>
                </a:gridCol>
              </a:tblGrid>
              <a:tr h="154542">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60492188"/>
                  </a:ext>
                </a:extLst>
              </a:tr>
              <a:tr h="164201">
                <a:tc gridSpan="5">
                  <a:txBody>
                    <a:bodyPr/>
                    <a:lstStyle/>
                    <a:p>
                      <a:pPr algn="ctr" rtl="0" fontAlgn="ctr"/>
                      <a:r>
                        <a:rPr lang="es-CO" sz="1000" b="1" i="0" u="none" strike="noStrike" dirty="0">
                          <a:solidFill>
                            <a:srgbClr val="203864"/>
                          </a:solidFill>
                          <a:effectLst/>
                          <a:latin typeface="Calibri" panose="020F0502020204030204" pitchFamily="34" charset="0"/>
                        </a:rPr>
                        <a:t>AL 30 DE SEPTIEMBRE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10888709"/>
                  </a:ext>
                </a:extLst>
              </a:tr>
              <a:tr h="154542">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51949084"/>
                  </a:ext>
                </a:extLst>
              </a:tr>
              <a:tr h="22249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29013571"/>
                  </a:ext>
                </a:extLst>
              </a:tr>
              <a:tr h="154542">
                <a:tc rowSpan="29">
                  <a:txBody>
                    <a:bodyPr/>
                    <a:lstStyle/>
                    <a:p>
                      <a:pPr algn="ctr" rtl="0" fontAlgn="ctr"/>
                      <a:r>
                        <a:rPr lang="es-CO" sz="1000" b="1" i="0" u="none" strike="noStrike" dirty="0">
                          <a:solidFill>
                            <a:srgbClr val="203864"/>
                          </a:solidFill>
                          <a:effectLst/>
                          <a:latin typeface="Calibri" panose="020F0502020204030204" pitchFamily="34" charset="0"/>
                        </a:rPr>
                        <a:t>BOGOTA LIMPIA S.A.S.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14-ago-18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$ 2.409.361.561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67088789"/>
                  </a:ext>
                </a:extLst>
              </a:tr>
              <a:tr h="2224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$ 565.315.231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34807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$ 995.719.148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02964439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$ 716.560.038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8610758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$ 1.232.220.123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45372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$ 923.763.458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3082107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$ 1.102.226.579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11399327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$ 976.990.745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5116238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$ 931.186.065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8814627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$ 923.559.780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09551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$ 1.280.461.743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7098934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$ 811.393.748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5531947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$ 1.240.209.787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2847271"/>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$ 1.059.101.908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32312696"/>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$ 1.351.503.751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5435588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$ 1.591.329.127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780980"/>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$ 1.253.387.265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0708942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21-ene-20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$ 1.766.293.030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097558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14-feb-2020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$ 1.211.134.417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65573280"/>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$ 1.701.085.450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053494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$ 1.198.747.235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376130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$ 1.539.305.009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5920476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$ 1.162.867.335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001310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$ 1.741.539.828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98698525"/>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$ 1.453.020.546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4706509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$ 1.666.665.464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4416275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$ 1.426.492.958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1188472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$ 2.180.540.384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5089775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$ 1.226.041.656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36735714"/>
                  </a:ext>
                </a:extLst>
              </a:tr>
              <a:tr h="154542">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80774384"/>
                  </a:ext>
                </a:extLst>
              </a:tr>
            </a:tbl>
          </a:graphicData>
        </a:graphic>
      </p:graphicFrame>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Septiembre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0C5F49E-8755-6ED6-BA46-409BEA22DF91}"/>
              </a:ext>
            </a:extLst>
          </p:cNvPr>
          <p:cNvGraphicFramePr>
            <a:graphicFrameLocks noGrp="1"/>
          </p:cNvGraphicFramePr>
          <p:nvPr/>
        </p:nvGraphicFramePr>
        <p:xfrm>
          <a:off x="2670048" y="1147575"/>
          <a:ext cx="5917678" cy="5560819"/>
        </p:xfrm>
        <a:graphic>
          <a:graphicData uri="http://schemas.openxmlformats.org/drawingml/2006/table">
            <a:tbl>
              <a:tblPr/>
              <a:tblGrid>
                <a:gridCol w="1363855">
                  <a:extLst>
                    <a:ext uri="{9D8B030D-6E8A-4147-A177-3AD203B41FA5}">
                      <a16:colId xmlns:a16="http://schemas.microsoft.com/office/drawing/2014/main" val="3925368715"/>
                    </a:ext>
                  </a:extLst>
                </a:gridCol>
                <a:gridCol w="916877">
                  <a:extLst>
                    <a:ext uri="{9D8B030D-6E8A-4147-A177-3AD203B41FA5}">
                      <a16:colId xmlns:a16="http://schemas.microsoft.com/office/drawing/2014/main" val="3720536943"/>
                    </a:ext>
                  </a:extLst>
                </a:gridCol>
                <a:gridCol w="1039128">
                  <a:extLst>
                    <a:ext uri="{9D8B030D-6E8A-4147-A177-3AD203B41FA5}">
                      <a16:colId xmlns:a16="http://schemas.microsoft.com/office/drawing/2014/main" val="519814218"/>
                    </a:ext>
                  </a:extLst>
                </a:gridCol>
                <a:gridCol w="1298909">
                  <a:extLst>
                    <a:ext uri="{9D8B030D-6E8A-4147-A177-3AD203B41FA5}">
                      <a16:colId xmlns:a16="http://schemas.microsoft.com/office/drawing/2014/main" val="99722607"/>
                    </a:ext>
                  </a:extLst>
                </a:gridCol>
                <a:gridCol w="1298909">
                  <a:extLst>
                    <a:ext uri="{9D8B030D-6E8A-4147-A177-3AD203B41FA5}">
                      <a16:colId xmlns:a16="http://schemas.microsoft.com/office/drawing/2014/main" val="2957327751"/>
                    </a:ext>
                  </a:extLst>
                </a:gridCol>
              </a:tblGrid>
              <a:tr h="152936">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13257698"/>
                  </a:ext>
                </a:extLst>
              </a:tr>
              <a:tr h="155708">
                <a:tc gridSpan="5">
                  <a:txBody>
                    <a:bodyPr/>
                    <a:lstStyle/>
                    <a:p>
                      <a:pPr algn="ctr" rtl="0" fontAlgn="ctr"/>
                      <a:r>
                        <a:rPr lang="es-CO" sz="1000" b="1" i="0" u="none" strike="noStrike" dirty="0">
                          <a:solidFill>
                            <a:srgbClr val="203864"/>
                          </a:solidFill>
                          <a:effectLst/>
                          <a:latin typeface="Calibri" panose="020F0502020204030204" pitchFamily="34" charset="0"/>
                        </a:rPr>
                        <a:t>AL 30 DE SEPTIEMBRE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550810"/>
                  </a:ext>
                </a:extLst>
              </a:tr>
              <a:tr h="152936">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46888641"/>
                  </a:ext>
                </a:extLst>
              </a:tr>
              <a:tr h="274942">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71457210"/>
                  </a:ext>
                </a:extLst>
              </a:tr>
              <a:tr h="152936">
                <a:tc rowSpan="29">
                  <a:txBody>
                    <a:bodyPr/>
                    <a:lstStyle/>
                    <a:p>
                      <a:pPr algn="ctr" rtl="0" fontAlgn="ctr"/>
                      <a:r>
                        <a:rPr lang="it-IT" sz="1000" b="1" i="0" u="none" strike="noStrike" dirty="0">
                          <a:solidFill>
                            <a:srgbClr val="203864"/>
                          </a:solidFill>
                          <a:effectLst/>
                          <a:latin typeface="Calibri" panose="020F0502020204030204" pitchFamily="34" charset="0"/>
                        </a:rPr>
                        <a:t>BOGOTA LIMPIA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$ 2.373.257.493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39366778"/>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$ 1.291.583.589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5421195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$ 2.108.664.910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968631015"/>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$ 2.349.553.381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1714280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$ 2.866.134.807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0566341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$ 1.728.182.384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29124333"/>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$ 3.128.245.554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948721"/>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$ 1.685.839.413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9147171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$ 2.932.840.930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25869500"/>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$ 1.381.297.391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7918878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$ 2.322.150.937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2681333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$ 1.390.425.402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91394483"/>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$ 2.767.357.358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3933431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$ 1.918.915.519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8834226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$ 3.584.691.121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2734287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$ 1.854.690.737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06319300"/>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$ 2.055.881.368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28156728"/>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$ 1.305.327.748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91260377"/>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$ 2.071.869.642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56313807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$ 1.734.642.680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7904860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$ 2.712.591.949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5923381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$ 1.847.020.943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438517"/>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16-nov-22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$ 1.734.475.739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990869"/>
                  </a:ext>
                </a:extLst>
              </a:tr>
              <a:tr h="15711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$ 1.743.191.801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31805862"/>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$ 2.948.387.529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9924790"/>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$ 2.435.042.900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75190534"/>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14-mar-23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$ 2.271.847.652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920643395"/>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$ 2.169.679.500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84207705"/>
                  </a:ext>
                </a:extLst>
              </a:tr>
              <a:tr h="1640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$ 2.033.424.763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70221141"/>
                  </a:ext>
                </a:extLst>
              </a:tr>
              <a:tr h="164966">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20484261"/>
                  </a:ext>
                </a:extLst>
              </a:tr>
            </a:tbl>
          </a:graphicData>
        </a:graphic>
      </p:graphicFrame>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Septiembre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806ACB1C-E9C9-162C-0D7B-E3E30C738549}"/>
              </a:ext>
            </a:extLst>
          </p:cNvPr>
          <p:cNvGraphicFramePr>
            <a:graphicFrameLocks noGrp="1"/>
          </p:cNvGraphicFramePr>
          <p:nvPr/>
        </p:nvGraphicFramePr>
        <p:xfrm>
          <a:off x="2455610" y="1469879"/>
          <a:ext cx="5603074" cy="4324498"/>
        </p:xfrm>
        <a:graphic>
          <a:graphicData uri="http://schemas.openxmlformats.org/drawingml/2006/table">
            <a:tbl>
              <a:tblPr/>
              <a:tblGrid>
                <a:gridCol w="1291348">
                  <a:extLst>
                    <a:ext uri="{9D8B030D-6E8A-4147-A177-3AD203B41FA5}">
                      <a16:colId xmlns:a16="http://schemas.microsoft.com/office/drawing/2014/main" val="3546747880"/>
                    </a:ext>
                  </a:extLst>
                </a:gridCol>
                <a:gridCol w="868133">
                  <a:extLst>
                    <a:ext uri="{9D8B030D-6E8A-4147-A177-3AD203B41FA5}">
                      <a16:colId xmlns:a16="http://schemas.microsoft.com/office/drawing/2014/main" val="365308744"/>
                    </a:ext>
                  </a:extLst>
                </a:gridCol>
                <a:gridCol w="983883">
                  <a:extLst>
                    <a:ext uri="{9D8B030D-6E8A-4147-A177-3AD203B41FA5}">
                      <a16:colId xmlns:a16="http://schemas.microsoft.com/office/drawing/2014/main" val="1108967816"/>
                    </a:ext>
                  </a:extLst>
                </a:gridCol>
                <a:gridCol w="1229855">
                  <a:extLst>
                    <a:ext uri="{9D8B030D-6E8A-4147-A177-3AD203B41FA5}">
                      <a16:colId xmlns:a16="http://schemas.microsoft.com/office/drawing/2014/main" val="1117576639"/>
                    </a:ext>
                  </a:extLst>
                </a:gridCol>
                <a:gridCol w="1229855">
                  <a:extLst>
                    <a:ext uri="{9D8B030D-6E8A-4147-A177-3AD203B41FA5}">
                      <a16:colId xmlns:a16="http://schemas.microsoft.com/office/drawing/2014/main" val="2852841940"/>
                    </a:ext>
                  </a:extLst>
                </a:gridCol>
              </a:tblGrid>
              <a:tr h="163978">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597878456"/>
                  </a:ext>
                </a:extLst>
              </a:tr>
              <a:tr h="180975">
                <a:tc gridSpan="5">
                  <a:txBody>
                    <a:bodyPr/>
                    <a:lstStyle/>
                    <a:p>
                      <a:pPr algn="ctr" rtl="0" fontAlgn="ctr"/>
                      <a:r>
                        <a:rPr lang="es-MX" sz="1000" b="1" i="0" u="none" strike="noStrike" dirty="0">
                          <a:solidFill>
                            <a:srgbClr val="203864"/>
                          </a:solidFill>
                          <a:effectLst/>
                          <a:latin typeface="Calibri" panose="020F0502020204030204" pitchFamily="34" charset="0"/>
                        </a:rPr>
                        <a:t>AL 30 DE SEPTIEMBRE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10860363"/>
                  </a:ext>
                </a:extLst>
              </a:tr>
              <a:tr h="17399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73215921"/>
                  </a:ext>
                </a:extLst>
              </a:tr>
              <a:tr h="335915">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15057109"/>
                  </a:ext>
                </a:extLst>
              </a:tr>
              <a:tr h="269240">
                <a:tc rowSpan="16">
                  <a:txBody>
                    <a:bodyPr/>
                    <a:lstStyle/>
                    <a:p>
                      <a:pPr algn="ctr" rtl="0" fontAlgn="ctr"/>
                      <a:r>
                        <a:rPr lang="it-IT" sz="1000" b="1" i="0" u="none" strike="noStrike" dirty="0">
                          <a:solidFill>
                            <a:srgbClr val="203864"/>
                          </a:solidFill>
                          <a:effectLst/>
                          <a:latin typeface="Calibri" panose="020F0502020204030204" pitchFamily="34" charset="0"/>
                        </a:rPr>
                        <a:t>BOGOTA LIMPIA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$ 2.185.667.432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6998751"/>
                  </a:ext>
                </a:extLst>
              </a:tr>
              <a:tr h="2000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$ 2.317.367.715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98254891"/>
                  </a:ext>
                </a:extLst>
              </a:tr>
              <a:tr h="2000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$ 2.126.176.122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57328630"/>
                  </a:ext>
                </a:extLst>
              </a:tr>
              <a:tr h="2000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$ 2.430.475.494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60851414"/>
                  </a:ext>
                </a:extLst>
              </a:tr>
              <a:tr h="2000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$ 2.546.000.680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70568037"/>
                  </a:ext>
                </a:extLst>
              </a:tr>
              <a:tr h="2000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$ 2.420.054.361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223168863"/>
                  </a:ext>
                </a:extLst>
              </a:tr>
              <a:tr h="2000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$ 2.142.716.451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13670685"/>
                  </a:ext>
                </a:extLst>
              </a:tr>
              <a:tr h="2000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$ 2.194.348.738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80266741"/>
                  </a:ext>
                </a:extLst>
              </a:tr>
              <a:tr h="2000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$ 2.719.746.584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08211814"/>
                  </a:ext>
                </a:extLst>
              </a:tr>
              <a:tr h="2000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12-mar-24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$ 2.369.848.466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45110187"/>
                  </a:ext>
                </a:extLst>
              </a:tr>
              <a:tr h="2000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$ 2.329.301.167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464049940"/>
                  </a:ext>
                </a:extLst>
              </a:tr>
              <a:tr h="2000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$ 2.381.873.601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52799079"/>
                  </a:ext>
                </a:extLst>
              </a:tr>
              <a:tr h="2000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$ 2.761.352.216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7383016"/>
                  </a:ext>
                </a:extLst>
              </a:tr>
              <a:tr h="2000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$ 2.198.824.130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994015022"/>
                  </a:ext>
                </a:extLst>
              </a:tr>
              <a:tr h="2000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$ 3.408.935.332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57020915"/>
                  </a:ext>
                </a:extLst>
              </a:tr>
              <a:tr h="2000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$ 2.388.771.532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04909747"/>
                  </a:ext>
                </a:extLst>
              </a:tr>
              <a:tr h="200025">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$ 139.313.987.661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94972273"/>
                  </a:ext>
                </a:extLst>
              </a:tr>
            </a:tbl>
          </a:graphicData>
        </a:graphic>
      </p:graphicFrame>
    </p:spTree>
    <p:extLst>
      <p:ext uri="{BB962C8B-B14F-4D97-AF65-F5344CB8AC3E}">
        <p14:creationId xmlns:p14="http://schemas.microsoft.com/office/powerpoint/2010/main" val="884010885"/>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Imagen 13">
            <a:extLst>
              <a:ext uri="{FF2B5EF4-FFF2-40B4-BE49-F238E27FC236}">
                <a16:creationId xmlns:a16="http://schemas.microsoft.com/office/drawing/2014/main" id="{BF55952C-A548-43DB-9FD9-DBA832E7A0F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908A3ED-494C-44ED-AD70-BAF5F8D036C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Septiembre 2024</a:t>
            </a:r>
          </a:p>
        </p:txBody>
      </p:sp>
      <p:cxnSp>
        <p:nvCxnSpPr>
          <p:cNvPr id="27" name="Conector recto 26">
            <a:extLst>
              <a:ext uri="{FF2B5EF4-FFF2-40B4-BE49-F238E27FC236}">
                <a16:creationId xmlns:a16="http://schemas.microsoft.com/office/drawing/2014/main" id="{5F814188-D07C-48A4-BFF7-7539312B7562}"/>
              </a:ext>
            </a:extLst>
          </p:cNvPr>
          <p:cNvCxnSpPr>
            <a:cxnSpLocks/>
          </p:cNvCxnSpPr>
          <p:nvPr/>
        </p:nvCxnSpPr>
        <p:spPr>
          <a:xfrm>
            <a:off x="8890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8005" name="Imagen 27">
            <a:extLst>
              <a:ext uri="{FF2B5EF4-FFF2-40B4-BE49-F238E27FC236}">
                <a16:creationId xmlns:a16="http://schemas.microsoft.com/office/drawing/2014/main" id="{F7F9BD77-1F64-4BE0-BA0B-88DFAC8A35C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171" name="Imagen 9">
            <a:extLst>
              <a:ext uri="{FF2B5EF4-FFF2-40B4-BE49-F238E27FC236}">
                <a16:creationId xmlns:a16="http://schemas.microsoft.com/office/drawing/2014/main" id="{FDC0A64D-06D6-4E9C-9DFD-1667316CA15F}"/>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054793" y="3502819"/>
            <a:ext cx="1522412"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A9681AC4-1B1D-4676-B490-4DA8093BDA4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1626181B-4BF7-57BA-4A5F-5FAEAF302D0B}"/>
              </a:ext>
            </a:extLst>
          </p:cNvPr>
          <p:cNvGraphicFramePr>
            <a:graphicFrameLocks noGrp="1"/>
          </p:cNvGraphicFramePr>
          <p:nvPr/>
        </p:nvGraphicFramePr>
        <p:xfrm>
          <a:off x="2307705" y="1230493"/>
          <a:ext cx="6579920" cy="5401125"/>
        </p:xfrm>
        <a:graphic>
          <a:graphicData uri="http://schemas.openxmlformats.org/drawingml/2006/table">
            <a:tbl>
              <a:tblPr/>
              <a:tblGrid>
                <a:gridCol w="1530410">
                  <a:extLst>
                    <a:ext uri="{9D8B030D-6E8A-4147-A177-3AD203B41FA5}">
                      <a16:colId xmlns:a16="http://schemas.microsoft.com/office/drawing/2014/main" val="1973342008"/>
                    </a:ext>
                  </a:extLst>
                </a:gridCol>
                <a:gridCol w="1009060">
                  <a:extLst>
                    <a:ext uri="{9D8B030D-6E8A-4147-A177-3AD203B41FA5}">
                      <a16:colId xmlns:a16="http://schemas.microsoft.com/office/drawing/2014/main" val="3142950891"/>
                    </a:ext>
                  </a:extLst>
                </a:gridCol>
                <a:gridCol w="1244509">
                  <a:extLst>
                    <a:ext uri="{9D8B030D-6E8A-4147-A177-3AD203B41FA5}">
                      <a16:colId xmlns:a16="http://schemas.microsoft.com/office/drawing/2014/main" val="2519116338"/>
                    </a:ext>
                  </a:extLst>
                </a:gridCol>
                <a:gridCol w="1395867">
                  <a:extLst>
                    <a:ext uri="{9D8B030D-6E8A-4147-A177-3AD203B41FA5}">
                      <a16:colId xmlns:a16="http://schemas.microsoft.com/office/drawing/2014/main" val="1758606747"/>
                    </a:ext>
                  </a:extLst>
                </a:gridCol>
                <a:gridCol w="1400074">
                  <a:extLst>
                    <a:ext uri="{9D8B030D-6E8A-4147-A177-3AD203B41FA5}">
                      <a16:colId xmlns:a16="http://schemas.microsoft.com/office/drawing/2014/main" val="3472477590"/>
                    </a:ext>
                  </a:extLst>
                </a:gridCol>
              </a:tblGrid>
              <a:tr h="111693">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9217895"/>
                  </a:ext>
                </a:extLst>
              </a:tr>
              <a:tr h="120014">
                <a:tc gridSpan="5">
                  <a:txBody>
                    <a:bodyPr/>
                    <a:lstStyle/>
                    <a:p>
                      <a:pPr algn="ctr" rtl="0" fontAlgn="ctr"/>
                      <a:r>
                        <a:rPr lang="es-MX" sz="1000" b="1" i="0" u="none" strike="noStrike" dirty="0">
                          <a:solidFill>
                            <a:srgbClr val="203864"/>
                          </a:solidFill>
                          <a:effectLst/>
                          <a:latin typeface="Calibri" panose="020F0502020204030204" pitchFamily="34" charset="0"/>
                        </a:rPr>
                        <a:t>AL 30 DE SEPTIEMBRE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0917721"/>
                  </a:ext>
                </a:extLst>
              </a:tr>
              <a:tr h="216815">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82216645"/>
                  </a:ext>
                </a:extLst>
              </a:tr>
              <a:tr h="229955">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89293779"/>
                  </a:ext>
                </a:extLst>
              </a:tr>
              <a:tr h="229955">
                <a:tc rowSpan="2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5-jun-18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may-2018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$ 589.280.235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72520838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27-ago-18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Jun-2018 y jul-2018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$ 1.886.711.645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9076919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$ 1.050.739.361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6262904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$ 639.418.519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0827975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$ 1.220.661.708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63530388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$ 1.192.066.676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8342655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$ 946.856.884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4978980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$ 1.676.886.457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79385185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$ 769.139.522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54172872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$ 1.403.774.126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154201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$ 809.282.402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48273273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$ 1.761.764.045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34181707"/>
                  </a:ext>
                </a:extLst>
              </a:tr>
              <a:tr h="1379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$ 1.527.794.467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5215303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$ 1.494.610.415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64631745"/>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$ 1.393.344.026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4750384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$ 1.622.119.751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5972114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$ 1.715.655.879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58104994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$ 1.572.461.093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0132400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$ 1.725.380.560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3184482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$ 1.850.135.038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5495866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$ 1.850.135.038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78674218"/>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$ 1.768.104.162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389506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$ 1.610.222.138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36212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$ 1.832.983.327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8179365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$ 1.680.619.105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3717021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$ 1.948.095.990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2367494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$ 1.735.609.877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63177295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$ 1.735.444.021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32142662"/>
                  </a:ext>
                </a:extLst>
              </a:tr>
              <a:tr h="12483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$ 2.431.929.743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564336415"/>
                  </a:ext>
                </a:extLst>
              </a:tr>
              <a:tr h="118262">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844281"/>
                  </a:ext>
                </a:extLst>
              </a:tr>
            </a:tbl>
          </a:graphicData>
        </a:graphic>
      </p:graphicFrame>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Septiembre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88A697E5-8292-3EEA-442D-9B3C47C273FD}"/>
              </a:ext>
            </a:extLst>
          </p:cNvPr>
          <p:cNvGraphicFramePr>
            <a:graphicFrameLocks noGrp="1"/>
          </p:cNvGraphicFramePr>
          <p:nvPr/>
        </p:nvGraphicFramePr>
        <p:xfrm>
          <a:off x="2742848" y="1281265"/>
          <a:ext cx="5263369" cy="5481158"/>
        </p:xfrm>
        <a:graphic>
          <a:graphicData uri="http://schemas.openxmlformats.org/drawingml/2006/table">
            <a:tbl>
              <a:tblPr/>
              <a:tblGrid>
                <a:gridCol w="1224196">
                  <a:extLst>
                    <a:ext uri="{9D8B030D-6E8A-4147-A177-3AD203B41FA5}">
                      <a16:colId xmlns:a16="http://schemas.microsoft.com/office/drawing/2014/main" val="4225886339"/>
                    </a:ext>
                  </a:extLst>
                </a:gridCol>
                <a:gridCol w="807162">
                  <a:extLst>
                    <a:ext uri="{9D8B030D-6E8A-4147-A177-3AD203B41FA5}">
                      <a16:colId xmlns:a16="http://schemas.microsoft.com/office/drawing/2014/main" val="2865731860"/>
                    </a:ext>
                  </a:extLst>
                </a:gridCol>
                <a:gridCol w="995499">
                  <a:extLst>
                    <a:ext uri="{9D8B030D-6E8A-4147-A177-3AD203B41FA5}">
                      <a16:colId xmlns:a16="http://schemas.microsoft.com/office/drawing/2014/main" val="2493750064"/>
                    </a:ext>
                  </a:extLst>
                </a:gridCol>
                <a:gridCol w="1116574">
                  <a:extLst>
                    <a:ext uri="{9D8B030D-6E8A-4147-A177-3AD203B41FA5}">
                      <a16:colId xmlns:a16="http://schemas.microsoft.com/office/drawing/2014/main" val="2677256893"/>
                    </a:ext>
                  </a:extLst>
                </a:gridCol>
                <a:gridCol w="1119938">
                  <a:extLst>
                    <a:ext uri="{9D8B030D-6E8A-4147-A177-3AD203B41FA5}">
                      <a16:colId xmlns:a16="http://schemas.microsoft.com/office/drawing/2014/main" val="1227161297"/>
                    </a:ext>
                  </a:extLst>
                </a:gridCol>
              </a:tblGrid>
              <a:tr h="117242">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56523459"/>
                  </a:ext>
                </a:extLst>
              </a:tr>
              <a:tr h="125978">
                <a:tc gridSpan="5">
                  <a:txBody>
                    <a:bodyPr/>
                    <a:lstStyle/>
                    <a:p>
                      <a:pPr algn="ctr" rtl="0" fontAlgn="ctr"/>
                      <a:r>
                        <a:rPr lang="es-MX" sz="1000" b="1" i="0" u="none" strike="noStrike" dirty="0">
                          <a:solidFill>
                            <a:srgbClr val="203864"/>
                          </a:solidFill>
                          <a:effectLst/>
                          <a:latin typeface="Calibri" panose="020F0502020204030204" pitchFamily="34" charset="0"/>
                        </a:rPr>
                        <a:t>AL 30 DE SEPTIEMBRE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546300"/>
                  </a:ext>
                </a:extLst>
              </a:tr>
              <a:tr h="24322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8354682"/>
                  </a:ext>
                </a:extLst>
              </a:tr>
              <a:tr h="228733">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43423499"/>
                  </a:ext>
                </a:extLst>
              </a:tr>
              <a:tr h="125978">
                <a:tc rowSpan="2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16-dic-20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$ 1.976.119.896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74133570"/>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$ 2.370.749.415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60120568"/>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$ 2.037.250.121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4093515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$ 2.623.718.587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4929450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$ 2.847.925.520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18658391"/>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$ 2.783.335.033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8652426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$ 2.852.776.951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46240870"/>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$ 2.807.932.152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9146198"/>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$ 2.923.489.953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36627587"/>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$ 2.527.604.806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21124772"/>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$ 1.999.578.544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816328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$ 2.086.516.709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10780691"/>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$ 2.264.863.234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6613063"/>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$ 2.437.898.608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1345091"/>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$ 2.477.657.971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57245682"/>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28-mar-22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$ 2.101.419.300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54975022"/>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$ 2.551.947.479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459118996"/>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$ 1.645.033.328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0345781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21-jun-22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$ 1.790.512.338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82560447"/>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$ 1.868.938.735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67893628"/>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19-ago-22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$ 2.519.257.113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02845150"/>
                  </a:ext>
                </a:extLst>
              </a:tr>
              <a:tr h="1172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$ 5.442.661.782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04991011"/>
                  </a:ext>
                </a:extLst>
              </a:tr>
              <a:tr h="13793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21-oct-22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$ 1.652.379.782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4431379"/>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$ 1.558.248.450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68691808"/>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$ 1.618.484.533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0955425"/>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$ 1.925.203.000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23012192"/>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$ 2.120.206.024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95898326"/>
                  </a:ext>
                </a:extLst>
              </a:tr>
              <a:tr h="20873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$ 2.014.139.531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11204388"/>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$ 2.402.066.890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65601251"/>
                  </a:ext>
                </a:extLst>
              </a:tr>
              <a:tr h="117242">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0003339"/>
                  </a:ext>
                </a:extLst>
              </a:tr>
            </a:tbl>
          </a:graphicData>
        </a:graphic>
      </p:graphicFrame>
    </p:spTree>
    <p:extLst>
      <p:ext uri="{BB962C8B-B14F-4D97-AF65-F5344CB8AC3E}">
        <p14:creationId xmlns:p14="http://schemas.microsoft.com/office/powerpoint/2010/main" val="137935331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669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460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21668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9834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204506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totales) 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102899" y="6328900"/>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7E57FD6D-E529-40EF-A083-3DB94B57A2C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04850" y="20026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32213201-EC24-440C-B392-0E5AFF83FED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04850" y="1322309"/>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7B71E158-CA93-AB6D-DDD2-45369AB934F4}"/>
              </a:ext>
            </a:extLst>
          </p:cNvPr>
          <p:cNvGraphicFramePr>
            <a:graphicFrameLocks noGrp="1"/>
          </p:cNvGraphicFramePr>
          <p:nvPr>
            <p:extLst>
              <p:ext uri="{D42A27DB-BD31-4B8C-83A1-F6EECF244321}">
                <p14:modId xmlns:p14="http://schemas.microsoft.com/office/powerpoint/2010/main" val="2056458900"/>
              </p:ext>
            </p:extLst>
          </p:nvPr>
        </p:nvGraphicFramePr>
        <p:xfrm>
          <a:off x="196770" y="2924959"/>
          <a:ext cx="11753970" cy="3291893"/>
        </p:xfrm>
        <a:graphic>
          <a:graphicData uri="http://schemas.openxmlformats.org/drawingml/2006/table">
            <a:tbl>
              <a:tblPr/>
              <a:tblGrid>
                <a:gridCol w="532758">
                  <a:extLst>
                    <a:ext uri="{9D8B030D-6E8A-4147-A177-3AD203B41FA5}">
                      <a16:colId xmlns:a16="http://schemas.microsoft.com/office/drawing/2014/main" val="974491226"/>
                    </a:ext>
                  </a:extLst>
                </a:gridCol>
                <a:gridCol w="818164">
                  <a:extLst>
                    <a:ext uri="{9D8B030D-6E8A-4147-A177-3AD203B41FA5}">
                      <a16:colId xmlns:a16="http://schemas.microsoft.com/office/drawing/2014/main" val="1511472296"/>
                    </a:ext>
                  </a:extLst>
                </a:gridCol>
                <a:gridCol w="535136">
                  <a:extLst>
                    <a:ext uri="{9D8B030D-6E8A-4147-A177-3AD203B41FA5}">
                      <a16:colId xmlns:a16="http://schemas.microsoft.com/office/drawing/2014/main" val="2008571323"/>
                    </a:ext>
                  </a:extLst>
                </a:gridCol>
                <a:gridCol w="135568">
                  <a:extLst>
                    <a:ext uri="{9D8B030D-6E8A-4147-A177-3AD203B41FA5}">
                      <a16:colId xmlns:a16="http://schemas.microsoft.com/office/drawing/2014/main" val="3345653206"/>
                    </a:ext>
                  </a:extLst>
                </a:gridCol>
                <a:gridCol w="535136">
                  <a:extLst>
                    <a:ext uri="{9D8B030D-6E8A-4147-A177-3AD203B41FA5}">
                      <a16:colId xmlns:a16="http://schemas.microsoft.com/office/drawing/2014/main" val="1755694828"/>
                    </a:ext>
                  </a:extLst>
                </a:gridCol>
                <a:gridCol w="799136">
                  <a:extLst>
                    <a:ext uri="{9D8B030D-6E8A-4147-A177-3AD203B41FA5}">
                      <a16:colId xmlns:a16="http://schemas.microsoft.com/office/drawing/2014/main" val="1892348110"/>
                    </a:ext>
                  </a:extLst>
                </a:gridCol>
                <a:gridCol w="535136">
                  <a:extLst>
                    <a:ext uri="{9D8B030D-6E8A-4147-A177-3AD203B41FA5}">
                      <a16:colId xmlns:a16="http://schemas.microsoft.com/office/drawing/2014/main" val="1040127052"/>
                    </a:ext>
                  </a:extLst>
                </a:gridCol>
                <a:gridCol w="135568">
                  <a:extLst>
                    <a:ext uri="{9D8B030D-6E8A-4147-A177-3AD203B41FA5}">
                      <a16:colId xmlns:a16="http://schemas.microsoft.com/office/drawing/2014/main" val="3700523585"/>
                    </a:ext>
                  </a:extLst>
                </a:gridCol>
                <a:gridCol w="535136">
                  <a:extLst>
                    <a:ext uri="{9D8B030D-6E8A-4147-A177-3AD203B41FA5}">
                      <a16:colId xmlns:a16="http://schemas.microsoft.com/office/drawing/2014/main" val="3957645971"/>
                    </a:ext>
                  </a:extLst>
                </a:gridCol>
                <a:gridCol w="734921">
                  <a:extLst>
                    <a:ext uri="{9D8B030D-6E8A-4147-A177-3AD203B41FA5}">
                      <a16:colId xmlns:a16="http://schemas.microsoft.com/office/drawing/2014/main" val="2891253419"/>
                    </a:ext>
                  </a:extLst>
                </a:gridCol>
                <a:gridCol w="535136">
                  <a:extLst>
                    <a:ext uri="{9D8B030D-6E8A-4147-A177-3AD203B41FA5}">
                      <a16:colId xmlns:a16="http://schemas.microsoft.com/office/drawing/2014/main" val="2754058982"/>
                    </a:ext>
                  </a:extLst>
                </a:gridCol>
                <a:gridCol w="135568">
                  <a:extLst>
                    <a:ext uri="{9D8B030D-6E8A-4147-A177-3AD203B41FA5}">
                      <a16:colId xmlns:a16="http://schemas.microsoft.com/office/drawing/2014/main" val="801824093"/>
                    </a:ext>
                  </a:extLst>
                </a:gridCol>
                <a:gridCol w="535136">
                  <a:extLst>
                    <a:ext uri="{9D8B030D-6E8A-4147-A177-3AD203B41FA5}">
                      <a16:colId xmlns:a16="http://schemas.microsoft.com/office/drawing/2014/main" val="2664586094"/>
                    </a:ext>
                  </a:extLst>
                </a:gridCol>
                <a:gridCol w="734921">
                  <a:extLst>
                    <a:ext uri="{9D8B030D-6E8A-4147-A177-3AD203B41FA5}">
                      <a16:colId xmlns:a16="http://schemas.microsoft.com/office/drawing/2014/main" val="2318147074"/>
                    </a:ext>
                  </a:extLst>
                </a:gridCol>
                <a:gridCol w="535136">
                  <a:extLst>
                    <a:ext uri="{9D8B030D-6E8A-4147-A177-3AD203B41FA5}">
                      <a16:colId xmlns:a16="http://schemas.microsoft.com/office/drawing/2014/main" val="3526826958"/>
                    </a:ext>
                  </a:extLst>
                </a:gridCol>
                <a:gridCol w="135568">
                  <a:extLst>
                    <a:ext uri="{9D8B030D-6E8A-4147-A177-3AD203B41FA5}">
                      <a16:colId xmlns:a16="http://schemas.microsoft.com/office/drawing/2014/main" val="201500874"/>
                    </a:ext>
                  </a:extLst>
                </a:gridCol>
                <a:gridCol w="535136">
                  <a:extLst>
                    <a:ext uri="{9D8B030D-6E8A-4147-A177-3AD203B41FA5}">
                      <a16:colId xmlns:a16="http://schemas.microsoft.com/office/drawing/2014/main" val="1704149834"/>
                    </a:ext>
                  </a:extLst>
                </a:gridCol>
                <a:gridCol w="734921">
                  <a:extLst>
                    <a:ext uri="{9D8B030D-6E8A-4147-A177-3AD203B41FA5}">
                      <a16:colId xmlns:a16="http://schemas.microsoft.com/office/drawing/2014/main" val="2097019953"/>
                    </a:ext>
                  </a:extLst>
                </a:gridCol>
                <a:gridCol w="535136">
                  <a:extLst>
                    <a:ext uri="{9D8B030D-6E8A-4147-A177-3AD203B41FA5}">
                      <a16:colId xmlns:a16="http://schemas.microsoft.com/office/drawing/2014/main" val="338113295"/>
                    </a:ext>
                  </a:extLst>
                </a:gridCol>
                <a:gridCol w="135568">
                  <a:extLst>
                    <a:ext uri="{9D8B030D-6E8A-4147-A177-3AD203B41FA5}">
                      <a16:colId xmlns:a16="http://schemas.microsoft.com/office/drawing/2014/main" val="1340117916"/>
                    </a:ext>
                  </a:extLst>
                </a:gridCol>
                <a:gridCol w="551785">
                  <a:extLst>
                    <a:ext uri="{9D8B030D-6E8A-4147-A177-3AD203B41FA5}">
                      <a16:colId xmlns:a16="http://schemas.microsoft.com/office/drawing/2014/main" val="2776749651"/>
                    </a:ext>
                  </a:extLst>
                </a:gridCol>
                <a:gridCol w="818164">
                  <a:extLst>
                    <a:ext uri="{9D8B030D-6E8A-4147-A177-3AD203B41FA5}">
                      <a16:colId xmlns:a16="http://schemas.microsoft.com/office/drawing/2014/main" val="1871830300"/>
                    </a:ext>
                  </a:extLst>
                </a:gridCol>
                <a:gridCol w="535136">
                  <a:extLst>
                    <a:ext uri="{9D8B030D-6E8A-4147-A177-3AD203B41FA5}">
                      <a16:colId xmlns:a16="http://schemas.microsoft.com/office/drawing/2014/main" val="3017520624"/>
                    </a:ext>
                  </a:extLst>
                </a:gridCol>
              </a:tblGrid>
              <a:tr h="222665">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 TOTALES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92387401"/>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39.079.808,67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6.494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47.786.941,73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67.759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18.435.075,46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7.210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35.913.566,17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29.770.339,83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5.899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170.985.731,86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92.256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7884087"/>
                  </a:ext>
                </a:extLst>
              </a:tr>
              <a:tr h="222665">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60.087.784,07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13.707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69.042.114,93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49.651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34.538.803,39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26.243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48.956.417,80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6.614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34.975.507,30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7.395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247.600.627,49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103.610</a:t>
                      </a:r>
                    </a:p>
                  </a:txBody>
                  <a:tcPr marL="0" marR="0" marT="0" marB="0" anchor="ctr">
                    <a:lnL>
                      <a:noFill/>
                    </a:lnL>
                    <a:lnR>
                      <a:noFill/>
                    </a:lnR>
                    <a:lnT>
                      <a:noFill/>
                    </a:lnT>
                    <a:lnB>
                      <a:noFill/>
                    </a:lnB>
                    <a:noFill/>
                  </a:tcPr>
                </a:tc>
                <a:extLst>
                  <a:ext uri="{0D108BD9-81ED-4DB2-BD59-A6C34878D82A}">
                    <a16:rowId xmlns:a16="http://schemas.microsoft.com/office/drawing/2014/main" val="2319373045"/>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59.253.453,96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13.949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67.085.850,71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48.566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35.348.523,25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26.417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35.720.885,58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5.299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35.032.540,52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8.749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232.441.254,02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102.980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84312636"/>
                  </a:ext>
                </a:extLst>
              </a:tr>
              <a:tr h="222665">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60.137.275,60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14.130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64.775.374,97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50.024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38.558.588,58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27.266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34.307.898,02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5.321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33.974.928,05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8.740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231.754.065,22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105.481</a:t>
                      </a:r>
                    </a:p>
                  </a:txBody>
                  <a:tcPr marL="0" marR="0" marT="0" marB="0" anchor="ctr">
                    <a:lnL>
                      <a:noFill/>
                    </a:lnL>
                    <a:lnR>
                      <a:noFill/>
                    </a:lnR>
                    <a:lnT>
                      <a:noFill/>
                    </a:lnT>
                    <a:lnB>
                      <a:noFill/>
                    </a:lnB>
                    <a:noFill/>
                  </a:tcPr>
                </a:tc>
                <a:extLst>
                  <a:ext uri="{0D108BD9-81ED-4DB2-BD59-A6C34878D82A}">
                    <a16:rowId xmlns:a16="http://schemas.microsoft.com/office/drawing/2014/main" val="1712856673"/>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60.059.217,70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13.784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67.766.064,64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51.632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41.512.647,76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29.222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34.255.441,05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5.400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38.631.538,54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10.181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242.224.909,68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110.219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18739469"/>
                  </a:ext>
                </a:extLst>
              </a:tr>
              <a:tr h="222665">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60.886.640,19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14.202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67.842.915,01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151.396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38.521.949,34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26.463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34.267.434,64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5.464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37.573.766,27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9.942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239.092.705,45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207.467</a:t>
                      </a:r>
                    </a:p>
                  </a:txBody>
                  <a:tcPr marL="0" marR="0" marT="0" marB="0" anchor="ctr">
                    <a:lnL>
                      <a:noFill/>
                    </a:lnL>
                    <a:lnR>
                      <a:noFill/>
                    </a:lnR>
                    <a:lnT>
                      <a:noFill/>
                    </a:lnT>
                    <a:lnB>
                      <a:noFill/>
                    </a:lnB>
                    <a:noFill/>
                  </a:tcPr>
                </a:tc>
                <a:extLst>
                  <a:ext uri="{0D108BD9-81ED-4DB2-BD59-A6C34878D82A}">
                    <a16:rowId xmlns:a16="http://schemas.microsoft.com/office/drawing/2014/main" val="2237707341"/>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60.211.899,36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14.071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63.477.843,70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179.370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36.228.613,91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25.375</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33.333.473,57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5.367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36.454.972,99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9.713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229.706.803,52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233.896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1490629"/>
                  </a:ext>
                </a:extLst>
              </a:tr>
              <a:tr h="222665">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61.511.171,76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14.437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56.627.847,24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169.200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37.781.116,18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25.918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33.609.671,38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5.381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37.513.675,92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10.085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227.043.482,46</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225.021</a:t>
                      </a:r>
                    </a:p>
                  </a:txBody>
                  <a:tcPr marL="0" marR="0" marT="0" marB="0" anchor="ctr">
                    <a:lnL>
                      <a:noFill/>
                    </a:lnL>
                    <a:lnR>
                      <a:noFill/>
                    </a:lnR>
                    <a:lnT>
                      <a:noFill/>
                    </a:lnT>
                    <a:lnB>
                      <a:noFill/>
                    </a:lnB>
                    <a:noFill/>
                  </a:tcPr>
                </a:tc>
                <a:extLst>
                  <a:ext uri="{0D108BD9-81ED-4DB2-BD59-A6C34878D82A}">
                    <a16:rowId xmlns:a16="http://schemas.microsoft.com/office/drawing/2014/main" val="4068068556"/>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56.902.444,29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13.184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58.124.124,31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160.284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38.274.688,46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25.976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33.770.336,48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5.408</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44.270.381,20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11.621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231.341.974,73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216.473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77282468"/>
                  </a:ext>
                </a:extLst>
              </a:tr>
              <a:tr h="222665">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67.659.347,79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14.454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57.656.506,52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161.097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36.455.216,37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25.488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33.293.749,63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5.374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43.674.970,80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11.151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238.739.791,10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217.564</a:t>
                      </a:r>
                    </a:p>
                  </a:txBody>
                  <a:tcPr marL="0" marR="0" marT="0" marB="0" anchor="ctr">
                    <a:lnL>
                      <a:noFill/>
                    </a:lnL>
                    <a:lnR>
                      <a:noFill/>
                    </a:lnR>
                    <a:lnT>
                      <a:noFill/>
                    </a:lnT>
                    <a:lnB>
                      <a:noFill/>
                    </a:lnB>
                    <a:noFill/>
                  </a:tcPr>
                </a:tc>
                <a:extLst>
                  <a:ext uri="{0D108BD9-81ED-4DB2-BD59-A6C34878D82A}">
                    <a16:rowId xmlns:a16="http://schemas.microsoft.com/office/drawing/2014/main" val="5400683"/>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58.699.539,90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12.946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62.294.977,69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173.370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40.586.329,60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26.869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33.501.160,83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5.366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42.646.033,09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25.223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237.728.041,11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243.774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35405879"/>
                  </a:ext>
                </a:extLst>
              </a:tr>
              <a:tr h="222665">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63.370.517,83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14.167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67.431.357,13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190.231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41.912.943,40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27.917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33.397.011,12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5.364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46.337.620,81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51.211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252.449.450,29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288.890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71277670"/>
                  </a:ext>
                </a:extLst>
              </a:tr>
              <a:tr h="397248">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707.859.101,12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159.525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749.911.918,59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1.452.580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438.154.495,68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300.364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424.327.046,25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65.252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460.856.275,31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169.910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2.781.108.836,95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  2.147.631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063597561"/>
                  </a:ext>
                </a:extLst>
              </a:tr>
            </a:tbl>
          </a:graphicData>
        </a:graphic>
      </p:graphicFrame>
    </p:spTree>
    <p:extLst>
      <p:ext uri="{BB962C8B-B14F-4D97-AF65-F5344CB8AC3E}">
        <p14:creationId xmlns:p14="http://schemas.microsoft.com/office/powerpoint/2010/main" val="426581663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Septiembre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1B0E2AA9-D3F3-0CF4-44DE-BD5846678AE8}"/>
              </a:ext>
            </a:extLst>
          </p:cNvPr>
          <p:cNvGraphicFramePr>
            <a:graphicFrameLocks noGrp="1"/>
          </p:cNvGraphicFramePr>
          <p:nvPr/>
        </p:nvGraphicFramePr>
        <p:xfrm>
          <a:off x="2591024" y="1397477"/>
          <a:ext cx="5855859" cy="4349387"/>
        </p:xfrm>
        <a:graphic>
          <a:graphicData uri="http://schemas.openxmlformats.org/drawingml/2006/table">
            <a:tbl>
              <a:tblPr/>
              <a:tblGrid>
                <a:gridCol w="1362002">
                  <a:extLst>
                    <a:ext uri="{9D8B030D-6E8A-4147-A177-3AD203B41FA5}">
                      <a16:colId xmlns:a16="http://schemas.microsoft.com/office/drawing/2014/main" val="561080970"/>
                    </a:ext>
                  </a:extLst>
                </a:gridCol>
                <a:gridCol w="898024">
                  <a:extLst>
                    <a:ext uri="{9D8B030D-6E8A-4147-A177-3AD203B41FA5}">
                      <a16:colId xmlns:a16="http://schemas.microsoft.com/office/drawing/2014/main" val="2283350376"/>
                    </a:ext>
                  </a:extLst>
                </a:gridCol>
                <a:gridCol w="1107560">
                  <a:extLst>
                    <a:ext uri="{9D8B030D-6E8A-4147-A177-3AD203B41FA5}">
                      <a16:colId xmlns:a16="http://schemas.microsoft.com/office/drawing/2014/main" val="2951079380"/>
                    </a:ext>
                  </a:extLst>
                </a:gridCol>
                <a:gridCol w="1242266">
                  <a:extLst>
                    <a:ext uri="{9D8B030D-6E8A-4147-A177-3AD203B41FA5}">
                      <a16:colId xmlns:a16="http://schemas.microsoft.com/office/drawing/2014/main" val="496079654"/>
                    </a:ext>
                  </a:extLst>
                </a:gridCol>
                <a:gridCol w="1246007">
                  <a:extLst>
                    <a:ext uri="{9D8B030D-6E8A-4147-A177-3AD203B41FA5}">
                      <a16:colId xmlns:a16="http://schemas.microsoft.com/office/drawing/2014/main" val="2904085001"/>
                    </a:ext>
                  </a:extLst>
                </a:gridCol>
              </a:tblGrid>
              <a:tr h="167090">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27844556"/>
                  </a:ext>
                </a:extLst>
              </a:tr>
              <a:tr h="160641">
                <a:tc gridSpan="5">
                  <a:txBody>
                    <a:bodyPr/>
                    <a:lstStyle/>
                    <a:p>
                      <a:pPr algn="ctr" rtl="0" fontAlgn="ctr"/>
                      <a:r>
                        <a:rPr lang="es-MX" sz="1000" b="1" i="0" u="none" strike="noStrike" dirty="0">
                          <a:solidFill>
                            <a:srgbClr val="203864"/>
                          </a:solidFill>
                          <a:effectLst/>
                          <a:latin typeface="Calibri" panose="020F0502020204030204" pitchFamily="34" charset="0"/>
                        </a:rPr>
                        <a:t>AL 30 DE SEPTIEMBRE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72552109"/>
                  </a:ext>
                </a:extLst>
              </a:tr>
              <a:tr h="310144">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32525107"/>
                  </a:ext>
                </a:extLst>
              </a:tr>
              <a:tr h="297824">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41961691"/>
                  </a:ext>
                </a:extLst>
              </a:tr>
              <a:tr h="184679">
                <a:tc rowSpan="17">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$ 2.012.341.575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72786111"/>
                  </a:ext>
                </a:extLst>
              </a:tr>
              <a:tr h="1846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$ 2.618.981.825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33169157"/>
                  </a:ext>
                </a:extLst>
              </a:tr>
              <a:tr h="1846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$ 3.177.729.746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20258312"/>
                  </a:ext>
                </a:extLst>
              </a:tr>
              <a:tr h="1846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$ 2.754.650.378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59858015"/>
                  </a:ext>
                </a:extLst>
              </a:tr>
              <a:tr h="1846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$ 2.982.091.888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18422719"/>
                  </a:ext>
                </a:extLst>
              </a:tr>
              <a:tr h="1846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$ 2.023.924.497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65180853"/>
                  </a:ext>
                </a:extLst>
              </a:tr>
              <a:tr h="1846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21-nov-23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$ 3.572.688.683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09151806"/>
                  </a:ext>
                </a:extLst>
              </a:tr>
              <a:tr h="1846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$ 3.691.096.907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983933207"/>
                  </a:ext>
                </a:extLst>
              </a:tr>
              <a:tr h="18467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$ 2.580.741.519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7362091"/>
                  </a:ext>
                </a:extLst>
              </a:tr>
              <a:tr h="1846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$ 2.529.002.750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599732370"/>
                  </a:ext>
                </a:extLst>
              </a:tr>
              <a:tr h="18467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$ 2.794.510.755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64785497"/>
                  </a:ext>
                </a:extLst>
              </a:tr>
              <a:tr h="1846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$ 2.560.631.249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6838729"/>
                  </a:ext>
                </a:extLst>
              </a:tr>
              <a:tr h="1846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$ 2.869.808.951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37068371"/>
                  </a:ext>
                </a:extLst>
              </a:tr>
              <a:tr h="1846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$ 3.245.004.142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64049965"/>
                  </a:ext>
                </a:extLst>
              </a:tr>
              <a:tr h="1846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$ 2.652.393.241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70735587"/>
                  </a:ext>
                </a:extLst>
              </a:tr>
              <a:tr h="18467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$ 3.369.321.761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14421493"/>
                  </a:ext>
                </a:extLst>
              </a:tr>
              <a:tr h="1582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$ 3.093.322.345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06395581"/>
                  </a:ext>
                </a:extLst>
              </a:tr>
              <a:tr h="293552">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$ 160.197.384.206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09171256"/>
                  </a:ext>
                </a:extLst>
              </a:tr>
            </a:tbl>
          </a:graphicData>
        </a:graphic>
      </p:graphicFrame>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8B8DE0D-85ED-44FD-846E-5C6B2566ADB3}"/>
              </a:ext>
            </a:extLst>
          </p:cNvPr>
          <p:cNvCxnSpPr>
            <a:cxnSpLocks/>
          </p:cNvCxnSpPr>
          <p:nvPr/>
        </p:nvCxnSpPr>
        <p:spPr>
          <a:xfrm>
            <a:off x="49213"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204DF51-1DDA-4FE4-B70A-F30FDF3F4027}"/>
              </a:ext>
            </a:extLst>
          </p:cNvPr>
          <p:cNvSpPr txBox="1"/>
          <p:nvPr/>
        </p:nvSpPr>
        <p:spPr>
          <a:xfrm>
            <a:off x="1603375" y="120650"/>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pagos aprovechamiento a Septiembre 2024</a:t>
            </a:r>
          </a:p>
        </p:txBody>
      </p:sp>
      <p:pic>
        <p:nvPicPr>
          <p:cNvPr id="132100" name="Imagen 24">
            <a:extLst>
              <a:ext uri="{FF2B5EF4-FFF2-40B4-BE49-F238E27FC236}">
                <a16:creationId xmlns:a16="http://schemas.microsoft.com/office/drawing/2014/main" id="{8008AC60-AA53-4B95-BFD7-366F2C834D5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01" name="Rectángulo 6">
            <a:extLst>
              <a:ext uri="{FF2B5EF4-FFF2-40B4-BE49-F238E27FC236}">
                <a16:creationId xmlns:a16="http://schemas.microsoft.com/office/drawing/2014/main" id="{B66EA083-801E-4F4E-80C4-A918BCC79B6A}"/>
              </a:ext>
            </a:extLst>
          </p:cNvPr>
          <p:cNvSpPr>
            <a:spLocks noChangeArrowheads="1"/>
          </p:cNvSpPr>
          <p:nvPr/>
        </p:nvSpPr>
        <p:spPr bwMode="auto">
          <a:xfrm>
            <a:off x="49213" y="6282152"/>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rgbClr val="203864"/>
                </a:solidFill>
              </a:rPr>
              <a:t>En el Anexo N° 5.1 de cada informe, se puede ver el detalle de la información presentada.</a:t>
            </a:r>
          </a:p>
        </p:txBody>
      </p:sp>
      <p:sp>
        <p:nvSpPr>
          <p:cNvPr id="9" name="CuadroTexto 4">
            <a:extLst>
              <a:ext uri="{FF2B5EF4-FFF2-40B4-BE49-F238E27FC236}">
                <a16:creationId xmlns:a16="http://schemas.microsoft.com/office/drawing/2014/main" id="{C8417B19-FC8B-469D-A0B5-E625C7655965}"/>
              </a:ext>
            </a:extLst>
          </p:cNvPr>
          <p:cNvSpPr txBox="1">
            <a:spLocks noChangeArrowheads="1"/>
          </p:cNvSpPr>
          <p:nvPr/>
        </p:nvSpPr>
        <p:spPr bwMode="auto">
          <a:xfrm>
            <a:off x="86157"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0" name="CuadroTexto 9">
            <a:extLst>
              <a:ext uri="{FF2B5EF4-FFF2-40B4-BE49-F238E27FC236}">
                <a16:creationId xmlns:a16="http://schemas.microsoft.com/office/drawing/2014/main" id="{4097A99D-2D41-41CD-B2B9-F65AC09B2E81}"/>
              </a:ext>
            </a:extLst>
          </p:cNvPr>
          <p:cNvSpPr txBox="1"/>
          <p:nvPr/>
        </p:nvSpPr>
        <p:spPr>
          <a:xfrm>
            <a:off x="8238333" y="1438905"/>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Gráfico 1">
            <a:extLst>
              <a:ext uri="{FF2B5EF4-FFF2-40B4-BE49-F238E27FC236}">
                <a16:creationId xmlns:a16="http://schemas.microsoft.com/office/drawing/2014/main" id="{0C37E1F2-3E08-9E6C-12D4-C0B7740B7361}"/>
              </a:ext>
            </a:extLst>
          </p:cNvPr>
          <p:cNvGraphicFramePr>
            <a:graphicFrameLocks/>
          </p:cNvGraphicFramePr>
          <p:nvPr/>
        </p:nvGraphicFramePr>
        <p:xfrm>
          <a:off x="1603375" y="1884579"/>
          <a:ext cx="8470107" cy="3912969"/>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3CF974C2-4EF1-4091-BE94-4ED07B60EAB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105DEE43-780E-4A37-B253-86B91D108F41}"/>
              </a:ext>
            </a:extLst>
          </p:cNvPr>
          <p:cNvSpPr txBox="1"/>
          <p:nvPr/>
        </p:nvSpPr>
        <p:spPr>
          <a:xfrm>
            <a:off x="1565275" y="250825"/>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Aprovechamiento a Septiembre 2024</a:t>
            </a:r>
          </a:p>
        </p:txBody>
      </p:sp>
      <p:pic>
        <p:nvPicPr>
          <p:cNvPr id="134148" name="Imagen 15">
            <a:extLst>
              <a:ext uri="{FF2B5EF4-FFF2-40B4-BE49-F238E27FC236}">
                <a16:creationId xmlns:a16="http://schemas.microsoft.com/office/drawing/2014/main" id="{A85A2EEC-EECE-4C36-9389-6F642419166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9113" y="1270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4">
            <a:extLst>
              <a:ext uri="{FF2B5EF4-FFF2-40B4-BE49-F238E27FC236}">
                <a16:creationId xmlns:a16="http://schemas.microsoft.com/office/drawing/2014/main" id="{0081634D-0FA6-4AB7-91A7-43DB2F590BFA}"/>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8" name="CuadroTexto 7">
            <a:extLst>
              <a:ext uri="{FF2B5EF4-FFF2-40B4-BE49-F238E27FC236}">
                <a16:creationId xmlns:a16="http://schemas.microsoft.com/office/drawing/2014/main" id="{9D11D4AB-1AA3-4CE1-9483-F996774E8C3D}"/>
              </a:ext>
            </a:extLst>
          </p:cNvPr>
          <p:cNvSpPr txBox="1"/>
          <p:nvPr/>
        </p:nvSpPr>
        <p:spPr>
          <a:xfrm>
            <a:off x="8861847" y="1925456"/>
            <a:ext cx="1835150" cy="261937"/>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0" name="Rectángulo 6">
            <a:extLst>
              <a:ext uri="{FF2B5EF4-FFF2-40B4-BE49-F238E27FC236}">
                <a16:creationId xmlns:a16="http://schemas.microsoft.com/office/drawing/2014/main" id="{C9F80225-EF69-446D-863E-8CE67559D225}"/>
              </a:ext>
            </a:extLst>
          </p:cNvPr>
          <p:cNvSpPr>
            <a:spLocks noChangeArrowheads="1"/>
          </p:cNvSpPr>
          <p:nvPr/>
        </p:nvSpPr>
        <p:spPr bwMode="auto">
          <a:xfrm>
            <a:off x="30741" y="6287743"/>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chemeClr val="accent1">
                    <a:lumMod val="50000"/>
                  </a:schemeClr>
                </a:solidFill>
              </a:rPr>
              <a:t>En el Anexo N° 5.1 de cada informe, se puede ver el detalle de la información presentada.</a:t>
            </a:r>
          </a:p>
        </p:txBody>
      </p:sp>
      <p:graphicFrame>
        <p:nvGraphicFramePr>
          <p:cNvPr id="3" name="Tabla 2">
            <a:extLst>
              <a:ext uri="{FF2B5EF4-FFF2-40B4-BE49-F238E27FC236}">
                <a16:creationId xmlns:a16="http://schemas.microsoft.com/office/drawing/2014/main" id="{EB1121CE-7466-6813-DCE2-0A239F2E46D1}"/>
              </a:ext>
            </a:extLst>
          </p:cNvPr>
          <p:cNvGraphicFramePr>
            <a:graphicFrameLocks noGrp="1"/>
          </p:cNvGraphicFramePr>
          <p:nvPr/>
        </p:nvGraphicFramePr>
        <p:xfrm>
          <a:off x="893985" y="2454102"/>
          <a:ext cx="9702798" cy="2690466"/>
        </p:xfrm>
        <a:graphic>
          <a:graphicData uri="http://schemas.openxmlformats.org/drawingml/2006/table">
            <a:tbl>
              <a:tblPr/>
              <a:tblGrid>
                <a:gridCol w="1707948">
                  <a:extLst>
                    <a:ext uri="{9D8B030D-6E8A-4147-A177-3AD203B41FA5}">
                      <a16:colId xmlns:a16="http://schemas.microsoft.com/office/drawing/2014/main" val="2555624816"/>
                    </a:ext>
                  </a:extLst>
                </a:gridCol>
                <a:gridCol w="1214045">
                  <a:extLst>
                    <a:ext uri="{9D8B030D-6E8A-4147-A177-3AD203B41FA5}">
                      <a16:colId xmlns:a16="http://schemas.microsoft.com/office/drawing/2014/main" val="2541975700"/>
                    </a:ext>
                  </a:extLst>
                </a:gridCol>
                <a:gridCol w="1325571">
                  <a:extLst>
                    <a:ext uri="{9D8B030D-6E8A-4147-A177-3AD203B41FA5}">
                      <a16:colId xmlns:a16="http://schemas.microsoft.com/office/drawing/2014/main" val="4110617503"/>
                    </a:ext>
                  </a:extLst>
                </a:gridCol>
                <a:gridCol w="1022856">
                  <a:extLst>
                    <a:ext uri="{9D8B030D-6E8A-4147-A177-3AD203B41FA5}">
                      <a16:colId xmlns:a16="http://schemas.microsoft.com/office/drawing/2014/main" val="400750424"/>
                    </a:ext>
                  </a:extLst>
                </a:gridCol>
                <a:gridCol w="1022856">
                  <a:extLst>
                    <a:ext uri="{9D8B030D-6E8A-4147-A177-3AD203B41FA5}">
                      <a16:colId xmlns:a16="http://schemas.microsoft.com/office/drawing/2014/main" val="2800699463"/>
                    </a:ext>
                  </a:extLst>
                </a:gridCol>
                <a:gridCol w="1022856">
                  <a:extLst>
                    <a:ext uri="{9D8B030D-6E8A-4147-A177-3AD203B41FA5}">
                      <a16:colId xmlns:a16="http://schemas.microsoft.com/office/drawing/2014/main" val="1062364129"/>
                    </a:ext>
                  </a:extLst>
                </a:gridCol>
                <a:gridCol w="1252283">
                  <a:extLst>
                    <a:ext uri="{9D8B030D-6E8A-4147-A177-3AD203B41FA5}">
                      <a16:colId xmlns:a16="http://schemas.microsoft.com/office/drawing/2014/main" val="943512296"/>
                    </a:ext>
                  </a:extLst>
                </a:gridCol>
                <a:gridCol w="1134383">
                  <a:extLst>
                    <a:ext uri="{9D8B030D-6E8A-4147-A177-3AD203B41FA5}">
                      <a16:colId xmlns:a16="http://schemas.microsoft.com/office/drawing/2014/main" val="567167835"/>
                    </a:ext>
                  </a:extLst>
                </a:gridCol>
              </a:tblGrid>
              <a:tr h="1318002">
                <a:tc>
                  <a:txBody>
                    <a:bodyPr/>
                    <a:lstStyle/>
                    <a:p>
                      <a:pPr algn="ctr" rtl="0" fontAlgn="ctr"/>
                      <a:r>
                        <a:rPr lang="es-CO" sz="11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dirty="0">
                          <a:solidFill>
                            <a:srgbClr val="203864"/>
                          </a:solidFill>
                          <a:effectLst/>
                          <a:latin typeface="Calibri" panose="020F0502020204030204" pitchFamily="34" charset="0"/>
                        </a:rPr>
                        <a:t>Cantidad de Pagos en septiembre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dirty="0">
                          <a:solidFill>
                            <a:srgbClr val="203864"/>
                          </a:solidFill>
                          <a:effectLst/>
                          <a:latin typeface="Calibri" panose="020F0502020204030204" pitchFamily="34" charset="0"/>
                        </a:rPr>
                        <a:t>Numero de asociaciones pagadas en septiembre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Bruto asociaciones en septiembre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dirty="0">
                          <a:solidFill>
                            <a:srgbClr val="203864"/>
                          </a:solidFill>
                          <a:effectLst/>
                          <a:latin typeface="Calibri" panose="020F0502020204030204" pitchFamily="34" charset="0"/>
                        </a:rPr>
                        <a:t>Valor neto asociaciones en septiembre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Cantidad total de Pagos efectuados al 31 de septiembre de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total bruto asociaciones al 31 de septiembre de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total neto asociaciones al 31 de septiembre de 2024</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523782151"/>
                  </a:ext>
                </a:extLst>
              </a:tr>
              <a:tr h="228744">
                <a:tc>
                  <a:txBody>
                    <a:bodyPr/>
                    <a:lstStyle/>
                    <a:p>
                      <a:pPr algn="l" rtl="0" fontAlgn="ctr"/>
                      <a:r>
                        <a:rPr lang="es-CO" sz="1100" b="0" i="0" u="none" strike="noStrike">
                          <a:solidFill>
                            <a:srgbClr val="203864"/>
                          </a:solidFill>
                          <a:effectLst/>
                          <a:latin typeface="Calibri" panose="020F0502020204030204" pitchFamily="34" charset="0"/>
                        </a:rPr>
                        <a:t>PROMOAMBIENTAL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560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493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$ 10.171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$ 10.047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16.653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$ 257.138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$ 254.338</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92614891"/>
                  </a:ext>
                </a:extLst>
              </a:tr>
              <a:tr h="228744">
                <a:tc>
                  <a:txBody>
                    <a:bodyPr/>
                    <a:lstStyle/>
                    <a:p>
                      <a:pPr algn="l" rtl="0" fontAlgn="ctr"/>
                      <a:r>
                        <a:rPr lang="es-CO" sz="1100" b="0" i="0" u="none" strike="noStrike">
                          <a:solidFill>
                            <a:srgbClr val="203864"/>
                          </a:solidFill>
                          <a:effectLst/>
                          <a:latin typeface="Calibri" panose="020F0502020204030204" pitchFamily="34" charset="0"/>
                        </a:rPr>
                        <a:t>LIME</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248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248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$ 5.837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$ 5.759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dirty="0">
                          <a:solidFill>
                            <a:srgbClr val="203864"/>
                          </a:solidFill>
                          <a:effectLst/>
                          <a:latin typeface="Calibri" panose="020F0502020204030204" pitchFamily="34" charset="0"/>
                        </a:rPr>
                        <a:t>15.473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$ 336.600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$ 329.462</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840501377"/>
                  </a:ext>
                </a:extLst>
              </a:tr>
              <a:tr h="228744">
                <a:tc>
                  <a:txBody>
                    <a:bodyPr/>
                    <a:lstStyle/>
                    <a:p>
                      <a:pPr algn="l" rtl="0" fontAlgn="ctr"/>
                      <a:r>
                        <a:rPr lang="es-CO" sz="1100" b="0" i="0" u="none" strike="noStrike">
                          <a:solidFill>
                            <a:srgbClr val="203864"/>
                          </a:solidFill>
                          <a:effectLst/>
                          <a:latin typeface="Calibri" panose="020F0502020204030204" pitchFamily="34" charset="0"/>
                        </a:rPr>
                        <a:t>CIUDAD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$ 4.147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$ 4.090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12.939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$ 188.218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$ 186.204</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510651793"/>
                  </a:ext>
                </a:extLst>
              </a:tr>
              <a:tr h="228744">
                <a:tc>
                  <a:txBody>
                    <a:bodyPr/>
                    <a:lstStyle/>
                    <a:p>
                      <a:pPr algn="l" rtl="0" fontAlgn="ctr"/>
                      <a:r>
                        <a:rPr lang="es-CO" sz="1100" b="0" i="0" u="none" strike="noStrike">
                          <a:solidFill>
                            <a:srgbClr val="203864"/>
                          </a:solidFill>
                          <a:effectLst/>
                          <a:latin typeface="Calibri" panose="020F0502020204030204" pitchFamily="34" charset="0"/>
                        </a:rPr>
                        <a:t>BOGOTÁ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$ 2.272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dirty="0">
                          <a:solidFill>
                            <a:srgbClr val="203864"/>
                          </a:solidFill>
                          <a:effectLst/>
                          <a:latin typeface="Calibri" panose="020F0502020204030204" pitchFamily="34" charset="0"/>
                        </a:rPr>
                        <a:t>$ 2.243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15.778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dirty="0">
                          <a:solidFill>
                            <a:srgbClr val="203864"/>
                          </a:solidFill>
                          <a:effectLst/>
                          <a:latin typeface="Calibri" panose="020F0502020204030204" pitchFamily="34" charset="0"/>
                        </a:rPr>
                        <a:t>$ 139.406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$ 137.874</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891311033"/>
                  </a:ext>
                </a:extLst>
              </a:tr>
              <a:tr h="228744">
                <a:tc>
                  <a:txBody>
                    <a:bodyPr/>
                    <a:lstStyle/>
                    <a:p>
                      <a:pPr algn="l" rtl="0" fontAlgn="ctr"/>
                      <a:r>
                        <a:rPr lang="es-CO" sz="1100" b="0" i="0" u="none" strike="noStrike">
                          <a:solidFill>
                            <a:srgbClr val="203864"/>
                          </a:solidFill>
                          <a:effectLst/>
                          <a:latin typeface="Calibri" panose="020F0502020204030204" pitchFamily="34" charset="0"/>
                        </a:rPr>
                        <a:t>ÁREA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234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$ 2.984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$ 2.944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12.838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$ 159.113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$ 157.351</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883446305"/>
                  </a:ext>
                </a:extLst>
              </a:tr>
              <a:tr h="228744">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dirty="0">
                          <a:solidFill>
                            <a:srgbClr val="203864"/>
                          </a:solidFill>
                          <a:effectLst/>
                          <a:latin typeface="Calibri" panose="020F0502020204030204" pitchFamily="34" charset="0"/>
                        </a:rPr>
                        <a:t>1.567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$ 25.412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$ 25.084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73.681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latin typeface="Calibri" panose="020F0502020204030204" pitchFamily="34" charset="0"/>
                        </a:rPr>
                        <a:t>$ 1.080.475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latin typeface="Calibri" panose="020F0502020204030204" pitchFamily="34" charset="0"/>
                        </a:rPr>
                        <a:t>$ 1.065.229</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33166782"/>
                  </a:ext>
                </a:extLst>
              </a:tr>
            </a:tbl>
          </a:graphicData>
        </a:graphic>
      </p:graphicFrame>
    </p:spTree>
  </p:cSld>
  <p:clrMapOvr>
    <a:masterClrMapping/>
  </p:clrMapOvr>
  <p:transition spd="slow"/>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6535D7A-E79D-41CA-9B4E-242581A53DE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743581F-2AE5-4336-8C96-3F76BF55E2F0}"/>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FB40D249-5B4C-48D6-BAFB-C492DAEFC18C}"/>
              </a:ext>
            </a:extLst>
          </p:cNvPr>
          <p:cNvSpPr txBox="1"/>
          <p:nvPr/>
        </p:nvSpPr>
        <p:spPr>
          <a:xfrm>
            <a:off x="1623219"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Saldos de las Subbolsas a 30 de septiembre de 2024 </a:t>
            </a:r>
          </a:p>
        </p:txBody>
      </p:sp>
      <p:pic>
        <p:nvPicPr>
          <p:cNvPr id="136197" name="Imagen 15">
            <a:extLst>
              <a:ext uri="{FF2B5EF4-FFF2-40B4-BE49-F238E27FC236}">
                <a16:creationId xmlns:a16="http://schemas.microsoft.com/office/drawing/2014/main" id="{4BF91BEB-7498-4DF6-9DCA-94EEEBDF34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2" name="CuadroTexto 8">
            <a:extLst>
              <a:ext uri="{FF2B5EF4-FFF2-40B4-BE49-F238E27FC236}">
                <a16:creationId xmlns:a16="http://schemas.microsoft.com/office/drawing/2014/main" id="{B41AD18A-32C1-4AE3-B9BA-6010AC5E1BAD}"/>
              </a:ext>
            </a:extLst>
          </p:cNvPr>
          <p:cNvSpPr txBox="1">
            <a:spLocks noChangeArrowheads="1"/>
          </p:cNvSpPr>
          <p:nvPr/>
        </p:nvSpPr>
        <p:spPr bwMode="auto">
          <a:xfrm>
            <a:off x="0" y="6302375"/>
            <a:ext cx="4968875" cy="2619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auto" hangingPunct="1">
              <a:lnSpc>
                <a:spcPct val="100000"/>
              </a:lnSpc>
              <a:spcBef>
                <a:spcPct val="0"/>
              </a:spcBef>
              <a:spcAft>
                <a:spcPts val="0"/>
              </a:spcAft>
              <a:buFontTx/>
              <a:buNone/>
              <a:defRPr/>
            </a:pPr>
            <a:r>
              <a:rPr lang="es-ES" altLang="es-CO" sz="1100" dirty="0">
                <a:solidFill>
                  <a:schemeClr val="accent1">
                    <a:lumMod val="50000"/>
                  </a:schemeClr>
                </a:solidFill>
              </a:rPr>
              <a:t>Los valores fueron tomados de los extractos bancarios remitidos por la Fiduciaria.</a:t>
            </a:r>
          </a:p>
        </p:txBody>
      </p:sp>
      <p:sp>
        <p:nvSpPr>
          <p:cNvPr id="15" name="CuadroTexto 4">
            <a:extLst>
              <a:ext uri="{FF2B5EF4-FFF2-40B4-BE49-F238E27FC236}">
                <a16:creationId xmlns:a16="http://schemas.microsoft.com/office/drawing/2014/main" id="{0797293A-1484-4D64-AFC6-42E86A0C8FC5}"/>
              </a:ext>
            </a:extLst>
          </p:cNvPr>
          <p:cNvSpPr txBox="1">
            <a:spLocks noChangeArrowheads="1"/>
          </p:cNvSpPr>
          <p:nvPr/>
        </p:nvSpPr>
        <p:spPr bwMode="auto">
          <a:xfrm>
            <a:off x="86157" y="6484360"/>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6" name="CuadroTexto 15">
            <a:extLst>
              <a:ext uri="{FF2B5EF4-FFF2-40B4-BE49-F238E27FC236}">
                <a16:creationId xmlns:a16="http://schemas.microsoft.com/office/drawing/2014/main" id="{2C5F03DB-6A52-4AA2-AF40-C2A2059A5054}"/>
              </a:ext>
            </a:extLst>
          </p:cNvPr>
          <p:cNvSpPr txBox="1"/>
          <p:nvPr/>
        </p:nvSpPr>
        <p:spPr>
          <a:xfrm>
            <a:off x="709669" y="1806612"/>
            <a:ext cx="1835150" cy="260350"/>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7" name="CuadroTexto 16">
            <a:extLst>
              <a:ext uri="{FF2B5EF4-FFF2-40B4-BE49-F238E27FC236}">
                <a16:creationId xmlns:a16="http://schemas.microsoft.com/office/drawing/2014/main" id="{D204BF6E-87C9-4F61-AC8B-A79649ED8961}"/>
              </a:ext>
            </a:extLst>
          </p:cNvPr>
          <p:cNvSpPr txBox="1"/>
          <p:nvPr/>
        </p:nvSpPr>
        <p:spPr>
          <a:xfrm>
            <a:off x="6975475" y="1782761"/>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5" name="Tabla 4">
            <a:extLst>
              <a:ext uri="{FF2B5EF4-FFF2-40B4-BE49-F238E27FC236}">
                <a16:creationId xmlns:a16="http://schemas.microsoft.com/office/drawing/2014/main" id="{7A34112E-8CB3-44BD-FF2E-DE4C983DBBD7}"/>
              </a:ext>
            </a:extLst>
          </p:cNvPr>
          <p:cNvGraphicFramePr>
            <a:graphicFrameLocks noGrp="1"/>
          </p:cNvGraphicFramePr>
          <p:nvPr/>
        </p:nvGraphicFramePr>
        <p:xfrm>
          <a:off x="669925" y="2308226"/>
          <a:ext cx="5270500" cy="3562350"/>
        </p:xfrm>
        <a:graphic>
          <a:graphicData uri="http://schemas.openxmlformats.org/drawingml/2006/table">
            <a:tbl>
              <a:tblPr/>
              <a:tblGrid>
                <a:gridCol w="3200400">
                  <a:extLst>
                    <a:ext uri="{9D8B030D-6E8A-4147-A177-3AD203B41FA5}">
                      <a16:colId xmlns:a16="http://schemas.microsoft.com/office/drawing/2014/main" val="3373361862"/>
                    </a:ext>
                  </a:extLst>
                </a:gridCol>
                <a:gridCol w="2070100">
                  <a:extLst>
                    <a:ext uri="{9D8B030D-6E8A-4147-A177-3AD203B41FA5}">
                      <a16:colId xmlns:a16="http://schemas.microsoft.com/office/drawing/2014/main" val="4045956346"/>
                    </a:ext>
                  </a:extLst>
                </a:gridCol>
              </a:tblGrid>
              <a:tr h="209550">
                <a:tc>
                  <a:txBody>
                    <a:bodyPr/>
                    <a:lstStyle/>
                    <a:p>
                      <a:pPr algn="ctr" rtl="0" fontAlgn="ctr"/>
                      <a:r>
                        <a:rPr lang="es-CO" sz="1200" b="1" i="0" u="none" strike="noStrike">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 VALOR A 30-SEP-2024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73533231"/>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 DISPOSICION FINAL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59813512"/>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2.709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74885281"/>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1.461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35669602"/>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2.847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71076107"/>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622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94654041"/>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1.644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57070669"/>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 LIXIVIADOS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699486583"/>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565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51116340"/>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426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87871434"/>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796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12631934"/>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305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09418900"/>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598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837290163"/>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43568088"/>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62671876"/>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3.543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97605392"/>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49556042"/>
                  </a:ext>
                </a:extLst>
              </a:tr>
            </a:tbl>
          </a:graphicData>
        </a:graphic>
      </p:graphicFrame>
      <p:graphicFrame>
        <p:nvGraphicFramePr>
          <p:cNvPr id="6" name="Tabla 5">
            <a:extLst>
              <a:ext uri="{FF2B5EF4-FFF2-40B4-BE49-F238E27FC236}">
                <a16:creationId xmlns:a16="http://schemas.microsoft.com/office/drawing/2014/main" id="{0F8CE7C2-6565-7EC1-1847-062DCD11F56D}"/>
              </a:ext>
            </a:extLst>
          </p:cNvPr>
          <p:cNvGraphicFramePr>
            <a:graphicFrameLocks noGrp="1"/>
          </p:cNvGraphicFramePr>
          <p:nvPr/>
        </p:nvGraphicFramePr>
        <p:xfrm>
          <a:off x="6975475" y="2344739"/>
          <a:ext cx="4546600" cy="3562350"/>
        </p:xfrm>
        <a:graphic>
          <a:graphicData uri="http://schemas.openxmlformats.org/drawingml/2006/table">
            <a:tbl>
              <a:tblPr/>
              <a:tblGrid>
                <a:gridCol w="2731767">
                  <a:extLst>
                    <a:ext uri="{9D8B030D-6E8A-4147-A177-3AD203B41FA5}">
                      <a16:colId xmlns:a16="http://schemas.microsoft.com/office/drawing/2014/main" val="2504493299"/>
                    </a:ext>
                  </a:extLst>
                </a:gridCol>
                <a:gridCol w="1814833">
                  <a:extLst>
                    <a:ext uri="{9D8B030D-6E8A-4147-A177-3AD203B41FA5}">
                      <a16:colId xmlns:a16="http://schemas.microsoft.com/office/drawing/2014/main" val="2432365528"/>
                    </a:ext>
                  </a:extLst>
                </a:gridCol>
              </a:tblGrid>
              <a:tr h="209550">
                <a:tc>
                  <a:txBody>
                    <a:bodyPr/>
                    <a:lstStyle/>
                    <a:p>
                      <a:pPr algn="ctr" rtl="0" fontAlgn="ctr"/>
                      <a:r>
                        <a:rPr lang="es-CO" sz="1200" b="1" i="0" u="none" strike="noStrike">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VALOR A 30-SEP-2024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62732203"/>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4.219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262322911"/>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3.081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2725254"/>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7.314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67151898"/>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583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53398014"/>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3.199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03927256"/>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PAGADORA IAT</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24324708"/>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396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4029344"/>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511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26590896"/>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348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03993940"/>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191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0764326"/>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253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660574906"/>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54531125"/>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20.387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79449773"/>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3.905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51200433"/>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2.825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78358210"/>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21740292"/>
                  </a:ext>
                </a:extLst>
              </a:tr>
            </a:tbl>
          </a:graphicData>
        </a:graphic>
      </p:graphicFrame>
    </p:spTree>
  </p:cSld>
  <p:clrMapOvr>
    <a:masterClrMapping/>
  </p:clrMapOvr>
  <p:transition spd="slow"/>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34005" y="187325"/>
            <a:ext cx="10134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al 30 de septiembre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475181" y="1330296"/>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Gráfico 1">
            <a:extLst>
              <a:ext uri="{FF2B5EF4-FFF2-40B4-BE49-F238E27FC236}">
                <a16:creationId xmlns:a16="http://schemas.microsoft.com/office/drawing/2014/main" id="{BCD8273A-917F-4563-90FA-AD8F80861682}"/>
              </a:ext>
            </a:extLst>
          </p:cNvPr>
          <p:cNvGraphicFramePr>
            <a:graphicFrameLocks/>
          </p:cNvGraphicFramePr>
          <p:nvPr/>
        </p:nvGraphicFramePr>
        <p:xfrm>
          <a:off x="1892174" y="1611125"/>
          <a:ext cx="8211471" cy="242296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 name="Tabla 2">
            <a:extLst>
              <a:ext uri="{FF2B5EF4-FFF2-40B4-BE49-F238E27FC236}">
                <a16:creationId xmlns:a16="http://schemas.microsoft.com/office/drawing/2014/main" id="{170D64B1-3641-1DF9-D5DE-3D4A3B63C382}"/>
              </a:ext>
            </a:extLst>
          </p:cNvPr>
          <p:cNvGraphicFramePr>
            <a:graphicFrameLocks noGrp="1"/>
          </p:cNvGraphicFramePr>
          <p:nvPr/>
        </p:nvGraphicFramePr>
        <p:xfrm>
          <a:off x="1043796" y="4207126"/>
          <a:ext cx="10412083" cy="1719215"/>
        </p:xfrm>
        <a:graphic>
          <a:graphicData uri="http://schemas.openxmlformats.org/drawingml/2006/table">
            <a:tbl>
              <a:tblPr/>
              <a:tblGrid>
                <a:gridCol w="2655229">
                  <a:extLst>
                    <a:ext uri="{9D8B030D-6E8A-4147-A177-3AD203B41FA5}">
                      <a16:colId xmlns:a16="http://schemas.microsoft.com/office/drawing/2014/main" val="4021110751"/>
                    </a:ext>
                  </a:extLst>
                </a:gridCol>
                <a:gridCol w="2956886">
                  <a:extLst>
                    <a:ext uri="{9D8B030D-6E8A-4147-A177-3AD203B41FA5}">
                      <a16:colId xmlns:a16="http://schemas.microsoft.com/office/drawing/2014/main" val="2815637668"/>
                    </a:ext>
                  </a:extLst>
                </a:gridCol>
                <a:gridCol w="3739202">
                  <a:extLst>
                    <a:ext uri="{9D8B030D-6E8A-4147-A177-3AD203B41FA5}">
                      <a16:colId xmlns:a16="http://schemas.microsoft.com/office/drawing/2014/main" val="294874023"/>
                    </a:ext>
                  </a:extLst>
                </a:gridCol>
                <a:gridCol w="1060766">
                  <a:extLst>
                    <a:ext uri="{9D8B030D-6E8A-4147-A177-3AD203B41FA5}">
                      <a16:colId xmlns:a16="http://schemas.microsoft.com/office/drawing/2014/main" val="1316967745"/>
                    </a:ext>
                  </a:extLst>
                </a:gridCol>
              </a:tblGrid>
              <a:tr h="107585">
                <a:tc gridSpan="4">
                  <a:txBody>
                    <a:bodyPr/>
                    <a:lstStyle/>
                    <a:p>
                      <a:pPr algn="ctr" rtl="0" fontAlgn="ctr"/>
                      <a:r>
                        <a:rPr lang="es-MX" sz="1100" b="1" i="0" u="none" strike="noStrike">
                          <a:solidFill>
                            <a:srgbClr val="203864"/>
                          </a:solidFill>
                          <a:effectLst/>
                          <a:latin typeface="Calibri" panose="020F0502020204030204" pitchFamily="34" charset="0"/>
                        </a:rPr>
                        <a:t> IAT GIRADO AL DISTRITO CON RENDIMIENTOS DESDE SEPTIEMBRE 2019 A SEPTIEMBRE 2024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16628841"/>
                  </a:ext>
                </a:extLst>
              </a:tr>
              <a:tr h="210280">
                <a:tc>
                  <a:txBody>
                    <a:bodyPr/>
                    <a:lstStyle/>
                    <a:p>
                      <a:pPr algn="ctr" rtl="0" fontAlgn="ctr"/>
                      <a:r>
                        <a:rPr lang="es-CO" sz="11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RECAUDO DEL IAT GIRADO 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 RENDIMIENTOS DE LA SUBBOLSA IAT GIRADOS AL DISTRITO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884759547"/>
                  </a:ext>
                </a:extLst>
              </a:tr>
              <a:tr h="234731">
                <a:tc>
                  <a:txBody>
                    <a:bodyPr/>
                    <a:lstStyle/>
                    <a:p>
                      <a:pPr algn="l" rtl="0" fontAlgn="ctr"/>
                      <a:r>
                        <a:rPr lang="pt-BR" sz="1100" b="0"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                                                     17.200,57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                                                                               66,62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     17.267,20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231791548"/>
                  </a:ext>
                </a:extLst>
              </a:tr>
              <a:tr h="234731">
                <a:tc>
                  <a:txBody>
                    <a:bodyPr/>
                    <a:lstStyle/>
                    <a:p>
                      <a:pPr algn="l" rtl="0" fontAlgn="ctr"/>
                      <a:r>
                        <a:rPr lang="it-IT" sz="1100" b="0" i="0" u="none" strike="noStrike">
                          <a:solidFill>
                            <a:srgbClr val="203864"/>
                          </a:solidFill>
                          <a:effectLst/>
                          <a:latin typeface="Calibri" panose="020F0502020204030204" pitchFamily="34" charset="0"/>
                        </a:rPr>
                        <a:t>LIMPIEZA METROPOLITANA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                                                     24.611,13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                                                                               91,83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     24.702,96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711685402"/>
                  </a:ext>
                </a:extLst>
              </a:tr>
              <a:tr h="234731">
                <a:tc>
                  <a:txBody>
                    <a:bodyPr/>
                    <a:lstStyle/>
                    <a:p>
                      <a:pPr algn="l" rtl="0" fontAlgn="ctr"/>
                      <a:r>
                        <a:rPr lang="es-MX" sz="1100" b="0" i="0" u="none" strike="noStrike">
                          <a:solidFill>
                            <a:srgbClr val="203864"/>
                          </a:solidFill>
                          <a:effectLst/>
                          <a:latin typeface="Calibri" panose="020F0502020204030204" pitchFamily="34" charset="0"/>
                        </a:rPr>
                        <a:t>CIUDAD LIMPIA BOGOTÁ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                                                     15.563,28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                                                                               57,37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     15.620,64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09385869"/>
                  </a:ext>
                </a:extLst>
              </a:tr>
              <a:tr h="234731">
                <a:tc>
                  <a:txBody>
                    <a:bodyPr/>
                    <a:lstStyle/>
                    <a:p>
                      <a:pPr algn="l" rtl="0" fontAlgn="ctr"/>
                      <a:r>
                        <a:rPr lang="es-CO" sz="1100" b="0" i="0" u="none" strike="noStrike">
                          <a:solidFill>
                            <a:srgbClr val="203864"/>
                          </a:solidFill>
                          <a:effectLst/>
                          <a:latin typeface="Calibri" panose="020F0502020204030204" pitchFamily="34" charset="0"/>
                        </a:rPr>
                        <a:t>BOGOTÁ LIMPIA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                                                     10.842,52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                                                                               40,16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     10.882,68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959653131"/>
                  </a:ext>
                </a:extLst>
              </a:tr>
              <a:tr h="234731">
                <a:tc>
                  <a:txBody>
                    <a:bodyPr/>
                    <a:lstStyle/>
                    <a:p>
                      <a:pPr algn="l" rtl="0" fontAlgn="ctr"/>
                      <a:r>
                        <a:rPr lang="pt-BR" sz="1100" b="0" i="0" u="none" strike="noStrike">
                          <a:solidFill>
                            <a:srgbClr val="203864"/>
                          </a:solidFill>
                          <a:effectLst/>
                          <a:latin typeface="Calibri" panose="020F0502020204030204" pitchFamily="34" charset="0"/>
                        </a:rPr>
                        <a:t>ÁREA LIMPIA DISTRITO CAPITAL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                                                     11.182,45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                                                                               39,72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     11.222,17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483819223"/>
                  </a:ext>
                </a:extLst>
              </a:tr>
              <a:tr h="107585">
                <a:tc>
                  <a:txBody>
                    <a:bodyPr/>
                    <a:lstStyle/>
                    <a:p>
                      <a:pPr algn="ctr" rtl="0" fontAlgn="ctr"/>
                      <a:r>
                        <a:rPr lang="es-CO" sz="1100" b="1" i="0" u="none" strike="noStrike" dirty="0">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latin typeface="Calibri" panose="020F0502020204030204" pitchFamily="34" charset="0"/>
                        </a:rPr>
                        <a:t>$                                                    79.399,94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latin typeface="Calibri" panose="020F0502020204030204" pitchFamily="34" charset="0"/>
                        </a:rPr>
                        <a:t>$                                                                            295,70</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latin typeface="Calibri" panose="020F0502020204030204" pitchFamily="34" charset="0"/>
                        </a:rPr>
                        <a:t>$    79.695,64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541217672"/>
                  </a:ext>
                </a:extLst>
              </a:tr>
            </a:tbl>
          </a:graphicData>
        </a:graphic>
      </p:graphicFrame>
    </p:spTree>
    <p:extLst>
      <p:ext uri="{BB962C8B-B14F-4D97-AF65-F5344CB8AC3E}">
        <p14:creationId xmlns:p14="http://schemas.microsoft.com/office/powerpoint/2010/main" val="373910799"/>
      </p:ext>
    </p:extLst>
  </p:cSld>
  <p:clrMapOvr>
    <a:masterClrMapping/>
  </p:clrMapOvr>
  <p:transition spd="slow"/>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08125" y="219075"/>
            <a:ext cx="10134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de septiembre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892858" y="1537449"/>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Tabla 1">
            <a:extLst>
              <a:ext uri="{FF2B5EF4-FFF2-40B4-BE49-F238E27FC236}">
                <a16:creationId xmlns:a16="http://schemas.microsoft.com/office/drawing/2014/main" id="{371F14F7-377F-C1B9-CFA3-9F221FB88C9D}"/>
              </a:ext>
            </a:extLst>
          </p:cNvPr>
          <p:cNvGraphicFramePr>
            <a:graphicFrameLocks noGrp="1"/>
          </p:cNvGraphicFramePr>
          <p:nvPr/>
        </p:nvGraphicFramePr>
        <p:xfrm>
          <a:off x="1277189" y="2351720"/>
          <a:ext cx="9637622" cy="3671094"/>
        </p:xfrm>
        <a:graphic>
          <a:graphicData uri="http://schemas.openxmlformats.org/drawingml/2006/table">
            <a:tbl>
              <a:tblPr/>
              <a:tblGrid>
                <a:gridCol w="2704173">
                  <a:extLst>
                    <a:ext uri="{9D8B030D-6E8A-4147-A177-3AD203B41FA5}">
                      <a16:colId xmlns:a16="http://schemas.microsoft.com/office/drawing/2014/main" val="3033148036"/>
                    </a:ext>
                  </a:extLst>
                </a:gridCol>
                <a:gridCol w="2704173">
                  <a:extLst>
                    <a:ext uri="{9D8B030D-6E8A-4147-A177-3AD203B41FA5}">
                      <a16:colId xmlns:a16="http://schemas.microsoft.com/office/drawing/2014/main" val="2354755472"/>
                    </a:ext>
                  </a:extLst>
                </a:gridCol>
                <a:gridCol w="1666078">
                  <a:extLst>
                    <a:ext uri="{9D8B030D-6E8A-4147-A177-3AD203B41FA5}">
                      <a16:colId xmlns:a16="http://schemas.microsoft.com/office/drawing/2014/main" val="2231669781"/>
                    </a:ext>
                  </a:extLst>
                </a:gridCol>
                <a:gridCol w="1230335">
                  <a:extLst>
                    <a:ext uri="{9D8B030D-6E8A-4147-A177-3AD203B41FA5}">
                      <a16:colId xmlns:a16="http://schemas.microsoft.com/office/drawing/2014/main" val="1812477127"/>
                    </a:ext>
                  </a:extLst>
                </a:gridCol>
                <a:gridCol w="1332863">
                  <a:extLst>
                    <a:ext uri="{9D8B030D-6E8A-4147-A177-3AD203B41FA5}">
                      <a16:colId xmlns:a16="http://schemas.microsoft.com/office/drawing/2014/main" val="3126162987"/>
                    </a:ext>
                  </a:extLst>
                </a:gridCol>
              </a:tblGrid>
              <a:tr h="373184">
                <a:tc>
                  <a:txBody>
                    <a:bodyPr/>
                    <a:lstStyle/>
                    <a:p>
                      <a:pPr algn="ctr" rtl="0" fontAlgn="ctr"/>
                      <a:r>
                        <a:rPr lang="es-CO" sz="1200" b="1" i="0" u="none" strike="noStrike">
                          <a:solidFill>
                            <a:srgbClr val="203864"/>
                          </a:solidFill>
                          <a:effectLst/>
                          <a:latin typeface="Calibri" panose="020F0502020204030204" pitchFamily="34" charset="0"/>
                        </a:rPr>
                        <a:t>FIDEICOMITENTE</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DESCRIPCIÓN</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 MONTO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FECHA TRASLADO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VALOR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063013706"/>
                  </a:ext>
                </a:extLst>
              </a:tr>
              <a:tr h="329791">
                <a:tc>
                  <a:txBody>
                    <a:bodyPr/>
                    <a:lstStyle/>
                    <a:p>
                      <a:pPr algn="l" rtl="0" fontAlgn="ctr"/>
                      <a:r>
                        <a:rPr lang="es-CO" sz="1200" b="0" i="0" u="none" strike="noStrike">
                          <a:solidFill>
                            <a:srgbClr val="203864"/>
                          </a:solidFill>
                          <a:effectLst/>
                          <a:latin typeface="Calibri" panose="020F0502020204030204" pitchFamily="34" charset="0"/>
                        </a:rPr>
                        <a:t> PROMOAMBIENTAL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AGO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429,74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12-sep-24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rowSpan="10">
                  <a:txBody>
                    <a:bodyPr/>
                    <a:lstStyle/>
                    <a:p>
                      <a:pPr algn="ctr" rtl="0" fontAlgn="ctr"/>
                      <a:r>
                        <a:rPr lang="es-CO" sz="1200" b="0" i="0" u="none" strike="noStrike">
                          <a:solidFill>
                            <a:srgbClr val="203864"/>
                          </a:solidFill>
                          <a:effectLst/>
                          <a:latin typeface="Calibri" panose="020F0502020204030204" pitchFamily="34" charset="0"/>
                        </a:rPr>
                        <a:t>$ 1.973</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32194052"/>
                  </a:ext>
                </a:extLst>
              </a:tr>
              <a:tr h="329791">
                <a:tc>
                  <a:txBody>
                    <a:bodyPr/>
                    <a:lstStyle/>
                    <a:p>
                      <a:pPr algn="l" rtl="0" fontAlgn="ctr"/>
                      <a:r>
                        <a:rPr lang="es-CO" sz="1200" b="0" i="0" u="none" strike="noStrike">
                          <a:solidFill>
                            <a:srgbClr val="203864"/>
                          </a:solidFill>
                          <a:effectLst/>
                          <a:latin typeface="Calibri" panose="020F0502020204030204" pitchFamily="34" charset="0"/>
                        </a:rPr>
                        <a:t> PROMOAMBIENTAL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AGO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1,14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12-sep-24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046034749"/>
                  </a:ext>
                </a:extLst>
              </a:tr>
              <a:tr h="329791">
                <a:tc>
                  <a:txBody>
                    <a:bodyPr/>
                    <a:lstStyle/>
                    <a:p>
                      <a:pPr algn="l" rtl="0" fontAlgn="ctr"/>
                      <a:r>
                        <a:rPr lang="es-CO" sz="1200" b="0" i="0" u="none" strike="noStrike">
                          <a:solidFill>
                            <a:srgbClr val="203864"/>
                          </a:solidFill>
                          <a:effectLst/>
                          <a:latin typeface="Calibri" panose="020F0502020204030204" pitchFamily="34" charset="0"/>
                        </a:rPr>
                        <a:t> LIMPIEZA METROPOLITANA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AGO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598,66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12-sep-24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058697865"/>
                  </a:ext>
                </a:extLst>
              </a:tr>
              <a:tr h="329791">
                <a:tc>
                  <a:txBody>
                    <a:bodyPr/>
                    <a:lstStyle/>
                    <a:p>
                      <a:pPr algn="l" rtl="0" fontAlgn="ctr"/>
                      <a:r>
                        <a:rPr lang="es-CO" sz="1200" b="0" i="0" u="none" strike="noStrike">
                          <a:solidFill>
                            <a:srgbClr val="203864"/>
                          </a:solidFill>
                          <a:effectLst/>
                          <a:latin typeface="Calibri" panose="020F0502020204030204" pitchFamily="34" charset="0"/>
                        </a:rPr>
                        <a:t> LIMPIEZA METROPOLITANA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AGO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1,44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12-sep-24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9328484"/>
                  </a:ext>
                </a:extLst>
              </a:tr>
              <a:tr h="329791">
                <a:tc>
                  <a:txBody>
                    <a:bodyPr/>
                    <a:lstStyle/>
                    <a:p>
                      <a:pPr algn="l" rtl="0" fontAlgn="ctr"/>
                      <a:r>
                        <a:rPr lang="es-CO" sz="1200" b="0" i="0" u="none" strike="noStrike">
                          <a:solidFill>
                            <a:srgbClr val="203864"/>
                          </a:solidFill>
                          <a:effectLst/>
                          <a:latin typeface="Calibri" panose="020F0502020204030204" pitchFamily="34" charset="0"/>
                        </a:rPr>
                        <a:t> CIUDAD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AGO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361,31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12-sep-24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170037087"/>
                  </a:ext>
                </a:extLst>
              </a:tr>
              <a:tr h="329791">
                <a:tc>
                  <a:txBody>
                    <a:bodyPr/>
                    <a:lstStyle/>
                    <a:p>
                      <a:pPr algn="l" rtl="0" fontAlgn="ctr"/>
                      <a:r>
                        <a:rPr lang="es-CO" sz="1200" b="0" i="0" u="none" strike="noStrike">
                          <a:solidFill>
                            <a:srgbClr val="203864"/>
                          </a:solidFill>
                          <a:effectLst/>
                          <a:latin typeface="Calibri" panose="020F0502020204030204" pitchFamily="34" charset="0"/>
                        </a:rPr>
                        <a:t> CIUDAD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AGO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0,98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12-sep-24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56391510"/>
                  </a:ext>
                </a:extLst>
              </a:tr>
              <a:tr h="329791">
                <a:tc>
                  <a:txBody>
                    <a:bodyPr/>
                    <a:lstStyle/>
                    <a:p>
                      <a:pPr algn="l" rtl="0" fontAlgn="ctr"/>
                      <a:r>
                        <a:rPr lang="es-CO" sz="1200" b="0" i="0" u="none" strike="noStrike">
                          <a:solidFill>
                            <a:srgbClr val="203864"/>
                          </a:solidFill>
                          <a:effectLst/>
                          <a:latin typeface="Calibri" panose="020F0502020204030204" pitchFamily="34" charset="0"/>
                        </a:rPr>
                        <a:t> BOGOTA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AGO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310,56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12-sep-24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354873249"/>
                  </a:ext>
                </a:extLst>
              </a:tr>
              <a:tr h="329791">
                <a:tc>
                  <a:txBody>
                    <a:bodyPr/>
                    <a:lstStyle/>
                    <a:p>
                      <a:pPr algn="l" rtl="0" fontAlgn="ctr"/>
                      <a:r>
                        <a:rPr lang="es-CO" sz="1200" b="0" i="0" u="none" strike="noStrike">
                          <a:solidFill>
                            <a:srgbClr val="203864"/>
                          </a:solidFill>
                          <a:effectLst/>
                          <a:latin typeface="Calibri" panose="020F0502020204030204" pitchFamily="34" charset="0"/>
                        </a:rPr>
                        <a:t> BOGOTA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AGO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0,66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12-sep-24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1129403"/>
                  </a:ext>
                </a:extLst>
              </a:tr>
              <a:tr h="329791">
                <a:tc>
                  <a:txBody>
                    <a:bodyPr/>
                    <a:lstStyle/>
                    <a:p>
                      <a:pPr algn="l" rtl="0" fontAlgn="ctr"/>
                      <a:r>
                        <a:rPr lang="es-CO" sz="1200" b="0" i="0" u="none" strike="noStrike">
                          <a:solidFill>
                            <a:srgbClr val="203864"/>
                          </a:solidFill>
                          <a:effectLst/>
                          <a:latin typeface="Calibri" panose="020F0502020204030204" pitchFamily="34" charset="0"/>
                        </a:rPr>
                        <a:t> ÁREA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AGO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267,33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12-sep-24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137022688"/>
                  </a:ext>
                </a:extLst>
              </a:tr>
              <a:tr h="329791">
                <a:tc>
                  <a:txBody>
                    <a:bodyPr/>
                    <a:lstStyle/>
                    <a:p>
                      <a:pPr algn="l" rtl="0" fontAlgn="ctr"/>
                      <a:r>
                        <a:rPr lang="es-CO" sz="1200" b="0" i="0" u="none" strike="noStrike">
                          <a:solidFill>
                            <a:srgbClr val="203864"/>
                          </a:solidFill>
                          <a:effectLst/>
                          <a:latin typeface="Calibri" panose="020F0502020204030204" pitchFamily="34" charset="0"/>
                        </a:rPr>
                        <a:t> ÁREA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AGO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0,74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12-sep-24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168582634"/>
                  </a:ext>
                </a:extLst>
              </a:tr>
            </a:tbl>
          </a:graphicData>
        </a:graphic>
      </p:graphicFrame>
    </p:spTree>
  </p:cSld>
  <p:clrMapOvr>
    <a:masterClrMapping/>
  </p:clrMapOvr>
  <p:transition spd="slow"/>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BE0ABC52-091F-46BA-B0D8-C33D4AC4A682}"/>
              </a:ext>
            </a:extLst>
          </p:cNvPr>
          <p:cNvCxnSpPr>
            <a:cxnSpLocks/>
          </p:cNvCxnSpPr>
          <p:nvPr/>
        </p:nvCxnSpPr>
        <p:spPr>
          <a:xfrm>
            <a:off x="88900" y="1162302"/>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Título 1">
            <a:extLst>
              <a:ext uri="{FF2B5EF4-FFF2-40B4-BE49-F238E27FC236}">
                <a16:creationId xmlns:a16="http://schemas.microsoft.com/office/drawing/2014/main" id="{DAA16F93-0E35-4EF6-A946-EED5E34E912E}"/>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0" name="CuadroTexto 9">
            <a:extLst>
              <a:ext uri="{FF2B5EF4-FFF2-40B4-BE49-F238E27FC236}">
                <a16:creationId xmlns:a16="http://schemas.microsoft.com/office/drawing/2014/main" id="{954C6673-20A4-4D16-A7C4-34EBD616B0D8}"/>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30 de septiembre 2024</a:t>
            </a:r>
          </a:p>
        </p:txBody>
      </p:sp>
      <p:pic>
        <p:nvPicPr>
          <p:cNvPr id="11" name="Imagen 15">
            <a:extLst>
              <a:ext uri="{FF2B5EF4-FFF2-40B4-BE49-F238E27FC236}">
                <a16:creationId xmlns:a16="http://schemas.microsoft.com/office/drawing/2014/main" id="{9DDA78A3-CD1C-4BEC-BB1B-2F2F4340089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7F233139-938B-4CAA-B36E-5E6DAEED2C1B}"/>
              </a:ext>
            </a:extLst>
          </p:cNvPr>
          <p:cNvSpPr txBox="1"/>
          <p:nvPr/>
        </p:nvSpPr>
        <p:spPr>
          <a:xfrm>
            <a:off x="669925" y="1458419"/>
            <a:ext cx="11150308" cy="1200329"/>
          </a:xfrm>
          <a:prstGeom prst="rect">
            <a:avLst/>
          </a:prstGeom>
          <a:noFill/>
        </p:spPr>
        <p:txBody>
          <a:bodyPr wrap="square" rtlCol="0">
            <a:spAutoFit/>
          </a:bodyPr>
          <a:lstStyle/>
          <a:p>
            <a:r>
              <a:rPr lang="es-MX" sz="1200" dirty="0">
                <a:solidFill>
                  <a:schemeClr val="accent1">
                    <a:lumMod val="50000"/>
                  </a:schemeClr>
                </a:solidFill>
              </a:rPr>
              <a:t>Durante el mes de septiembre de 2024 se presentaron las siguientes situaciones de incumplimiento en los tiempos de liberación y pago en las facturas relacionadas con las </a:t>
            </a:r>
            <a:r>
              <a:rPr lang="es-CO" sz="1200" b="1" i="0" u="none" strike="noStrike" dirty="0">
                <a:solidFill>
                  <a:schemeClr val="accent1">
                    <a:lumMod val="50000"/>
                  </a:schemeClr>
                </a:solidFill>
                <a:effectLst/>
                <a:latin typeface="Calibri" panose="020F0502020204030204" pitchFamily="34" charset="0"/>
              </a:rPr>
              <a:t>Subbolsas de Disposición Final, Lixiviados</a:t>
            </a:r>
            <a:r>
              <a:rPr lang="es-CO" sz="1200" b="1" dirty="0">
                <a:solidFill>
                  <a:schemeClr val="accent1">
                    <a:lumMod val="50000"/>
                  </a:schemeClr>
                </a:solidFill>
                <a:latin typeface="Calibri" panose="020F0502020204030204" pitchFamily="34" charset="0"/>
              </a:rPr>
              <a:t> e </a:t>
            </a:r>
            <a:r>
              <a:rPr lang="es-CO" sz="1200" b="1" i="0" u="none" strike="noStrike" dirty="0">
                <a:solidFill>
                  <a:schemeClr val="accent1">
                    <a:lumMod val="50000"/>
                  </a:schemeClr>
                </a:solidFill>
                <a:effectLst/>
                <a:latin typeface="Calibri" panose="020F0502020204030204" pitchFamily="34" charset="0"/>
              </a:rPr>
              <a:t>Interventoría RBL</a:t>
            </a:r>
            <a:r>
              <a:rPr lang="es-MX" sz="1200" dirty="0">
                <a:solidFill>
                  <a:schemeClr val="accent1">
                    <a:lumMod val="50000"/>
                  </a:schemeClr>
                </a:solidFill>
              </a:rPr>
              <a:t>, así: </a:t>
            </a:r>
          </a:p>
          <a:p>
            <a:endParaRPr lang="es-MX" sz="1200" dirty="0">
              <a:solidFill>
                <a:schemeClr val="accent1">
                  <a:lumMod val="50000"/>
                </a:schemeClr>
              </a:solidFill>
            </a:endParaRPr>
          </a:p>
          <a:p>
            <a:pPr marL="285750" indent="-285750">
              <a:buFont typeface="Arial" panose="020B0604020202020204" pitchFamily="34" charset="0"/>
              <a:buChar char="•"/>
            </a:pPr>
            <a:r>
              <a:rPr lang="es-MX" sz="1200" dirty="0">
                <a:solidFill>
                  <a:schemeClr val="accent1">
                    <a:lumMod val="50000"/>
                  </a:schemeClr>
                </a:solidFill>
              </a:rPr>
              <a:t>Liberación de órdenes de pago de facturas (Concesionarios)</a:t>
            </a:r>
          </a:p>
          <a:p>
            <a:endParaRPr lang="es-MX" sz="1200" dirty="0">
              <a:solidFill>
                <a:schemeClr val="accent1">
                  <a:lumMod val="50000"/>
                </a:schemeClr>
              </a:solidFill>
            </a:endParaRPr>
          </a:p>
          <a:p>
            <a:r>
              <a:rPr lang="es-MX" sz="1200" dirty="0">
                <a:solidFill>
                  <a:schemeClr val="accent1">
                    <a:lumMod val="50000"/>
                  </a:schemeClr>
                </a:solidFill>
              </a:rPr>
              <a:t>No se presentaron situaciones de incumplimiento en la actividad de cargar y liberar las órdenes de pago de las Subbolsas del esquema de aseo de los cinco Concesionarios.</a:t>
            </a:r>
          </a:p>
        </p:txBody>
      </p:sp>
      <p:graphicFrame>
        <p:nvGraphicFramePr>
          <p:cNvPr id="3" name="Tabla 2">
            <a:extLst>
              <a:ext uri="{FF2B5EF4-FFF2-40B4-BE49-F238E27FC236}">
                <a16:creationId xmlns:a16="http://schemas.microsoft.com/office/drawing/2014/main" id="{08231183-8CCE-B1A2-B315-5334FE0440EE}"/>
              </a:ext>
            </a:extLst>
          </p:cNvPr>
          <p:cNvGraphicFramePr>
            <a:graphicFrameLocks noGrp="1"/>
          </p:cNvGraphicFramePr>
          <p:nvPr/>
        </p:nvGraphicFramePr>
        <p:xfrm>
          <a:off x="808830" y="3091704"/>
          <a:ext cx="10515601" cy="1751750"/>
        </p:xfrm>
        <a:graphic>
          <a:graphicData uri="http://schemas.openxmlformats.org/drawingml/2006/table">
            <a:tbl>
              <a:tblPr/>
              <a:tblGrid>
                <a:gridCol w="1345344">
                  <a:extLst>
                    <a:ext uri="{9D8B030D-6E8A-4147-A177-3AD203B41FA5}">
                      <a16:colId xmlns:a16="http://schemas.microsoft.com/office/drawing/2014/main" val="681778914"/>
                    </a:ext>
                  </a:extLst>
                </a:gridCol>
                <a:gridCol w="723633">
                  <a:extLst>
                    <a:ext uri="{9D8B030D-6E8A-4147-A177-3AD203B41FA5}">
                      <a16:colId xmlns:a16="http://schemas.microsoft.com/office/drawing/2014/main" val="2438846711"/>
                    </a:ext>
                  </a:extLst>
                </a:gridCol>
                <a:gridCol w="978433">
                  <a:extLst>
                    <a:ext uri="{9D8B030D-6E8A-4147-A177-3AD203B41FA5}">
                      <a16:colId xmlns:a16="http://schemas.microsoft.com/office/drawing/2014/main" val="2859678997"/>
                    </a:ext>
                  </a:extLst>
                </a:gridCol>
                <a:gridCol w="1386112">
                  <a:extLst>
                    <a:ext uri="{9D8B030D-6E8A-4147-A177-3AD203B41FA5}">
                      <a16:colId xmlns:a16="http://schemas.microsoft.com/office/drawing/2014/main" val="3056442134"/>
                    </a:ext>
                  </a:extLst>
                </a:gridCol>
                <a:gridCol w="1826917">
                  <a:extLst>
                    <a:ext uri="{9D8B030D-6E8A-4147-A177-3AD203B41FA5}">
                      <a16:colId xmlns:a16="http://schemas.microsoft.com/office/drawing/2014/main" val="4035069288"/>
                    </a:ext>
                  </a:extLst>
                </a:gridCol>
                <a:gridCol w="1123668">
                  <a:extLst>
                    <a:ext uri="{9D8B030D-6E8A-4147-A177-3AD203B41FA5}">
                      <a16:colId xmlns:a16="http://schemas.microsoft.com/office/drawing/2014/main" val="269912724"/>
                    </a:ext>
                  </a:extLst>
                </a:gridCol>
                <a:gridCol w="756757">
                  <a:extLst>
                    <a:ext uri="{9D8B030D-6E8A-4147-A177-3AD203B41FA5}">
                      <a16:colId xmlns:a16="http://schemas.microsoft.com/office/drawing/2014/main" val="3972315066"/>
                    </a:ext>
                  </a:extLst>
                </a:gridCol>
                <a:gridCol w="1549185">
                  <a:extLst>
                    <a:ext uri="{9D8B030D-6E8A-4147-A177-3AD203B41FA5}">
                      <a16:colId xmlns:a16="http://schemas.microsoft.com/office/drawing/2014/main" val="1282313447"/>
                    </a:ext>
                  </a:extLst>
                </a:gridCol>
                <a:gridCol w="825552">
                  <a:extLst>
                    <a:ext uri="{9D8B030D-6E8A-4147-A177-3AD203B41FA5}">
                      <a16:colId xmlns:a16="http://schemas.microsoft.com/office/drawing/2014/main" val="966289313"/>
                    </a:ext>
                  </a:extLst>
                </a:gridCol>
              </a:tblGrid>
              <a:tr h="527820">
                <a:tc>
                  <a:txBody>
                    <a:bodyPr/>
                    <a:lstStyle/>
                    <a:p>
                      <a:pPr algn="ctr" rtl="0" fontAlgn="ctr"/>
                      <a:r>
                        <a:rPr lang="es-CO" sz="1000" b="1" i="0" u="none" strike="noStrike">
                          <a:solidFill>
                            <a:srgbClr val="203764"/>
                          </a:solidFill>
                          <a:effectLst/>
                          <a:latin typeface="Calibri" panose="020F0502020204030204" pitchFamily="34" charset="0"/>
                        </a:rPr>
                        <a:t>ASE</a:t>
                      </a:r>
                      <a:r>
                        <a:rPr lang="es-CO" sz="1000" b="0" i="0" u="none" strike="noStrike">
                          <a:solidFill>
                            <a:srgbClr val="203764"/>
                          </a:solidFill>
                          <a:effectLst/>
                          <a:latin typeface="Calibri" panose="020F0502020204030204" pitchFamily="34" charset="0"/>
                        </a:rPr>
                        <a:t>​</a:t>
                      </a:r>
                      <a:endParaRPr lang="es-CO" sz="10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Factura</a:t>
                      </a:r>
                      <a:r>
                        <a:rPr lang="es-CO" sz="1000" b="0" i="0" u="none" strike="noStrike">
                          <a:solidFill>
                            <a:srgbClr val="203764"/>
                          </a:solidFill>
                          <a:effectLst/>
                          <a:latin typeface="Calibri" panose="020F0502020204030204" pitchFamily="34" charset="0"/>
                        </a:rPr>
                        <a:t>​</a:t>
                      </a:r>
                      <a:endParaRPr lang="es-CO" sz="10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Valor fact.</a:t>
                      </a:r>
                      <a:r>
                        <a:rPr lang="es-CO" sz="1000" b="0" i="0" u="none" strike="noStrike">
                          <a:solidFill>
                            <a:srgbClr val="203764"/>
                          </a:solidFill>
                          <a:effectLst/>
                          <a:latin typeface="Calibri" panose="020F0502020204030204" pitchFamily="34" charset="0"/>
                        </a:rPr>
                        <a:t>​</a:t>
                      </a:r>
                      <a:endParaRPr lang="es-CO" sz="10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Subbolsa</a:t>
                      </a:r>
                      <a:r>
                        <a:rPr lang="es-CO" sz="1000" b="0" i="0" u="none" strike="noStrike">
                          <a:solidFill>
                            <a:srgbClr val="203764"/>
                          </a:solidFill>
                          <a:effectLst/>
                          <a:latin typeface="Calibri" panose="020F0502020204030204" pitchFamily="34" charset="0"/>
                        </a:rPr>
                        <a:t>​</a:t>
                      </a:r>
                      <a:endParaRPr lang="es-CO" sz="10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000" b="1" i="0" u="none" strike="noStrike">
                          <a:solidFill>
                            <a:srgbClr val="203764"/>
                          </a:solidFill>
                          <a:effectLst/>
                          <a:latin typeface="Calibri" panose="020F0502020204030204" pitchFamily="34" charset="0"/>
                        </a:rPr>
                        <a:t>Recursos Disponibles:</a:t>
                      </a:r>
                      <a:br>
                        <a:rPr lang="es-MX" sz="1000" b="1" i="0" u="none" strike="noStrike">
                          <a:solidFill>
                            <a:srgbClr val="203764"/>
                          </a:solidFill>
                          <a:effectLst/>
                          <a:latin typeface="Calibri" panose="020F0502020204030204" pitchFamily="34" charset="0"/>
                        </a:rPr>
                      </a:br>
                      <a:r>
                        <a:rPr lang="es-MX" sz="1000" b="1" i="0" u="none" strike="noStrike">
                          <a:solidFill>
                            <a:srgbClr val="203764"/>
                          </a:solidFill>
                          <a:effectLst/>
                          <a:latin typeface="Calibri" panose="020F0502020204030204" pitchFamily="34" charset="0"/>
                        </a:rPr>
                        <a:t>Fecha Máxima de liberación Concesionario:</a:t>
                      </a:r>
                      <a:r>
                        <a:rPr lang="es-MX" sz="1000" b="0" i="0" u="none" strike="noStrike">
                          <a:solidFill>
                            <a:srgbClr val="203764"/>
                          </a:solidFill>
                          <a:effectLst/>
                          <a:latin typeface="Calibri" panose="020F0502020204030204" pitchFamily="34" charset="0"/>
                        </a:rPr>
                        <a:t>​</a:t>
                      </a:r>
                      <a:endParaRPr lang="es-MX" sz="10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000" b="1" i="0" u="none" strike="noStrike">
                          <a:solidFill>
                            <a:srgbClr val="203764"/>
                          </a:solidFill>
                          <a:effectLst/>
                          <a:latin typeface="Calibri" panose="020F0502020204030204" pitchFamily="34" charset="0"/>
                        </a:rPr>
                        <a:t>Fecha real de Cargue y Liberación de la OP</a:t>
                      </a:r>
                      <a:r>
                        <a:rPr lang="es-MX" sz="1000" b="0" i="0" u="none" strike="noStrike">
                          <a:solidFill>
                            <a:srgbClr val="203764"/>
                          </a:solidFill>
                          <a:effectLst/>
                          <a:latin typeface="Calibri" panose="020F0502020204030204" pitchFamily="34" charset="0"/>
                        </a:rPr>
                        <a:t>​</a:t>
                      </a:r>
                      <a:endParaRPr lang="es-MX" sz="10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Días hábiles Vencidos</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Comunicado​ Interventoría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Estado de Pago</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extLst>
                  <a:ext uri="{0D108BD9-81ED-4DB2-BD59-A6C34878D82A}">
                    <a16:rowId xmlns:a16="http://schemas.microsoft.com/office/drawing/2014/main" val="610192950"/>
                  </a:ext>
                </a:extLst>
              </a:tr>
              <a:tr h="611965">
                <a:tc>
                  <a:txBody>
                    <a:bodyPr/>
                    <a:lstStyle/>
                    <a:p>
                      <a:pPr algn="ctr" fontAlgn="ctr"/>
                      <a:r>
                        <a:rPr lang="es-CO" sz="900" b="0" i="0" u="none" strike="noStrike">
                          <a:solidFill>
                            <a:srgbClr val="203764"/>
                          </a:solidFill>
                          <a:effectLst/>
                          <a:latin typeface="Calibri" panose="020F0502020204030204" pitchFamily="34" charset="0"/>
                        </a:rPr>
                        <a:t>AREA LIMPIA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CGR-4104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 $       920.321.598,00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DISPOSICIÓN FINAL ASE 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Recursos: 13/09/2024</a:t>
                      </a:r>
                      <a:br>
                        <a:rPr lang="es-CO" sz="900" b="0" i="0" u="none" strike="noStrike">
                          <a:solidFill>
                            <a:srgbClr val="203764"/>
                          </a:solidFill>
                          <a:effectLst/>
                          <a:latin typeface="Calibri" panose="020F0502020204030204" pitchFamily="34" charset="0"/>
                        </a:rPr>
                      </a:br>
                      <a:r>
                        <a:rPr lang="es-CO" sz="900" b="0" i="0" u="none" strike="noStrike">
                          <a:solidFill>
                            <a:srgbClr val="203764"/>
                          </a:solidFill>
                          <a:effectLst/>
                          <a:latin typeface="Calibri" panose="020F0502020204030204" pitchFamily="34" charset="0"/>
                        </a:rPr>
                        <a:t>Liberación: 13/09/2024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  17/09/2024 09:20:12 AM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3</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UAESP-CPC-ASE5-5732-24</a:t>
                      </a:r>
                      <a:br>
                        <a:rPr lang="es-CO" sz="900" b="0" i="0" u="none" strike="noStrike">
                          <a:solidFill>
                            <a:srgbClr val="203764"/>
                          </a:solidFill>
                          <a:effectLst/>
                          <a:latin typeface="Calibri" panose="020F0502020204030204" pitchFamily="34" charset="0"/>
                        </a:rPr>
                      </a:br>
                      <a:r>
                        <a:rPr lang="es-CO" sz="900" b="0" i="0" u="none" strike="noStrike">
                          <a:solidFill>
                            <a:srgbClr val="203764"/>
                          </a:solidFill>
                          <a:effectLst/>
                          <a:latin typeface="Calibri" panose="020F0502020204030204" pitchFamily="34" charset="0"/>
                        </a:rPr>
                        <a:t>17/09/2024</a:t>
                      </a:r>
                      <a:br>
                        <a:rPr lang="es-CO" sz="900" b="0" i="0" u="none" strike="noStrike">
                          <a:solidFill>
                            <a:srgbClr val="203764"/>
                          </a:solidFill>
                          <a:effectLst/>
                          <a:latin typeface="Calibri" panose="020F0502020204030204" pitchFamily="34" charset="0"/>
                        </a:rPr>
                      </a:br>
                      <a:r>
                        <a:rPr lang="es-CO" sz="900" b="0" i="0" u="none" strike="noStrike">
                          <a:solidFill>
                            <a:srgbClr val="203764"/>
                          </a:solidFill>
                          <a:effectLst/>
                          <a:latin typeface="Calibri" panose="020F0502020204030204" pitchFamily="34" charset="0"/>
                        </a:rPr>
                        <a:t>UAESP-CPC-ASE5-5746-24 </a:t>
                      </a:r>
                      <a:br>
                        <a:rPr lang="es-CO" sz="900" b="0" i="0" u="none" strike="noStrike">
                          <a:solidFill>
                            <a:srgbClr val="203764"/>
                          </a:solidFill>
                          <a:effectLst/>
                          <a:latin typeface="Calibri" panose="020F0502020204030204" pitchFamily="34" charset="0"/>
                        </a:rPr>
                      </a:br>
                      <a:r>
                        <a:rPr lang="es-CO" sz="900" b="0" i="0" u="none" strike="noStrike">
                          <a:solidFill>
                            <a:srgbClr val="203764"/>
                          </a:solidFill>
                          <a:effectLst/>
                          <a:latin typeface="Calibri" panose="020F0502020204030204" pitchFamily="34" charset="0"/>
                        </a:rPr>
                        <a:t>20/09/2024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Primer Abono</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2725275872"/>
                  </a:ext>
                </a:extLst>
              </a:tr>
              <a:tr h="611965">
                <a:tc>
                  <a:txBody>
                    <a:bodyPr/>
                    <a:lstStyle/>
                    <a:p>
                      <a:pPr algn="ctr" fontAlgn="ctr"/>
                      <a:r>
                        <a:rPr lang="es-CO" sz="900" b="0" i="0" u="none" strike="noStrike">
                          <a:solidFill>
                            <a:srgbClr val="203764"/>
                          </a:solidFill>
                          <a:effectLst/>
                          <a:latin typeface="Calibri" panose="020F0502020204030204" pitchFamily="34" charset="0"/>
                        </a:rPr>
                        <a:t>AREA LIMPIA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CGR-4099</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 $       454.958.915,00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LIXIVIADOS ASE 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Recursos: 13/09/2024</a:t>
                      </a:r>
                      <a:br>
                        <a:rPr lang="es-CO" sz="900" b="0" i="0" u="none" strike="noStrike">
                          <a:solidFill>
                            <a:srgbClr val="203764"/>
                          </a:solidFill>
                          <a:effectLst/>
                          <a:latin typeface="Calibri" panose="020F0502020204030204" pitchFamily="34" charset="0"/>
                        </a:rPr>
                      </a:br>
                      <a:r>
                        <a:rPr lang="es-CO" sz="900" b="0" i="0" u="none" strike="noStrike">
                          <a:solidFill>
                            <a:srgbClr val="203764"/>
                          </a:solidFill>
                          <a:effectLst/>
                          <a:latin typeface="Calibri" panose="020F0502020204030204" pitchFamily="34" charset="0"/>
                        </a:rPr>
                        <a:t>Liberación: 13/09/2024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  17/09/2024 09:28:12 AM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3</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a:solidFill>
                            <a:srgbClr val="203764"/>
                          </a:solidFill>
                          <a:effectLst/>
                          <a:latin typeface="Calibri" panose="020F0502020204030204" pitchFamily="34" charset="0"/>
                        </a:rPr>
                        <a:t>UAESP-CPC-ASE5-5733-24</a:t>
                      </a:r>
                      <a:br>
                        <a:rPr lang="es-CO" sz="900" b="0" i="0" u="none" strike="noStrike">
                          <a:solidFill>
                            <a:srgbClr val="203764"/>
                          </a:solidFill>
                          <a:effectLst/>
                          <a:latin typeface="Calibri" panose="020F0502020204030204" pitchFamily="34" charset="0"/>
                        </a:rPr>
                      </a:br>
                      <a:r>
                        <a:rPr lang="es-CO" sz="900" b="0" i="0" u="none" strike="noStrike">
                          <a:solidFill>
                            <a:srgbClr val="203764"/>
                          </a:solidFill>
                          <a:effectLst/>
                          <a:latin typeface="Calibri" panose="020F0502020204030204" pitchFamily="34" charset="0"/>
                        </a:rPr>
                        <a:t>17/09/2024</a:t>
                      </a:r>
                      <a:br>
                        <a:rPr lang="es-CO" sz="900" b="0" i="0" u="none" strike="noStrike">
                          <a:solidFill>
                            <a:srgbClr val="203764"/>
                          </a:solidFill>
                          <a:effectLst/>
                          <a:latin typeface="Calibri" panose="020F0502020204030204" pitchFamily="34" charset="0"/>
                        </a:rPr>
                      </a:br>
                      <a:r>
                        <a:rPr lang="es-CO" sz="900" b="0" i="0" u="none" strike="noStrike">
                          <a:solidFill>
                            <a:srgbClr val="203764"/>
                          </a:solidFill>
                          <a:effectLst/>
                          <a:latin typeface="Calibri" panose="020F0502020204030204" pitchFamily="34" charset="0"/>
                        </a:rPr>
                        <a:t>UAESP-CPC-ASE5-5745-24 </a:t>
                      </a:r>
                      <a:br>
                        <a:rPr lang="es-CO" sz="900" b="0" i="0" u="none" strike="noStrike">
                          <a:solidFill>
                            <a:srgbClr val="203764"/>
                          </a:solidFill>
                          <a:effectLst/>
                          <a:latin typeface="Calibri" panose="020F0502020204030204" pitchFamily="34" charset="0"/>
                        </a:rPr>
                      </a:br>
                      <a:r>
                        <a:rPr lang="es-CO" sz="900" b="0" i="0" u="none" strike="noStrike">
                          <a:solidFill>
                            <a:srgbClr val="203764"/>
                          </a:solidFill>
                          <a:effectLst/>
                          <a:latin typeface="Calibri" panose="020F0502020204030204" pitchFamily="34" charset="0"/>
                        </a:rPr>
                        <a:t>20/09/2024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900" b="0" i="0" u="none" strike="noStrike" dirty="0">
                          <a:solidFill>
                            <a:srgbClr val="203764"/>
                          </a:solidFill>
                          <a:effectLst/>
                          <a:latin typeface="Calibri" panose="020F0502020204030204" pitchFamily="34" charset="0"/>
                        </a:rPr>
                        <a:t>Primer Abono</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114445926"/>
                  </a:ext>
                </a:extLst>
              </a:tr>
            </a:tbl>
          </a:graphicData>
        </a:graphic>
      </p:graphicFrame>
    </p:spTree>
    <p:extLst>
      <p:ext uri="{BB962C8B-B14F-4D97-AF65-F5344CB8AC3E}">
        <p14:creationId xmlns:p14="http://schemas.microsoft.com/office/powerpoint/2010/main" val="471505444"/>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E5A7F8A-7AFE-46C5-A078-5ECD307D734B}"/>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6959D3DD-3098-456C-9F54-8BFE575C8D20}"/>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1F71C35-B0CD-4D20-B762-0814619A6459}"/>
              </a:ext>
            </a:extLst>
          </p:cNvPr>
          <p:cNvSpPr txBox="1"/>
          <p:nvPr/>
        </p:nvSpPr>
        <p:spPr>
          <a:xfrm>
            <a:off x="1490601" y="195263"/>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lgn="ctr" eaLnBrk="1" fontAlgn="auto" hangingPunct="1">
              <a:spcBef>
                <a:spcPts val="0"/>
              </a:spcBef>
              <a:spcAft>
                <a:spcPts val="0"/>
              </a:spcAft>
              <a:defRPr/>
            </a:pPr>
            <a:r>
              <a:rPr lang="es-CO" sz="3400" kern="0" dirty="0">
                <a:solidFill>
                  <a:schemeClr val="accent1">
                    <a:lumMod val="50000"/>
                  </a:schemeClr>
                </a:solidFill>
              </a:rPr>
              <a:t>COMERCIAL Y FINANCIERO</a:t>
            </a:r>
          </a:p>
          <a:p>
            <a:pPr lvl="1" algn="ctr" eaLnBrk="1" fontAlgn="auto" hangingPunct="1">
              <a:spcBef>
                <a:spcPts val="0"/>
              </a:spcBef>
              <a:spcAft>
                <a:spcPts val="0"/>
              </a:spcAft>
              <a:defRPr/>
            </a:pPr>
            <a:r>
              <a:rPr lang="es-ES" sz="1600" b="0" dirty="0">
                <a:solidFill>
                  <a:schemeClr val="accent1">
                    <a:lumMod val="50000"/>
                  </a:schemeClr>
                </a:solidFill>
              </a:rPr>
              <a:t>Estado Informes De Rendición De Cuentas Del Fideicomiso al corte de Septiembre 2024</a:t>
            </a:r>
          </a:p>
        </p:txBody>
      </p:sp>
      <p:pic>
        <p:nvPicPr>
          <p:cNvPr id="142341" name="Imagen 15">
            <a:extLst>
              <a:ext uri="{FF2B5EF4-FFF2-40B4-BE49-F238E27FC236}">
                <a16:creationId xmlns:a16="http://schemas.microsoft.com/office/drawing/2014/main" id="{84A9C7C6-3255-4C47-B5EC-3F5E13F9FB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D025B54F-ACF0-4023-8936-55474B297EF5}"/>
              </a:ext>
            </a:extLst>
          </p:cNvPr>
          <p:cNvSpPr txBox="1"/>
          <p:nvPr/>
        </p:nvSpPr>
        <p:spPr>
          <a:xfrm>
            <a:off x="1323006" y="5276639"/>
            <a:ext cx="8623300" cy="861774"/>
          </a:xfrm>
          <a:prstGeom prst="rect">
            <a:avLst/>
          </a:prstGeom>
          <a:noFill/>
        </p:spPr>
        <p:txBody>
          <a:bodyPr>
            <a:spAutoFit/>
          </a:bodyPr>
          <a:lstStyle/>
          <a:p>
            <a:pPr marL="180340" algn="just" eaLnBrk="1" fontAlgn="auto" hangingPunct="1">
              <a:spcBef>
                <a:spcPts val="0"/>
              </a:spcBef>
              <a:spcAft>
                <a:spcPts val="0"/>
              </a:spcAft>
              <a:defRPr/>
            </a:pPr>
            <a:r>
              <a:rPr lang="es-ES" sz="1000" b="1" dirty="0">
                <a:solidFill>
                  <a:schemeClr val="accent1">
                    <a:lumMod val="50000"/>
                  </a:schemeClr>
                </a:solidFill>
                <a:latin typeface="+mn-lt"/>
              </a:rPr>
              <a:t>- Sin Gestionar</a:t>
            </a:r>
            <a:r>
              <a:rPr lang="es-ES" sz="1000" dirty="0">
                <a:solidFill>
                  <a:schemeClr val="accent1">
                    <a:lumMod val="50000"/>
                  </a:schemeClr>
                </a:solidFill>
                <a:latin typeface="+mn-lt"/>
              </a:rPr>
              <a:t>: Interventoría envío comunicados a la Fiduciaria, solicitando gestión sobre los hallazgos identificados.</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Cerrado: </a:t>
            </a:r>
            <a:r>
              <a:rPr lang="es-ES" sz="1000" dirty="0">
                <a:solidFill>
                  <a:schemeClr val="accent1">
                    <a:lumMod val="50000"/>
                  </a:schemeClr>
                </a:solidFill>
                <a:latin typeface="+mn-lt"/>
              </a:rPr>
              <a:t>El hallazgo quedó subsanado.</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Gestionado</a:t>
            </a:r>
            <a:r>
              <a:rPr lang="es-ES" sz="1000" dirty="0">
                <a:solidFill>
                  <a:schemeClr val="accent1">
                    <a:lumMod val="50000"/>
                  </a:schemeClr>
                </a:solidFill>
                <a:latin typeface="+mn-lt"/>
              </a:rPr>
              <a:t>: La Interventoría tiene en revisión la respuesta de la Fiduciaria.</a:t>
            </a:r>
          </a:p>
          <a:p>
            <a:pPr marL="180340" algn="just" eaLnBrk="1" fontAlgn="auto" hangingPunct="1">
              <a:spcBef>
                <a:spcPts val="0"/>
              </a:spcBef>
              <a:spcAft>
                <a:spcPts val="0"/>
              </a:spcAft>
              <a:defRPr/>
            </a:pPr>
            <a:r>
              <a:rPr lang="es-ES" sz="1000" b="1" dirty="0">
                <a:solidFill>
                  <a:schemeClr val="accent1">
                    <a:lumMod val="50000"/>
                  </a:schemeClr>
                </a:solidFill>
                <a:latin typeface="+mn-lt"/>
              </a:rPr>
              <a:t>- Prórroga</a:t>
            </a:r>
            <a:r>
              <a:rPr lang="es-ES" sz="1000" dirty="0">
                <a:solidFill>
                  <a:schemeClr val="accent1">
                    <a:lumMod val="50000"/>
                  </a:schemeClr>
                </a:solidFill>
                <a:latin typeface="+mn-lt"/>
              </a:rPr>
              <a:t>: La Fiduciaria solicitó prórroga para remitir la respuesta.</a:t>
            </a:r>
            <a:endParaRPr lang="es-ES" sz="1000" dirty="0">
              <a:solidFill>
                <a:schemeClr val="accent1">
                  <a:lumMod val="50000"/>
                </a:schemeClr>
              </a:solidFill>
            </a:endParaRPr>
          </a:p>
          <a:p>
            <a:pPr marL="180340" algn="just">
              <a:defRPr/>
            </a:pPr>
            <a:r>
              <a:rPr lang="es-ES" sz="1000" b="1" dirty="0">
                <a:solidFill>
                  <a:schemeClr val="accent1">
                    <a:lumMod val="50000"/>
                  </a:schemeClr>
                </a:solidFill>
              </a:rPr>
              <a:t>- En Trámite: </a:t>
            </a:r>
            <a:r>
              <a:rPr lang="es-ES" sz="1000" dirty="0">
                <a:solidFill>
                  <a:schemeClr val="accent1">
                    <a:lumMod val="50000"/>
                  </a:schemeClr>
                </a:solidFill>
              </a:rPr>
              <a:t>La Interventoría detectó un Hallazgo y está elaborando el Comunicado al Concesionario.</a:t>
            </a:r>
            <a:endParaRPr lang="es-CO" sz="1000" dirty="0">
              <a:solidFill>
                <a:schemeClr val="accent1">
                  <a:lumMod val="50000"/>
                </a:schemeClr>
              </a:solidFill>
            </a:endParaRPr>
          </a:p>
        </p:txBody>
      </p:sp>
      <p:graphicFrame>
        <p:nvGraphicFramePr>
          <p:cNvPr id="2" name="Tabla 1">
            <a:extLst>
              <a:ext uri="{FF2B5EF4-FFF2-40B4-BE49-F238E27FC236}">
                <a16:creationId xmlns:a16="http://schemas.microsoft.com/office/drawing/2014/main" id="{F3DB8645-82AC-C50E-0809-16CF09DD5D12}"/>
              </a:ext>
            </a:extLst>
          </p:cNvPr>
          <p:cNvGraphicFramePr>
            <a:graphicFrameLocks noGrp="1"/>
          </p:cNvGraphicFramePr>
          <p:nvPr/>
        </p:nvGraphicFramePr>
        <p:xfrm>
          <a:off x="1495301" y="1572883"/>
          <a:ext cx="8451005" cy="3703756"/>
        </p:xfrm>
        <a:graphic>
          <a:graphicData uri="http://schemas.openxmlformats.org/drawingml/2006/table">
            <a:tbl>
              <a:tblPr/>
              <a:tblGrid>
                <a:gridCol w="1454923">
                  <a:extLst>
                    <a:ext uri="{9D8B030D-6E8A-4147-A177-3AD203B41FA5}">
                      <a16:colId xmlns:a16="http://schemas.microsoft.com/office/drawing/2014/main" val="3691678561"/>
                    </a:ext>
                  </a:extLst>
                </a:gridCol>
                <a:gridCol w="1158477">
                  <a:extLst>
                    <a:ext uri="{9D8B030D-6E8A-4147-A177-3AD203B41FA5}">
                      <a16:colId xmlns:a16="http://schemas.microsoft.com/office/drawing/2014/main" val="1848455807"/>
                    </a:ext>
                  </a:extLst>
                </a:gridCol>
                <a:gridCol w="1263828">
                  <a:extLst>
                    <a:ext uri="{9D8B030D-6E8A-4147-A177-3AD203B41FA5}">
                      <a16:colId xmlns:a16="http://schemas.microsoft.com/office/drawing/2014/main" val="2273219526"/>
                    </a:ext>
                  </a:extLst>
                </a:gridCol>
                <a:gridCol w="971547">
                  <a:extLst>
                    <a:ext uri="{9D8B030D-6E8A-4147-A177-3AD203B41FA5}">
                      <a16:colId xmlns:a16="http://schemas.microsoft.com/office/drawing/2014/main" val="3889365311"/>
                    </a:ext>
                  </a:extLst>
                </a:gridCol>
                <a:gridCol w="1117687">
                  <a:extLst>
                    <a:ext uri="{9D8B030D-6E8A-4147-A177-3AD203B41FA5}">
                      <a16:colId xmlns:a16="http://schemas.microsoft.com/office/drawing/2014/main" val="434020164"/>
                    </a:ext>
                  </a:extLst>
                </a:gridCol>
                <a:gridCol w="1117687">
                  <a:extLst>
                    <a:ext uri="{9D8B030D-6E8A-4147-A177-3AD203B41FA5}">
                      <a16:colId xmlns:a16="http://schemas.microsoft.com/office/drawing/2014/main" val="4132944753"/>
                    </a:ext>
                  </a:extLst>
                </a:gridCol>
                <a:gridCol w="1366856">
                  <a:extLst>
                    <a:ext uri="{9D8B030D-6E8A-4147-A177-3AD203B41FA5}">
                      <a16:colId xmlns:a16="http://schemas.microsoft.com/office/drawing/2014/main" val="2533763891"/>
                    </a:ext>
                  </a:extLst>
                </a:gridCol>
              </a:tblGrid>
              <a:tr h="217868">
                <a:tc>
                  <a:txBody>
                    <a:bodyPr/>
                    <a:lstStyle/>
                    <a:p>
                      <a:pPr algn="ctr" rtl="0" fontAlgn="ctr"/>
                      <a:r>
                        <a:rPr lang="es-CO" sz="900" b="1" i="0" u="none" strike="noStrike" dirty="0">
                          <a:solidFill>
                            <a:srgbClr val="203864"/>
                          </a:solidFill>
                          <a:effectLst/>
                          <a:latin typeface="Calibri" panose="020F0502020204030204" pitchFamily="34" charset="0"/>
                        </a:rPr>
                        <a:t>PERIODO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SIN GESTIONAR</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CERRADO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EN TRAMITE</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900" b="1" i="0" u="none" strike="noStrike" dirty="0">
                          <a:solidFill>
                            <a:srgbClr val="203864"/>
                          </a:solidFill>
                          <a:effectLst/>
                          <a:latin typeface="Calibri" panose="020F0502020204030204" pitchFamily="34" charset="0"/>
                        </a:rPr>
                        <a:t>PRÓRROGA</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GESTIONADO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662114191"/>
                  </a:ext>
                </a:extLst>
              </a:tr>
              <a:tr h="217868">
                <a:tc>
                  <a:txBody>
                    <a:bodyPr/>
                    <a:lstStyle/>
                    <a:p>
                      <a:pPr algn="ctr" rtl="0" fontAlgn="ctr"/>
                      <a:r>
                        <a:rPr lang="es-CO" sz="900" b="0" i="0" u="none" strike="noStrike" dirty="0">
                          <a:solidFill>
                            <a:srgbClr val="203864"/>
                          </a:solidFill>
                          <a:effectLst/>
                          <a:latin typeface="Calibri" panose="020F0502020204030204" pitchFamily="34" charset="0"/>
                        </a:rPr>
                        <a:t>Agosto a diciembre de 2018</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552165466"/>
                  </a:ext>
                </a:extLst>
              </a:tr>
              <a:tr h="217868">
                <a:tc>
                  <a:txBody>
                    <a:bodyPr/>
                    <a:lstStyle/>
                    <a:p>
                      <a:pPr algn="ctr" rtl="0" fontAlgn="ctr"/>
                      <a:r>
                        <a:rPr lang="es-MX" sz="900" b="0" i="0" u="none" strike="noStrike" dirty="0">
                          <a:solidFill>
                            <a:srgbClr val="203864"/>
                          </a:solidFill>
                          <a:effectLst/>
                          <a:latin typeface="Calibri" panose="020F0502020204030204" pitchFamily="34" charset="0"/>
                        </a:rPr>
                        <a:t>Enero a diciembre de 2019</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696673573"/>
                  </a:ext>
                </a:extLst>
              </a:tr>
              <a:tr h="217868">
                <a:tc>
                  <a:txBody>
                    <a:bodyPr/>
                    <a:lstStyle/>
                    <a:p>
                      <a:pPr algn="ctr" rtl="0" fontAlgn="ctr"/>
                      <a:r>
                        <a:rPr lang="es-MX" sz="900" b="0" i="0" u="none" strike="noStrike" dirty="0">
                          <a:solidFill>
                            <a:srgbClr val="203864"/>
                          </a:solidFill>
                          <a:effectLst/>
                          <a:latin typeface="Calibri" panose="020F0502020204030204" pitchFamily="34" charset="0"/>
                        </a:rPr>
                        <a:t>Enero a diciembre de 2020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003252261"/>
                  </a:ext>
                </a:extLst>
              </a:tr>
              <a:tr h="217868">
                <a:tc>
                  <a:txBody>
                    <a:bodyPr/>
                    <a:lstStyle/>
                    <a:p>
                      <a:pPr algn="ctr" rtl="0" fontAlgn="ctr"/>
                      <a:r>
                        <a:rPr lang="es-MX" sz="900" b="0" i="0" u="none" strike="noStrike" dirty="0">
                          <a:solidFill>
                            <a:srgbClr val="203864"/>
                          </a:solidFill>
                          <a:effectLst/>
                          <a:latin typeface="Calibri" panose="020F0502020204030204" pitchFamily="34" charset="0"/>
                        </a:rPr>
                        <a:t>Enero a noviembre de 2021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382077436"/>
                  </a:ext>
                </a:extLst>
              </a:tr>
              <a:tr h="217868">
                <a:tc>
                  <a:txBody>
                    <a:bodyPr/>
                    <a:lstStyle/>
                    <a:p>
                      <a:pPr algn="ctr" rtl="0" fontAlgn="ctr"/>
                      <a:r>
                        <a:rPr lang="es-CO" sz="900" b="0" i="0" u="none" strike="noStrike" dirty="0">
                          <a:solidFill>
                            <a:srgbClr val="203864"/>
                          </a:solidFill>
                          <a:effectLst/>
                          <a:latin typeface="Calibri" panose="020F0502020204030204" pitchFamily="34" charset="0"/>
                        </a:rPr>
                        <a:t>dic-21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2455467791"/>
                  </a:ext>
                </a:extLst>
              </a:tr>
              <a:tr h="217868">
                <a:tc>
                  <a:txBody>
                    <a:bodyPr/>
                    <a:lstStyle/>
                    <a:p>
                      <a:pPr algn="ctr" rtl="0" fontAlgn="ctr"/>
                      <a:r>
                        <a:rPr lang="es-MX" sz="900" b="0" i="0" u="none" strike="noStrike" dirty="0">
                          <a:solidFill>
                            <a:srgbClr val="203864"/>
                          </a:solidFill>
                          <a:effectLst/>
                          <a:latin typeface="Calibri" panose="020F0502020204030204" pitchFamily="34" charset="0"/>
                        </a:rPr>
                        <a:t>Enero a diciembre de 2022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229969240"/>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Enero a diciembre de 2023</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12</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12</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00864465"/>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Ene-24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080792653"/>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Feb-24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72815596"/>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Mar-24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500297851"/>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Abr-24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25494041"/>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May-24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887051676"/>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Jun-24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63703094"/>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Jul-24</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91990123"/>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Ago-24</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72100321"/>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1" i="0" u="none" strike="noStrike" dirty="0">
                          <a:solidFill>
                            <a:srgbClr val="203864"/>
                          </a:solidFill>
                          <a:effectLst/>
                          <a:latin typeface="Calibri" panose="020F0502020204030204" pitchFamily="34" charset="0"/>
                        </a:rPr>
                        <a:t>0</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1" i="0" u="none" strike="noStrike" dirty="0">
                          <a:solidFill>
                            <a:srgbClr val="203864"/>
                          </a:solidFill>
                          <a:effectLst/>
                          <a:latin typeface="Calibri" panose="020F0502020204030204" pitchFamily="34" charset="0"/>
                        </a:rPr>
                        <a:t>7</a:t>
                      </a: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1" i="0" u="none" strike="noStrike" dirty="0">
                          <a:solidFill>
                            <a:srgbClr val="203864"/>
                          </a:solidFill>
                          <a:effectLst/>
                          <a:latin typeface="Calibri" panose="020F0502020204030204" pitchFamily="34" charset="0"/>
                        </a:rPr>
                        <a:t>1</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1" i="0" u="none" strike="noStrike" dirty="0">
                          <a:solidFill>
                            <a:srgbClr val="203864"/>
                          </a:solidFill>
                          <a:effectLst/>
                          <a:latin typeface="Calibri" panose="020F0502020204030204" pitchFamily="34" charset="0"/>
                        </a:rPr>
                        <a:t>1</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73</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00138406"/>
                  </a:ext>
                </a:extLst>
              </a:tr>
            </a:tbl>
          </a:graphicData>
        </a:graphic>
      </p:graphicFrame>
    </p:spTree>
  </p:cSld>
  <p:clrMapOvr>
    <a:masterClrMapping/>
  </p:clrMapOvr>
  <p:transition spd="slow"/>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01871B6-EC5A-54FB-9531-D5C0C61379C7}"/>
              </a:ext>
            </a:extLst>
          </p:cNvPr>
          <p:cNvCxnSpPr>
            <a:cxnSpLocks/>
          </p:cNvCxnSpPr>
          <p:nvPr/>
        </p:nvCxnSpPr>
        <p:spPr>
          <a:xfrm>
            <a:off x="159791" y="119767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F0CA6DF9-8FB1-153E-9F2E-8C60CBDDEE35}"/>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30 de septiembre de 2024</a:t>
            </a:r>
          </a:p>
        </p:txBody>
      </p:sp>
      <p:pic>
        <p:nvPicPr>
          <p:cNvPr id="10" name="Imagen 15">
            <a:extLst>
              <a:ext uri="{FF2B5EF4-FFF2-40B4-BE49-F238E27FC236}">
                <a16:creationId xmlns:a16="http://schemas.microsoft.com/office/drawing/2014/main" id="{559A3A05-BA43-C2DC-3D84-02D21884E09B}"/>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18B3EB63-CCF4-53AC-E452-E696EE7848C6}"/>
              </a:ext>
            </a:extLst>
          </p:cNvPr>
          <p:cNvGraphicFramePr>
            <a:graphicFrameLocks noGrp="1"/>
          </p:cNvGraphicFramePr>
          <p:nvPr/>
        </p:nvGraphicFramePr>
        <p:xfrm>
          <a:off x="1271647" y="1579182"/>
          <a:ext cx="9511371" cy="4755980"/>
        </p:xfrm>
        <a:graphic>
          <a:graphicData uri="http://schemas.openxmlformats.org/drawingml/2006/table">
            <a:tbl>
              <a:tblPr/>
              <a:tblGrid>
                <a:gridCol w="1008269">
                  <a:extLst>
                    <a:ext uri="{9D8B030D-6E8A-4147-A177-3AD203B41FA5}">
                      <a16:colId xmlns:a16="http://schemas.microsoft.com/office/drawing/2014/main" val="4170785104"/>
                    </a:ext>
                  </a:extLst>
                </a:gridCol>
                <a:gridCol w="1255330">
                  <a:extLst>
                    <a:ext uri="{9D8B030D-6E8A-4147-A177-3AD203B41FA5}">
                      <a16:colId xmlns:a16="http://schemas.microsoft.com/office/drawing/2014/main" val="2323217073"/>
                    </a:ext>
                  </a:extLst>
                </a:gridCol>
                <a:gridCol w="7247772">
                  <a:extLst>
                    <a:ext uri="{9D8B030D-6E8A-4147-A177-3AD203B41FA5}">
                      <a16:colId xmlns:a16="http://schemas.microsoft.com/office/drawing/2014/main" val="661665439"/>
                    </a:ext>
                  </a:extLst>
                </a:gridCol>
              </a:tblGrid>
              <a:tr h="199843">
                <a:tc>
                  <a:txBody>
                    <a:bodyPr/>
                    <a:lstStyle/>
                    <a:p>
                      <a:pPr algn="ctr" rtl="0" fontAlgn="ctr"/>
                      <a:r>
                        <a:rPr lang="es-CO" sz="1200" b="1" i="0" u="none" strike="noStrike" dirty="0">
                          <a:solidFill>
                            <a:srgbClr val="2037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dirty="0">
                          <a:solidFill>
                            <a:srgbClr val="203764"/>
                          </a:solidFill>
                          <a:effectLst/>
                          <a:latin typeface="Calibri" panose="020F0502020204030204" pitchFamily="34" charset="0"/>
                        </a:rPr>
                        <a:t>ASE</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dirty="0">
                          <a:solidFill>
                            <a:srgbClr val="203764"/>
                          </a:solidFill>
                          <a:effectLst/>
                          <a:latin typeface="Calibri" panose="020F0502020204030204" pitchFamily="34" charset="0"/>
                        </a:rPr>
                        <a:t>SITUACIONES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1489617909"/>
                  </a:ext>
                </a:extLst>
              </a:tr>
              <a:tr h="457683">
                <a:tc rowSpan="13">
                  <a:txBody>
                    <a:bodyPr/>
                    <a:lstStyle/>
                    <a:p>
                      <a:pPr algn="ctr" rtl="0" fontAlgn="ctr"/>
                      <a:r>
                        <a:rPr lang="es-CO" sz="1200" b="0" i="0" u="none" strike="noStrike" dirty="0">
                          <a:solidFill>
                            <a:srgbClr val="203764"/>
                          </a:solidFill>
                          <a:effectLst/>
                          <a:latin typeface="Calibri" panose="020F0502020204030204" pitchFamily="34" charset="0"/>
                        </a:rPr>
                        <a:t>Subsidios y Contribuciones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rowSpan="4">
                  <a:txBody>
                    <a:bodyPr/>
                    <a:lstStyle/>
                    <a:p>
                      <a:pPr algn="ctr" rtl="0" fontAlgn="ctr"/>
                      <a:r>
                        <a:rPr lang="es-CO" sz="1200" b="0" i="0" u="none" strike="noStrike" dirty="0">
                          <a:solidFill>
                            <a:srgbClr val="203764"/>
                          </a:solidFill>
                          <a:effectLst/>
                          <a:latin typeface="Calibri" panose="020F0502020204030204" pitchFamily="34" charset="0"/>
                        </a:rPr>
                        <a:t>ASE1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100" b="1" i="0" u="none" strike="noStrike" dirty="0">
                          <a:solidFill>
                            <a:srgbClr val="203764"/>
                          </a:solidFill>
                          <a:effectLst/>
                          <a:latin typeface="Calibri" panose="020F0502020204030204" pitchFamily="34" charset="0"/>
                        </a:rPr>
                        <a:t>BSC ABRIL 2024: </a:t>
                      </a:r>
                      <a:r>
                        <a:rPr lang="es-MX" sz="1100" b="0" i="0" u="none" strike="noStrike" dirty="0">
                          <a:solidFill>
                            <a:srgbClr val="203764"/>
                          </a:solidFill>
                          <a:effectLst/>
                          <a:latin typeface="Calibri" panose="020F0502020204030204" pitchFamily="34" charset="0"/>
                        </a:rPr>
                        <a:t>El balance fue aprobado el 25/07/2024  y  fue pagado el 11/09/2024, además se identificó el traslado de los recursos desde la Subbolsa FSRI hacia la Subbolsa RBL el 16/09/2024.</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843708207"/>
                  </a:ext>
                </a:extLst>
              </a:tr>
              <a:tr h="457683">
                <a:tc vMerge="1">
                  <a:txBody>
                    <a:bodyPr/>
                    <a:lstStyle/>
                    <a:p>
                      <a:endParaRPr lang="es-CO"/>
                    </a:p>
                  </a:txBody>
                  <a:tcPr/>
                </a:tc>
                <a:tc vMerge="1">
                  <a:txBody>
                    <a:bodyPr/>
                    <a:lstStyle/>
                    <a:p>
                      <a:endParaRPr lang="es-CO"/>
                    </a:p>
                  </a:txBody>
                  <a:tcPr/>
                </a:tc>
                <a:tc>
                  <a:txBody>
                    <a:bodyPr/>
                    <a:lstStyle/>
                    <a:p>
                      <a:pPr algn="l" rtl="0" fontAlgn="ctr"/>
                      <a:r>
                        <a:rPr lang="es-MX" sz="1100" b="1" i="0" u="none" strike="noStrike" dirty="0">
                          <a:solidFill>
                            <a:srgbClr val="203764"/>
                          </a:solidFill>
                          <a:effectLst/>
                          <a:latin typeface="Calibri" panose="020F0502020204030204" pitchFamily="34" charset="0"/>
                        </a:rPr>
                        <a:t>BSC JUNIO 2024: </a:t>
                      </a:r>
                      <a:r>
                        <a:rPr lang="es-MX" sz="1100" b="0" i="0" u="none" strike="noStrike" dirty="0">
                          <a:solidFill>
                            <a:srgbClr val="203764"/>
                          </a:solidFill>
                          <a:effectLst/>
                          <a:latin typeface="Calibri" panose="020F0502020204030204" pitchFamily="34" charset="0"/>
                        </a:rPr>
                        <a:t> El balance fue aprobado el 05/08/2024 y  fue pagado el 03/09/2024, además se identificó el traslado de los recursos desde la Subbolsa FSRI hacia la Subbolsa RBL el 06/09/2024.</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2557993"/>
                  </a:ext>
                </a:extLst>
              </a:tr>
              <a:tr h="254269">
                <a:tc vMerge="1">
                  <a:txBody>
                    <a:bodyPr/>
                    <a:lstStyle/>
                    <a:p>
                      <a:endParaRPr lang="es-CO"/>
                    </a:p>
                  </a:txBody>
                  <a:tcPr/>
                </a:tc>
                <a:tc vMerge="1">
                  <a:txBody>
                    <a:bodyPr/>
                    <a:lstStyle/>
                    <a:p>
                      <a:endParaRPr lang="es-CO"/>
                    </a:p>
                  </a:txBody>
                  <a:tcPr/>
                </a:tc>
                <a:tc>
                  <a:txBody>
                    <a:bodyPr/>
                    <a:lstStyle/>
                    <a:p>
                      <a:pPr algn="l" rtl="0" fontAlgn="ctr"/>
                      <a:r>
                        <a:rPr lang="es-MX" sz="1100" b="1" i="0" u="none" strike="noStrike">
                          <a:solidFill>
                            <a:srgbClr val="203764"/>
                          </a:solidFill>
                          <a:effectLst/>
                          <a:latin typeface="Calibri" panose="020F0502020204030204" pitchFamily="34" charset="0"/>
                        </a:rPr>
                        <a:t>BSC JULIO 2024: </a:t>
                      </a:r>
                      <a:r>
                        <a:rPr lang="es-MX" sz="1100" b="0" i="0" u="none" strike="noStrike">
                          <a:solidFill>
                            <a:srgbClr val="203764"/>
                          </a:solidFill>
                          <a:effectLst/>
                          <a:latin typeface="Calibri" panose="020F0502020204030204" pitchFamily="34" charset="0"/>
                        </a:rPr>
                        <a:t>El balance se encuentra pendiente de aprobación y pago por parte de la SDHT.</a:t>
                      </a:r>
                      <a:endParaRPr lang="es-MX" sz="11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18242757"/>
                  </a:ext>
                </a:extLst>
              </a:tr>
              <a:tr h="305122">
                <a:tc vMerge="1">
                  <a:txBody>
                    <a:bodyPr/>
                    <a:lstStyle/>
                    <a:p>
                      <a:endParaRPr lang="es-CO"/>
                    </a:p>
                  </a:txBody>
                  <a:tcPr/>
                </a:tc>
                <a:tc vMerge="1">
                  <a:txBody>
                    <a:bodyPr/>
                    <a:lstStyle/>
                    <a:p>
                      <a:endParaRPr lang="es-CO"/>
                    </a:p>
                  </a:txBody>
                  <a:tcPr/>
                </a:tc>
                <a:tc>
                  <a:txBody>
                    <a:bodyPr/>
                    <a:lstStyle/>
                    <a:p>
                      <a:pPr algn="l" rtl="0" fontAlgn="ctr"/>
                      <a:r>
                        <a:rPr lang="es-MX" sz="1100" b="1" i="0" u="none" strike="noStrike" dirty="0">
                          <a:solidFill>
                            <a:srgbClr val="203764"/>
                          </a:solidFill>
                          <a:effectLst/>
                          <a:latin typeface="Calibri" panose="020F0502020204030204" pitchFamily="34" charset="0"/>
                        </a:rPr>
                        <a:t>BSC AGOSTO 2024: </a:t>
                      </a:r>
                      <a:r>
                        <a:rPr lang="es-MX" sz="1100" b="0" i="0" u="none" strike="noStrike" dirty="0">
                          <a:solidFill>
                            <a:srgbClr val="203764"/>
                          </a:solidFill>
                          <a:effectLst/>
                          <a:latin typeface="Calibri" panose="020F0502020204030204" pitchFamily="34" charset="0"/>
                        </a:rPr>
                        <a:t>El balance fue aprobado el 30/08/2024 y se encuentra pendiente de pago por parte de la SDHT.</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51689150"/>
                  </a:ext>
                </a:extLst>
              </a:tr>
              <a:tr h="254269">
                <a:tc vMerge="1">
                  <a:txBody>
                    <a:bodyPr/>
                    <a:lstStyle/>
                    <a:p>
                      <a:endParaRPr lang="es-CO"/>
                    </a:p>
                  </a:txBody>
                  <a:tcPr/>
                </a:tc>
                <a:tc>
                  <a:txBody>
                    <a:bodyPr/>
                    <a:lstStyle/>
                    <a:p>
                      <a:pPr algn="ctr" rtl="0" fontAlgn="ctr"/>
                      <a:r>
                        <a:rPr lang="es-CO" sz="1200" b="0" i="0" u="none" strike="noStrike" dirty="0">
                          <a:solidFill>
                            <a:srgbClr val="203764"/>
                          </a:solidFill>
                          <a:effectLst/>
                          <a:latin typeface="Calibri" panose="020F0502020204030204" pitchFamily="34" charset="0"/>
                        </a:rPr>
                        <a:t>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100" b="1" i="0" u="none" strike="noStrike" dirty="0">
                          <a:solidFill>
                            <a:srgbClr val="203764"/>
                          </a:solidFill>
                          <a:effectLst/>
                          <a:latin typeface="Calibri" panose="020F0502020204030204" pitchFamily="34" charset="0"/>
                        </a:rPr>
                        <a:t>BSC IV BIMESTRE 2024: </a:t>
                      </a:r>
                      <a:r>
                        <a:rPr lang="es-MX" sz="1100" b="0" i="0" u="none" strike="noStrike" dirty="0">
                          <a:solidFill>
                            <a:srgbClr val="203764"/>
                          </a:solidFill>
                          <a:effectLst/>
                          <a:latin typeface="Calibri" panose="020F0502020204030204" pitchFamily="34" charset="0"/>
                        </a:rPr>
                        <a:t> El balance se encuentra pendiente de aprobación y pago por parte de la SDHT.</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51404076"/>
                  </a:ext>
                </a:extLst>
              </a:tr>
              <a:tr h="254269">
                <a:tc vMerge="1">
                  <a:txBody>
                    <a:bodyPr/>
                    <a:lstStyle/>
                    <a:p>
                      <a:endParaRPr lang="es-CO"/>
                    </a:p>
                  </a:txBody>
                  <a:tcPr/>
                </a:tc>
                <a:tc rowSpan="3">
                  <a:txBody>
                    <a:bodyPr/>
                    <a:lstStyle/>
                    <a:p>
                      <a:pPr algn="ctr" rtl="0" fontAlgn="ctr"/>
                      <a:r>
                        <a:rPr lang="es-CO" sz="1200" b="0" i="0" u="none" strike="noStrike" dirty="0">
                          <a:solidFill>
                            <a:srgbClr val="203764"/>
                          </a:solidFill>
                          <a:effectLst/>
                          <a:latin typeface="Calibri" panose="020F0502020204030204" pitchFamily="34" charset="0"/>
                        </a:rPr>
                        <a:t>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100" b="1" i="0" u="none" strike="noStrike" dirty="0">
                          <a:solidFill>
                            <a:srgbClr val="203764"/>
                          </a:solidFill>
                          <a:effectLst/>
                          <a:latin typeface="Calibri" panose="020F0502020204030204" pitchFamily="34" charset="0"/>
                        </a:rPr>
                        <a:t>BSC JUNIO 2024: </a:t>
                      </a:r>
                      <a:r>
                        <a:rPr lang="es-MX" sz="1100" b="0" i="0" u="none" strike="noStrike" dirty="0">
                          <a:solidFill>
                            <a:srgbClr val="203764"/>
                          </a:solidFill>
                          <a:effectLst/>
                          <a:latin typeface="Calibri" panose="020F0502020204030204" pitchFamily="34" charset="0"/>
                        </a:rPr>
                        <a:t>El balance fue aprobado el 13/08/2024 y fue pagado el 19/09/2024, por parte de la Secretaria Distrital del Hábitat</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250417579"/>
                  </a:ext>
                </a:extLst>
              </a:tr>
              <a:tr h="355975">
                <a:tc vMerge="1">
                  <a:txBody>
                    <a:bodyPr/>
                    <a:lstStyle/>
                    <a:p>
                      <a:endParaRPr lang="es-CO"/>
                    </a:p>
                  </a:txBody>
                  <a:tcPr/>
                </a:tc>
                <a:tc vMerge="1">
                  <a:txBody>
                    <a:bodyPr/>
                    <a:lstStyle/>
                    <a:p>
                      <a:endParaRPr lang="es-CO"/>
                    </a:p>
                  </a:txBody>
                  <a:tcPr/>
                </a:tc>
                <a:tc>
                  <a:txBody>
                    <a:bodyPr/>
                    <a:lstStyle/>
                    <a:p>
                      <a:pPr algn="l" rtl="0" fontAlgn="ctr"/>
                      <a:r>
                        <a:rPr lang="es-MX" sz="1100" b="1" i="0" u="none" strike="noStrike" dirty="0">
                          <a:solidFill>
                            <a:srgbClr val="203764"/>
                          </a:solidFill>
                          <a:effectLst/>
                          <a:latin typeface="Calibri" panose="020F0502020204030204" pitchFamily="34" charset="0"/>
                        </a:rPr>
                        <a:t>BSC JULIO 2024: </a:t>
                      </a:r>
                      <a:r>
                        <a:rPr lang="es-MX" sz="1100" b="0" i="0" u="none" strike="noStrike" dirty="0">
                          <a:solidFill>
                            <a:srgbClr val="203764"/>
                          </a:solidFill>
                          <a:effectLst/>
                          <a:latin typeface="Calibri" panose="020F0502020204030204" pitchFamily="34" charset="0"/>
                        </a:rPr>
                        <a:t> El balance fue aprobado el 30/08/2024, y fue pagado el 19/09/2024, por parte de la Secretaria Distrital del Hábitat.</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07254559"/>
                  </a:ext>
                </a:extLst>
              </a:tr>
              <a:tr h="254269">
                <a:tc vMerge="1">
                  <a:txBody>
                    <a:bodyPr/>
                    <a:lstStyle/>
                    <a:p>
                      <a:endParaRPr lang="es-CO"/>
                    </a:p>
                  </a:txBody>
                  <a:tcPr/>
                </a:tc>
                <a:tc vMerge="1">
                  <a:txBody>
                    <a:bodyPr/>
                    <a:lstStyle/>
                    <a:p>
                      <a:endParaRPr lang="es-CO"/>
                    </a:p>
                  </a:txBody>
                  <a:tcPr/>
                </a:tc>
                <a:tc>
                  <a:txBody>
                    <a:bodyPr/>
                    <a:lstStyle/>
                    <a:p>
                      <a:pPr algn="l" rtl="0" fontAlgn="ctr"/>
                      <a:r>
                        <a:rPr lang="es-MX" sz="1100" b="1" i="0" u="none" strike="noStrike" dirty="0">
                          <a:solidFill>
                            <a:srgbClr val="203764"/>
                          </a:solidFill>
                          <a:effectLst/>
                          <a:latin typeface="Calibri" panose="020F0502020204030204" pitchFamily="34" charset="0"/>
                        </a:rPr>
                        <a:t>BSC AGOSTO 2024: </a:t>
                      </a:r>
                      <a:r>
                        <a:rPr lang="es-MX" sz="1100" b="0" i="0" u="none" strike="noStrike" dirty="0">
                          <a:solidFill>
                            <a:srgbClr val="203764"/>
                          </a:solidFill>
                          <a:effectLst/>
                          <a:latin typeface="Calibri" panose="020F0502020204030204" pitchFamily="34" charset="0"/>
                        </a:rPr>
                        <a:t>El balance se encuentra pendiente de aprobación y pago por parte de la SDHT.</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84602754"/>
                  </a:ext>
                </a:extLst>
              </a:tr>
              <a:tr h="457683">
                <a:tc vMerge="1">
                  <a:txBody>
                    <a:bodyPr/>
                    <a:lstStyle/>
                    <a:p>
                      <a:endParaRPr lang="es-CO"/>
                    </a:p>
                  </a:txBody>
                  <a:tcPr/>
                </a:tc>
                <a:tc rowSpan="2">
                  <a:txBody>
                    <a:bodyPr/>
                    <a:lstStyle/>
                    <a:p>
                      <a:pPr algn="ctr" rtl="0" fontAlgn="ctr"/>
                      <a:r>
                        <a:rPr lang="es-CO" sz="1200" b="0" i="0" u="none" strike="noStrike" dirty="0">
                          <a:solidFill>
                            <a:srgbClr val="203764"/>
                          </a:solidFill>
                          <a:effectLst/>
                          <a:latin typeface="Calibri" panose="020F0502020204030204" pitchFamily="34" charset="0"/>
                        </a:rPr>
                        <a:t>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100" b="1" i="0" u="none" strike="noStrike" dirty="0">
                          <a:solidFill>
                            <a:srgbClr val="203764"/>
                          </a:solidFill>
                          <a:effectLst/>
                          <a:latin typeface="Calibri" panose="020F0502020204030204" pitchFamily="34" charset="0"/>
                        </a:rPr>
                        <a:t>BSC III BIMESTRE 2024: </a:t>
                      </a:r>
                      <a:r>
                        <a:rPr lang="es-MX" sz="1100" b="0" i="0" u="none" strike="noStrike" dirty="0">
                          <a:solidFill>
                            <a:srgbClr val="203764"/>
                          </a:solidFill>
                          <a:effectLst/>
                          <a:latin typeface="Calibri" panose="020F0502020204030204" pitchFamily="34" charset="0"/>
                        </a:rPr>
                        <a:t>El balance fue aprobado el 05/07/2024 y  fue pagado el 03/09/2024, además se identificó el traslado de los recursos desde la Subbolsa FSRI hacia la Subbolsa RBL el 27/09/2024.</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79308633"/>
                  </a:ext>
                </a:extLst>
              </a:tr>
              <a:tr h="254269">
                <a:tc vMerge="1">
                  <a:txBody>
                    <a:bodyPr/>
                    <a:lstStyle/>
                    <a:p>
                      <a:endParaRPr lang="es-CO"/>
                    </a:p>
                  </a:txBody>
                  <a:tcPr/>
                </a:tc>
                <a:tc vMerge="1">
                  <a:txBody>
                    <a:bodyPr/>
                    <a:lstStyle/>
                    <a:p>
                      <a:endParaRPr lang="es-CO"/>
                    </a:p>
                  </a:txBody>
                  <a:tcPr/>
                </a:tc>
                <a:tc>
                  <a:txBody>
                    <a:bodyPr/>
                    <a:lstStyle/>
                    <a:p>
                      <a:pPr algn="l" rtl="0" fontAlgn="ctr"/>
                      <a:r>
                        <a:rPr lang="es-MX" sz="1100" b="1" i="0" u="none" strike="noStrike" dirty="0">
                          <a:solidFill>
                            <a:srgbClr val="203764"/>
                          </a:solidFill>
                          <a:effectLst/>
                          <a:latin typeface="Calibri" panose="020F0502020204030204" pitchFamily="34" charset="0"/>
                        </a:rPr>
                        <a:t>BSC IV BIMESTRE 2024:  </a:t>
                      </a:r>
                      <a:r>
                        <a:rPr lang="es-MX" sz="1100" b="0" i="0" u="none" strike="noStrike" dirty="0">
                          <a:solidFill>
                            <a:srgbClr val="203764"/>
                          </a:solidFill>
                          <a:effectLst/>
                          <a:latin typeface="Calibri" panose="020F0502020204030204" pitchFamily="34" charset="0"/>
                        </a:rPr>
                        <a:t>El balance se encuentra pendiente de aprobación y pago por parte de la SDHT.</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562231220"/>
                  </a:ext>
                </a:extLst>
              </a:tr>
              <a:tr h="457683">
                <a:tc vMerge="1">
                  <a:txBody>
                    <a:bodyPr/>
                    <a:lstStyle/>
                    <a:p>
                      <a:endParaRPr lang="es-CO"/>
                    </a:p>
                  </a:txBody>
                  <a:tcPr/>
                </a:tc>
                <a:tc rowSpan="3">
                  <a:txBody>
                    <a:bodyPr/>
                    <a:lstStyle/>
                    <a:p>
                      <a:pPr algn="ctr" rtl="0" fontAlgn="ctr"/>
                      <a:r>
                        <a:rPr lang="es-CO" sz="1200" b="0" i="0" u="none" strike="noStrike" dirty="0">
                          <a:solidFill>
                            <a:srgbClr val="203764"/>
                          </a:solidFill>
                          <a:effectLst/>
                          <a:latin typeface="Calibri" panose="020F0502020204030204" pitchFamily="34" charset="0"/>
                        </a:rPr>
                        <a:t>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100" b="1" i="0" u="none" strike="noStrike" dirty="0">
                          <a:solidFill>
                            <a:srgbClr val="203764"/>
                          </a:solidFill>
                          <a:effectLst/>
                          <a:latin typeface="Calibri" panose="020F0502020204030204" pitchFamily="34" charset="0"/>
                        </a:rPr>
                        <a:t>BSC JUNIO 2024: </a:t>
                      </a:r>
                      <a:r>
                        <a:rPr lang="es-MX" sz="1100" b="0" i="0" u="none" strike="noStrike" dirty="0">
                          <a:solidFill>
                            <a:srgbClr val="203764"/>
                          </a:solidFill>
                          <a:effectLst/>
                          <a:latin typeface="Calibri" panose="020F0502020204030204" pitchFamily="34" charset="0"/>
                        </a:rPr>
                        <a:t>El balance fue aprobado el 13/08/2024 y  fue pagado el 19/09/2024, además se identificó el traslado de los recursos desde la Subbolsa FSRI hacia la Subbolsa RBL el 23/09/2024.</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6374061"/>
                  </a:ext>
                </a:extLst>
              </a:tr>
              <a:tr h="457683">
                <a:tc vMerge="1">
                  <a:txBody>
                    <a:bodyPr/>
                    <a:lstStyle/>
                    <a:p>
                      <a:endParaRPr lang="es-CO"/>
                    </a:p>
                  </a:txBody>
                  <a:tcPr/>
                </a:tc>
                <a:tc vMerge="1">
                  <a:txBody>
                    <a:bodyPr/>
                    <a:lstStyle/>
                    <a:p>
                      <a:endParaRPr lang="es-CO"/>
                    </a:p>
                  </a:txBody>
                  <a:tcPr/>
                </a:tc>
                <a:tc>
                  <a:txBody>
                    <a:bodyPr/>
                    <a:lstStyle/>
                    <a:p>
                      <a:pPr algn="l" rtl="0" fontAlgn="ctr"/>
                      <a:r>
                        <a:rPr lang="es-MX" sz="1100" b="1" i="0" u="none" strike="noStrike" dirty="0">
                          <a:solidFill>
                            <a:srgbClr val="203764"/>
                          </a:solidFill>
                          <a:effectLst/>
                          <a:latin typeface="Calibri" panose="020F0502020204030204" pitchFamily="34" charset="0"/>
                        </a:rPr>
                        <a:t>BSC JULIO 2024: </a:t>
                      </a:r>
                      <a:r>
                        <a:rPr lang="es-MX" sz="1100" b="0" i="0" u="none" strike="noStrike" dirty="0">
                          <a:solidFill>
                            <a:srgbClr val="203764"/>
                          </a:solidFill>
                          <a:effectLst/>
                          <a:latin typeface="Calibri" panose="020F0502020204030204" pitchFamily="34" charset="0"/>
                        </a:rPr>
                        <a:t>El balance fue aprobado el 30/08/2024 y pagado el 19/09/2024, además se identificó el traslado de los recursos desde la Subbolsa FSRI hacia </a:t>
                      </a:r>
                      <a:r>
                        <a:rPr lang="es-MX" sz="1100" b="0" i="0" u="none" strike="noStrike">
                          <a:solidFill>
                            <a:srgbClr val="203764"/>
                          </a:solidFill>
                          <a:effectLst/>
                          <a:latin typeface="Calibri" panose="020F0502020204030204" pitchFamily="34" charset="0"/>
                        </a:rPr>
                        <a:t>la Subbolsa </a:t>
                      </a:r>
                      <a:r>
                        <a:rPr lang="es-MX" sz="1100" b="0" i="0" u="none" strike="noStrike" dirty="0">
                          <a:solidFill>
                            <a:srgbClr val="203764"/>
                          </a:solidFill>
                          <a:effectLst/>
                          <a:latin typeface="Calibri" panose="020F0502020204030204" pitchFamily="34" charset="0"/>
                        </a:rPr>
                        <a:t>RBL el 23/09/2024.</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52179796"/>
                  </a:ext>
                </a:extLst>
              </a:tr>
              <a:tr h="254269">
                <a:tc vMerge="1">
                  <a:txBody>
                    <a:bodyPr/>
                    <a:lstStyle/>
                    <a:p>
                      <a:endParaRPr lang="es-CO"/>
                    </a:p>
                  </a:txBody>
                  <a:tcPr/>
                </a:tc>
                <a:tc vMerge="1">
                  <a:txBody>
                    <a:bodyPr/>
                    <a:lstStyle/>
                    <a:p>
                      <a:endParaRPr lang="es-CO"/>
                    </a:p>
                  </a:txBody>
                  <a:tcPr/>
                </a:tc>
                <a:tc>
                  <a:txBody>
                    <a:bodyPr/>
                    <a:lstStyle/>
                    <a:p>
                      <a:pPr algn="l" rtl="0" fontAlgn="ctr"/>
                      <a:r>
                        <a:rPr lang="es-MX" sz="1100" b="1" i="0" u="none" strike="noStrike" dirty="0">
                          <a:solidFill>
                            <a:srgbClr val="203764"/>
                          </a:solidFill>
                          <a:effectLst/>
                          <a:latin typeface="Calibri" panose="020F0502020204030204" pitchFamily="34" charset="0"/>
                        </a:rPr>
                        <a:t>BSC AGOSTO 2024: </a:t>
                      </a:r>
                      <a:r>
                        <a:rPr lang="es-MX" sz="1100" b="0" i="0" u="none" strike="noStrike" dirty="0">
                          <a:solidFill>
                            <a:srgbClr val="203764"/>
                          </a:solidFill>
                          <a:effectLst/>
                          <a:latin typeface="Calibri" panose="020F0502020204030204" pitchFamily="34" charset="0"/>
                        </a:rPr>
                        <a:t>El balance se encuentra pendiente de aprobación y pago por parte de la SDHT.</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59704916"/>
                  </a:ext>
                </a:extLst>
              </a:tr>
            </a:tbl>
          </a:graphicData>
        </a:graphic>
      </p:graphicFrame>
    </p:spTree>
    <p:extLst>
      <p:ext uri="{BB962C8B-B14F-4D97-AF65-F5344CB8AC3E}">
        <p14:creationId xmlns:p14="http://schemas.microsoft.com/office/powerpoint/2010/main" val="274852433"/>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3BFE85C-71AC-4E9B-8334-0760C81D407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Título 1">
            <a:extLst>
              <a:ext uri="{FF2B5EF4-FFF2-40B4-BE49-F238E27FC236}">
                <a16:creationId xmlns:a16="http://schemas.microsoft.com/office/drawing/2014/main" id="{977C3235-5968-4C64-B327-36CA162D099C}"/>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9" name="CuadroTexto 8">
            <a:extLst>
              <a:ext uri="{FF2B5EF4-FFF2-40B4-BE49-F238E27FC236}">
                <a16:creationId xmlns:a16="http://schemas.microsoft.com/office/drawing/2014/main" id="{B7BC3C00-F9D3-47B1-ADD3-9A91B5D9E305}"/>
              </a:ext>
            </a:extLst>
          </p:cNvPr>
          <p:cNvSpPr txBox="1"/>
          <p:nvPr/>
        </p:nvSpPr>
        <p:spPr>
          <a:xfrm>
            <a:off x="1623219" y="227336"/>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30 de septiembre de 2024</a:t>
            </a:r>
          </a:p>
        </p:txBody>
      </p:sp>
      <p:pic>
        <p:nvPicPr>
          <p:cNvPr id="10" name="Imagen 15">
            <a:extLst>
              <a:ext uri="{FF2B5EF4-FFF2-40B4-BE49-F238E27FC236}">
                <a16:creationId xmlns:a16="http://schemas.microsoft.com/office/drawing/2014/main" id="{226EAF42-0F5D-48B0-AFB9-AC5F5E5B8AE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31370EB0-F45F-446E-8462-2EAB138BBC7E}"/>
              </a:ext>
            </a:extLst>
          </p:cNvPr>
          <p:cNvGraphicFramePr>
            <a:graphicFrameLocks noGrp="1"/>
          </p:cNvGraphicFramePr>
          <p:nvPr/>
        </p:nvGraphicFramePr>
        <p:xfrm>
          <a:off x="729673" y="2122489"/>
          <a:ext cx="10682039" cy="3171886"/>
        </p:xfrm>
        <a:graphic>
          <a:graphicData uri="http://schemas.openxmlformats.org/drawingml/2006/table">
            <a:tbl>
              <a:tblPr/>
              <a:tblGrid>
                <a:gridCol w="1603045">
                  <a:extLst>
                    <a:ext uri="{9D8B030D-6E8A-4147-A177-3AD203B41FA5}">
                      <a16:colId xmlns:a16="http://schemas.microsoft.com/office/drawing/2014/main" val="3389405581"/>
                    </a:ext>
                  </a:extLst>
                </a:gridCol>
                <a:gridCol w="1349220">
                  <a:extLst>
                    <a:ext uri="{9D8B030D-6E8A-4147-A177-3AD203B41FA5}">
                      <a16:colId xmlns:a16="http://schemas.microsoft.com/office/drawing/2014/main" val="2882434122"/>
                    </a:ext>
                  </a:extLst>
                </a:gridCol>
                <a:gridCol w="7729774">
                  <a:extLst>
                    <a:ext uri="{9D8B030D-6E8A-4147-A177-3AD203B41FA5}">
                      <a16:colId xmlns:a16="http://schemas.microsoft.com/office/drawing/2014/main" val="2657212240"/>
                    </a:ext>
                  </a:extLst>
                </a:gridCol>
              </a:tblGrid>
              <a:tr h="323716">
                <a:tc>
                  <a:txBody>
                    <a:bodyPr/>
                    <a:lstStyle/>
                    <a:p>
                      <a:pPr algn="ctr" rtl="0" fontAlgn="ctr"/>
                      <a:r>
                        <a:rPr lang="es-CO" sz="1200" b="1" i="0" u="none" strike="noStrike" dirty="0">
                          <a:solidFill>
                            <a:srgbClr val="203764"/>
                          </a:solidFill>
                          <a:effectLst/>
                          <a:latin typeface="Calibri" panose="020F0502020204030204" pitchFamily="34" charset="0"/>
                        </a:rPr>
                        <a:t>SUBBOLSA</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dirty="0">
                          <a:solidFill>
                            <a:srgbClr val="203764"/>
                          </a:solidFill>
                          <a:effectLst/>
                          <a:latin typeface="Calibri" panose="020F0502020204030204" pitchFamily="34" charset="0"/>
                        </a:rPr>
                        <a:t>ASE</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dirty="0">
                          <a:solidFill>
                            <a:srgbClr val="203764"/>
                          </a:solidFill>
                          <a:effectLst/>
                          <a:latin typeface="Calibri" panose="020F0502020204030204" pitchFamily="34" charset="0"/>
                        </a:rPr>
                        <a:t>SITUACIONES</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2451345446"/>
                  </a:ext>
                </a:extLst>
              </a:tr>
              <a:tr h="634377">
                <a:tc>
                  <a:txBody>
                    <a:bodyPr/>
                    <a:lstStyle/>
                    <a:p>
                      <a:pPr algn="ctr" rtl="0" fontAlgn="ctr"/>
                      <a:r>
                        <a:rPr lang="es-CO" sz="1200" b="1" i="0" u="none" strike="noStrike" dirty="0">
                          <a:solidFill>
                            <a:srgbClr val="203764"/>
                          </a:solidFill>
                          <a:effectLst/>
                          <a:latin typeface="Calibri" panose="020F0502020204030204" pitchFamily="34" charset="0"/>
                        </a:rPr>
                        <a:t>Traslado recursos IAT</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2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el giro realizado por la Fiduciaria en agosto 2024</a:t>
                      </a:r>
                      <a:r>
                        <a:rPr lang="es-MX" sz="1200" b="0" i="0" u="none" strike="noStrike" kern="1200" dirty="0">
                          <a:solidFill>
                            <a:srgbClr val="203764"/>
                          </a:solidFill>
                          <a:effectLst/>
                          <a:latin typeface="Calibri" panose="020F0502020204030204" pitchFamily="34" charset="0"/>
                          <a:ea typeface="+mn-ea"/>
                          <a:cs typeface="+mn-cs"/>
                        </a:rPr>
                        <a:t>, el cual fue acorde </a:t>
                      </a:r>
                      <a:r>
                        <a:rPr lang="es-MX" sz="1200" b="0" i="0" u="none" strike="noStrike" dirty="0">
                          <a:solidFill>
                            <a:srgbClr val="203764"/>
                          </a:solidFill>
                          <a:effectLst/>
                          <a:latin typeface="Calibri" panose="020F0502020204030204" pitchFamily="34" charset="0"/>
                        </a:rPr>
                        <a:t>con las remuneraciones del mes de julio de 2024 informadas por Proceraseo S.A.S.</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6368028"/>
                  </a:ext>
                </a:extLst>
              </a:tr>
              <a:tr h="945039">
                <a:tc>
                  <a:txBody>
                    <a:bodyPr/>
                    <a:lstStyle/>
                    <a:p>
                      <a:pPr algn="ctr" rtl="0" fontAlgn="ctr"/>
                      <a:r>
                        <a:rPr lang="es-CO" sz="1200" b="1" i="0" u="none" strike="noStrike" dirty="0">
                          <a:solidFill>
                            <a:srgbClr val="203764"/>
                          </a:solidFill>
                          <a:effectLst/>
                          <a:latin typeface="Calibri" panose="020F0502020204030204" pitchFamily="34" charset="0"/>
                        </a:rPr>
                        <a:t>Aprovechamiento</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200" b="0" i="0" u="none" strike="noStrike" dirty="0">
                          <a:solidFill>
                            <a:srgbClr val="203764"/>
                          </a:solidFill>
                          <a:effectLst/>
                          <a:latin typeface="Calibri" panose="020F0502020204030204" pitchFamily="34" charset="0"/>
                        </a:rPr>
                        <a:t>ASE 1, ASE 2 ASE 3 y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l" rtl="0" fontAlgn="ctr"/>
                      <a:r>
                        <a:rPr lang="es-MX" sz="1200" b="0" i="0" u="none" strike="noStrike" dirty="0">
                          <a:solidFill>
                            <a:srgbClr val="203764"/>
                          </a:solidFill>
                          <a:effectLst/>
                          <a:latin typeface="Calibri" panose="020F0502020204030204" pitchFamily="34" charset="0"/>
                        </a:rPr>
                        <a:t>La Interventoría presentó los informes de aprovechamiento con el análisis de liquidación y pagos correspondientes a los comités de conciliación de cuentas que los Concesionarios realizaron en aseo 2024, y tiene en revisión la información de los comités de aprovechamiento realizados en septiembre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69799753"/>
                  </a:ext>
                </a:extLst>
              </a:tr>
              <a:tr h="634377">
                <a:tc>
                  <a:txBody>
                    <a:bodyPr/>
                    <a:lstStyle/>
                    <a:p>
                      <a:pPr algn="ctr" rtl="0" fontAlgn="ctr"/>
                      <a:r>
                        <a:rPr lang="es-CO" sz="1200" b="1" i="0" u="none" strike="noStrike" dirty="0">
                          <a:solidFill>
                            <a:srgbClr val="203764"/>
                          </a:solidFill>
                          <a:effectLst/>
                          <a:latin typeface="Calibri" panose="020F0502020204030204" pitchFamily="34" charset="0"/>
                        </a:rPr>
                        <a:t>Interventoría</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200" b="0" i="0" u="none" strike="noStrike" dirty="0">
                          <a:solidFill>
                            <a:srgbClr val="203764"/>
                          </a:solidFill>
                          <a:effectLst/>
                          <a:latin typeface="Calibri" panose="020F0502020204030204" pitchFamily="34" charset="0"/>
                        </a:rPr>
                        <a:t>ASE 1, ASE 2, ASE 3,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que al corte 30 de septiembre de 2024 se pagaron las facturas del servicio de julio de 2024 y que los recursos eran insuficientes para el pago de las facturas del servicio de agosto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10234962"/>
                  </a:ext>
                </a:extLst>
              </a:tr>
              <a:tr h="634377">
                <a:tc>
                  <a:txBody>
                    <a:bodyPr/>
                    <a:lstStyle/>
                    <a:p>
                      <a:pPr algn="ctr" rtl="0" fontAlgn="ctr"/>
                      <a:r>
                        <a:rPr lang="es-CO" sz="1200" b="1" i="0" u="none" strike="noStrike" dirty="0">
                          <a:solidFill>
                            <a:srgbClr val="203764"/>
                          </a:solidFill>
                          <a:effectLst/>
                          <a:latin typeface="Calibri" panose="020F0502020204030204" pitchFamily="34" charset="0"/>
                        </a:rPr>
                        <a:t>RBL</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A9D18E"/>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2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evidenció que los Concesionarios realizaron de manera oportuna el pago a Proceraseo S.A.S de las facturas del servicio de agosto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C5E0B4"/>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02509233"/>
                  </a:ext>
                </a:extLst>
              </a:tr>
            </a:tbl>
          </a:graphicData>
        </a:graphic>
      </p:graphicFrame>
    </p:spTree>
    <p:extLst>
      <p:ext uri="{BB962C8B-B14F-4D97-AF65-F5344CB8AC3E}">
        <p14:creationId xmlns:p14="http://schemas.microsoft.com/office/powerpoint/2010/main" val="377644096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06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36984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18905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7071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176883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89647" y="6371498"/>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MX" sz="900">
                <a:solidFill>
                  <a:schemeClr val="accent1">
                    <a:lumMod val="50000"/>
                  </a:schemeClr>
                </a:solidFill>
              </a:rPr>
              <a:t>Periodo comprendido entre el 1 de enero y el 31 de agosto de 2024.</a:t>
            </a:r>
            <a:endParaRPr lang="es-CO" sz="900">
              <a:solidFill>
                <a:schemeClr val="accent1">
                  <a:lumMod val="50000"/>
                </a:schemeClr>
              </a:solidFill>
            </a:endParaRPr>
          </a:p>
        </p:txBody>
      </p:sp>
      <p:pic>
        <p:nvPicPr>
          <p:cNvPr id="25" name="Picture 2">
            <a:extLst>
              <a:ext uri="{FF2B5EF4-FFF2-40B4-BE49-F238E27FC236}">
                <a16:creationId xmlns:a16="http://schemas.microsoft.com/office/drawing/2014/main" id="{B2A1BADA-C531-45C8-AE07-5DE060750DA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5429" y="17419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8F1897B4-5B3E-480E-8A98-74B9780230A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95429" y="112828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996B995B-6C9D-D2DC-82DD-C109A6DFE256}"/>
              </a:ext>
            </a:extLst>
          </p:cNvPr>
          <p:cNvGraphicFramePr>
            <a:graphicFrameLocks noGrp="1"/>
          </p:cNvGraphicFramePr>
          <p:nvPr>
            <p:extLst>
              <p:ext uri="{D42A27DB-BD31-4B8C-83A1-F6EECF244321}">
                <p14:modId xmlns:p14="http://schemas.microsoft.com/office/powerpoint/2010/main" val="4205472779"/>
              </p:ext>
            </p:extLst>
          </p:nvPr>
        </p:nvGraphicFramePr>
        <p:xfrm>
          <a:off x="241261" y="2449669"/>
          <a:ext cx="11709475" cy="3436694"/>
        </p:xfrm>
        <a:graphic>
          <a:graphicData uri="http://schemas.openxmlformats.org/drawingml/2006/table">
            <a:tbl>
              <a:tblPr/>
              <a:tblGrid>
                <a:gridCol w="530742">
                  <a:extLst>
                    <a:ext uri="{9D8B030D-6E8A-4147-A177-3AD203B41FA5}">
                      <a16:colId xmlns:a16="http://schemas.microsoft.com/office/drawing/2014/main" val="3123425424"/>
                    </a:ext>
                  </a:extLst>
                </a:gridCol>
                <a:gridCol w="815067">
                  <a:extLst>
                    <a:ext uri="{9D8B030D-6E8A-4147-A177-3AD203B41FA5}">
                      <a16:colId xmlns:a16="http://schemas.microsoft.com/office/drawing/2014/main" val="1593422218"/>
                    </a:ext>
                  </a:extLst>
                </a:gridCol>
                <a:gridCol w="533110">
                  <a:extLst>
                    <a:ext uri="{9D8B030D-6E8A-4147-A177-3AD203B41FA5}">
                      <a16:colId xmlns:a16="http://schemas.microsoft.com/office/drawing/2014/main" val="1500572099"/>
                    </a:ext>
                  </a:extLst>
                </a:gridCol>
                <a:gridCol w="135055">
                  <a:extLst>
                    <a:ext uri="{9D8B030D-6E8A-4147-A177-3AD203B41FA5}">
                      <a16:colId xmlns:a16="http://schemas.microsoft.com/office/drawing/2014/main" val="1325246868"/>
                    </a:ext>
                  </a:extLst>
                </a:gridCol>
                <a:gridCol w="533110">
                  <a:extLst>
                    <a:ext uri="{9D8B030D-6E8A-4147-A177-3AD203B41FA5}">
                      <a16:colId xmlns:a16="http://schemas.microsoft.com/office/drawing/2014/main" val="729842959"/>
                    </a:ext>
                  </a:extLst>
                </a:gridCol>
                <a:gridCol w="796111">
                  <a:extLst>
                    <a:ext uri="{9D8B030D-6E8A-4147-A177-3AD203B41FA5}">
                      <a16:colId xmlns:a16="http://schemas.microsoft.com/office/drawing/2014/main" val="493509912"/>
                    </a:ext>
                  </a:extLst>
                </a:gridCol>
                <a:gridCol w="533110">
                  <a:extLst>
                    <a:ext uri="{9D8B030D-6E8A-4147-A177-3AD203B41FA5}">
                      <a16:colId xmlns:a16="http://schemas.microsoft.com/office/drawing/2014/main" val="1108211230"/>
                    </a:ext>
                  </a:extLst>
                </a:gridCol>
                <a:gridCol w="135055">
                  <a:extLst>
                    <a:ext uri="{9D8B030D-6E8A-4147-A177-3AD203B41FA5}">
                      <a16:colId xmlns:a16="http://schemas.microsoft.com/office/drawing/2014/main" val="2717570310"/>
                    </a:ext>
                  </a:extLst>
                </a:gridCol>
                <a:gridCol w="533110">
                  <a:extLst>
                    <a:ext uri="{9D8B030D-6E8A-4147-A177-3AD203B41FA5}">
                      <a16:colId xmlns:a16="http://schemas.microsoft.com/office/drawing/2014/main" val="2269868570"/>
                    </a:ext>
                  </a:extLst>
                </a:gridCol>
                <a:gridCol w="732139">
                  <a:extLst>
                    <a:ext uri="{9D8B030D-6E8A-4147-A177-3AD203B41FA5}">
                      <a16:colId xmlns:a16="http://schemas.microsoft.com/office/drawing/2014/main" val="3181936193"/>
                    </a:ext>
                  </a:extLst>
                </a:gridCol>
                <a:gridCol w="533110">
                  <a:extLst>
                    <a:ext uri="{9D8B030D-6E8A-4147-A177-3AD203B41FA5}">
                      <a16:colId xmlns:a16="http://schemas.microsoft.com/office/drawing/2014/main" val="2399150462"/>
                    </a:ext>
                  </a:extLst>
                </a:gridCol>
                <a:gridCol w="135055">
                  <a:extLst>
                    <a:ext uri="{9D8B030D-6E8A-4147-A177-3AD203B41FA5}">
                      <a16:colId xmlns:a16="http://schemas.microsoft.com/office/drawing/2014/main" val="1906527930"/>
                    </a:ext>
                  </a:extLst>
                </a:gridCol>
                <a:gridCol w="533110">
                  <a:extLst>
                    <a:ext uri="{9D8B030D-6E8A-4147-A177-3AD203B41FA5}">
                      <a16:colId xmlns:a16="http://schemas.microsoft.com/office/drawing/2014/main" val="3694464136"/>
                    </a:ext>
                  </a:extLst>
                </a:gridCol>
                <a:gridCol w="732139">
                  <a:extLst>
                    <a:ext uri="{9D8B030D-6E8A-4147-A177-3AD203B41FA5}">
                      <a16:colId xmlns:a16="http://schemas.microsoft.com/office/drawing/2014/main" val="1020236474"/>
                    </a:ext>
                  </a:extLst>
                </a:gridCol>
                <a:gridCol w="533110">
                  <a:extLst>
                    <a:ext uri="{9D8B030D-6E8A-4147-A177-3AD203B41FA5}">
                      <a16:colId xmlns:a16="http://schemas.microsoft.com/office/drawing/2014/main" val="1833146415"/>
                    </a:ext>
                  </a:extLst>
                </a:gridCol>
                <a:gridCol w="135055">
                  <a:extLst>
                    <a:ext uri="{9D8B030D-6E8A-4147-A177-3AD203B41FA5}">
                      <a16:colId xmlns:a16="http://schemas.microsoft.com/office/drawing/2014/main" val="723732321"/>
                    </a:ext>
                  </a:extLst>
                </a:gridCol>
                <a:gridCol w="533110">
                  <a:extLst>
                    <a:ext uri="{9D8B030D-6E8A-4147-A177-3AD203B41FA5}">
                      <a16:colId xmlns:a16="http://schemas.microsoft.com/office/drawing/2014/main" val="1617748975"/>
                    </a:ext>
                  </a:extLst>
                </a:gridCol>
                <a:gridCol w="732139">
                  <a:extLst>
                    <a:ext uri="{9D8B030D-6E8A-4147-A177-3AD203B41FA5}">
                      <a16:colId xmlns:a16="http://schemas.microsoft.com/office/drawing/2014/main" val="2174291623"/>
                    </a:ext>
                  </a:extLst>
                </a:gridCol>
                <a:gridCol w="533110">
                  <a:extLst>
                    <a:ext uri="{9D8B030D-6E8A-4147-A177-3AD203B41FA5}">
                      <a16:colId xmlns:a16="http://schemas.microsoft.com/office/drawing/2014/main" val="307921247"/>
                    </a:ext>
                  </a:extLst>
                </a:gridCol>
                <a:gridCol w="135055">
                  <a:extLst>
                    <a:ext uri="{9D8B030D-6E8A-4147-A177-3AD203B41FA5}">
                      <a16:colId xmlns:a16="http://schemas.microsoft.com/office/drawing/2014/main" val="1656538759"/>
                    </a:ext>
                  </a:extLst>
                </a:gridCol>
                <a:gridCol w="549696">
                  <a:extLst>
                    <a:ext uri="{9D8B030D-6E8A-4147-A177-3AD203B41FA5}">
                      <a16:colId xmlns:a16="http://schemas.microsoft.com/office/drawing/2014/main" val="960066772"/>
                    </a:ext>
                  </a:extLst>
                </a:gridCol>
                <a:gridCol w="815067">
                  <a:extLst>
                    <a:ext uri="{9D8B030D-6E8A-4147-A177-3AD203B41FA5}">
                      <a16:colId xmlns:a16="http://schemas.microsoft.com/office/drawing/2014/main" val="3145106854"/>
                    </a:ext>
                  </a:extLst>
                </a:gridCol>
                <a:gridCol w="533110">
                  <a:extLst>
                    <a:ext uri="{9D8B030D-6E8A-4147-A177-3AD203B41FA5}">
                      <a16:colId xmlns:a16="http://schemas.microsoft.com/office/drawing/2014/main" val="2342317469"/>
                    </a:ext>
                  </a:extLst>
                </a:gridCol>
              </a:tblGrid>
              <a:tr h="363495">
                <a:tc>
                  <a:txBody>
                    <a:bodyPr/>
                    <a:lstStyle/>
                    <a:p>
                      <a:pPr algn="ctr" rtl="0" fontAlgn="ctr"/>
                      <a:r>
                        <a:rPr lang="es-CO" sz="9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M2 TOTALES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42414810"/>
                  </a:ext>
                </a:extLst>
              </a:tr>
              <a:tr h="346975">
                <a:tc>
                  <a:txBody>
                    <a:bodyPr/>
                    <a:lstStyle/>
                    <a:p>
                      <a:pPr algn="ctr" rtl="0" fontAlgn="ctr"/>
                      <a:r>
                        <a:rPr lang="es-CO" sz="9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10.171.542,00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2.367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11.489.925,30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27.913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7.648.399,68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5.273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5.587.994,88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7.711.384,88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8.439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1" i="0" u="none" strike="noStrike">
                          <a:solidFill>
                            <a:srgbClr val="002060"/>
                          </a:solidFill>
                          <a:effectLst/>
                          <a:latin typeface="Calibri" panose="020F0502020204030204" pitchFamily="34" charset="0"/>
                        </a:rPr>
                        <a:t>42.609.246,74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50" b="1" i="0" u="none" strike="noStrike">
                          <a:solidFill>
                            <a:srgbClr val="002060"/>
                          </a:solidFill>
                          <a:effectLst/>
                          <a:latin typeface="Calibri" panose="020F0502020204030204" pitchFamily="34" charset="0"/>
                        </a:rPr>
                        <a:t>44.886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768870698"/>
                  </a:ext>
                </a:extLst>
              </a:tr>
              <a:tr h="346975">
                <a:tc>
                  <a:txBody>
                    <a:bodyPr/>
                    <a:lstStyle/>
                    <a:p>
                      <a:pPr algn="ctr" rtl="0" fontAlgn="ctr"/>
                      <a:r>
                        <a:rPr lang="es-CO" sz="9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10.236.851,81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2.368</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10.185.089,16</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29.147</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7.968.300,00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4.891</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5.588.702,99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895</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8.136.855,44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9.292</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42.115.799,40</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46.593</a:t>
                      </a:r>
                    </a:p>
                  </a:txBody>
                  <a:tcPr marL="0" marR="0" marT="0" marB="0" anchor="ctr">
                    <a:lnL>
                      <a:noFill/>
                    </a:lnL>
                    <a:lnR>
                      <a:noFill/>
                    </a:lnR>
                    <a:lnT>
                      <a:noFill/>
                    </a:lnT>
                    <a:lnB>
                      <a:noFill/>
                    </a:lnB>
                    <a:noFill/>
                  </a:tcPr>
                </a:tc>
                <a:extLst>
                  <a:ext uri="{0D108BD9-81ED-4DB2-BD59-A6C34878D82A}">
                    <a16:rowId xmlns:a16="http://schemas.microsoft.com/office/drawing/2014/main" val="2295774806"/>
                  </a:ext>
                </a:extLst>
              </a:tr>
              <a:tr h="346975">
                <a:tc>
                  <a:txBody>
                    <a:bodyPr/>
                    <a:lstStyle/>
                    <a:p>
                      <a:pPr algn="ctr" rtl="0" fontAlgn="ctr"/>
                      <a:r>
                        <a:rPr lang="es-CO" sz="9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10.234.629,27</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2.371</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10.272.085,52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33.466</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6.979.505,29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4.757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5.587.144,58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895</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7.713.599,25</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8.452</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002060"/>
                          </a:solidFill>
                          <a:effectLst/>
                          <a:latin typeface="Calibri" panose="020F0502020204030204" pitchFamily="34" charset="0"/>
                        </a:rPr>
                        <a:t>40.786.963,91</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002060"/>
                          </a:solidFill>
                          <a:effectLst/>
                          <a:latin typeface="Calibri" panose="020F0502020204030204" pitchFamily="34" charset="0"/>
                        </a:rPr>
                        <a:t>49.941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1523602"/>
                  </a:ext>
                </a:extLst>
              </a:tr>
              <a:tr h="346975">
                <a:tc>
                  <a:txBody>
                    <a:bodyPr/>
                    <a:lstStyle/>
                    <a:p>
                      <a:pPr algn="ctr" rtl="0" fontAlgn="ctr"/>
                      <a:r>
                        <a:rPr lang="es-CO" sz="9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10.258.660,82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2.378</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10.898.071,83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28.522</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8.432.120,14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5.298</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5.585.020,90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893</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7.997.707,09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8.787</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43.171.580,77</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45.878</a:t>
                      </a:r>
                    </a:p>
                  </a:txBody>
                  <a:tcPr marL="0" marR="0" marT="0" marB="0" anchor="ctr">
                    <a:lnL>
                      <a:noFill/>
                    </a:lnL>
                    <a:lnR>
                      <a:noFill/>
                    </a:lnR>
                    <a:lnT>
                      <a:noFill/>
                    </a:lnT>
                    <a:lnB>
                      <a:noFill/>
                    </a:lnB>
                    <a:noFill/>
                  </a:tcPr>
                </a:tc>
                <a:extLst>
                  <a:ext uri="{0D108BD9-81ED-4DB2-BD59-A6C34878D82A}">
                    <a16:rowId xmlns:a16="http://schemas.microsoft.com/office/drawing/2014/main" val="2256513447"/>
                  </a:ext>
                </a:extLst>
              </a:tr>
              <a:tr h="330451">
                <a:tc>
                  <a:txBody>
                    <a:bodyPr/>
                    <a:lstStyle/>
                    <a:p>
                      <a:pPr algn="ctr" rtl="0" fontAlgn="ctr"/>
                      <a:r>
                        <a:rPr lang="es-CO" sz="9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9.480.408,11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2.100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10.214.533,03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26.754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7.050.555,03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4.524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5.069.800,81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805</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6.337.132,31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6.720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002060"/>
                          </a:solidFill>
                          <a:effectLst/>
                          <a:latin typeface="Calibri" panose="020F0502020204030204" pitchFamily="34" charset="0"/>
                        </a:rPr>
                        <a:t>38.152.429,29</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002060"/>
                          </a:solidFill>
                          <a:effectLst/>
                          <a:latin typeface="Calibri" panose="020F0502020204030204" pitchFamily="34" charset="0"/>
                        </a:rPr>
                        <a:t>40.903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80288689"/>
                  </a:ext>
                </a:extLst>
              </a:tr>
              <a:tr h="330451">
                <a:tc>
                  <a:txBody>
                    <a:bodyPr/>
                    <a:lstStyle/>
                    <a:p>
                      <a:pPr algn="ctr" rtl="0" fontAlgn="ctr"/>
                      <a:r>
                        <a:rPr lang="es-CO" sz="9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8.970.658,44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2.059</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10.260.336,13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27.088</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7.019.455,50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4.534</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4.944.872,81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780</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7.512.376,28</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8.147</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38.707.699,16</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42.608</a:t>
                      </a:r>
                    </a:p>
                  </a:txBody>
                  <a:tcPr marL="0" marR="0" marT="0" marB="0" anchor="ctr">
                    <a:lnL>
                      <a:noFill/>
                    </a:lnL>
                    <a:lnR>
                      <a:noFill/>
                    </a:lnR>
                    <a:lnT>
                      <a:noFill/>
                    </a:lnT>
                    <a:lnB>
                      <a:noFill/>
                    </a:lnB>
                    <a:noFill/>
                  </a:tcPr>
                </a:tc>
                <a:extLst>
                  <a:ext uri="{0D108BD9-81ED-4DB2-BD59-A6C34878D82A}">
                    <a16:rowId xmlns:a16="http://schemas.microsoft.com/office/drawing/2014/main" val="1935502515"/>
                  </a:ext>
                </a:extLst>
              </a:tr>
              <a:tr h="330451">
                <a:tc>
                  <a:txBody>
                    <a:bodyPr/>
                    <a:lstStyle/>
                    <a:p>
                      <a:pPr algn="ctr" rtl="0" fontAlgn="ctr"/>
                      <a:r>
                        <a:rPr lang="es-CO" sz="9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10.791.691,19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2.448</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10.407.864,65</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27.602</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7.401.584,33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4.631</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5.581.783,23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891</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8.042.893,55</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002060"/>
                          </a:solidFill>
                          <a:effectLst/>
                          <a:latin typeface="Calibri" panose="020F0502020204030204" pitchFamily="34" charset="0"/>
                        </a:rPr>
                        <a:t>8.886</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002060"/>
                          </a:solidFill>
                          <a:effectLst/>
                          <a:latin typeface="Calibri" panose="020F0502020204030204" pitchFamily="34" charset="0"/>
                        </a:rPr>
                        <a:t>42.225.816,95</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002060"/>
                          </a:solidFill>
                          <a:effectLst/>
                          <a:latin typeface="Calibri" panose="020F0502020204030204" pitchFamily="34" charset="0"/>
                        </a:rPr>
                        <a:t>44.458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4511845"/>
                  </a:ext>
                </a:extLst>
              </a:tr>
              <a:tr h="330451">
                <a:tc>
                  <a:txBody>
                    <a:bodyPr/>
                    <a:lstStyle/>
                    <a:p>
                      <a:pPr algn="ctr" rtl="0" fontAlgn="ctr"/>
                      <a:r>
                        <a:rPr lang="es-CO" sz="9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10.505.362,02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2.352</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10.473.299,62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33.949</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8.620.532,96</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4.802</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5.577.347,22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891</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8.472.490,04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10.123</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43.649.031,87</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52.117</a:t>
                      </a:r>
                    </a:p>
                  </a:txBody>
                  <a:tcPr marL="0" marR="0" marT="0" marB="0" anchor="ctr">
                    <a:lnL>
                      <a:noFill/>
                    </a:lnL>
                    <a:lnR>
                      <a:noFill/>
                    </a:lnR>
                    <a:lnT>
                      <a:noFill/>
                    </a:lnT>
                    <a:lnB>
                      <a:noFill/>
                    </a:lnB>
                    <a:noFill/>
                  </a:tcPr>
                </a:tc>
                <a:extLst>
                  <a:ext uri="{0D108BD9-81ED-4DB2-BD59-A6C34878D82A}">
                    <a16:rowId xmlns:a16="http://schemas.microsoft.com/office/drawing/2014/main" val="3734721198"/>
                  </a:ext>
                </a:extLst>
              </a:tr>
              <a:tr h="363495">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80.649.803,66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18.443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9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84.201.205,24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234.441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9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61.120.452,92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38.710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9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43.522.667,43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6.944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9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61.924.438,85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68.846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331.418.568,09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50" b="1" i="0" u="none" strike="noStrike">
                          <a:solidFill>
                            <a:srgbClr val="203864"/>
                          </a:solidFill>
                          <a:effectLst/>
                          <a:latin typeface="Calibri" panose="020F0502020204030204" pitchFamily="34" charset="0"/>
                        </a:rPr>
                        <a:t>367.384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033549803"/>
                  </a:ext>
                </a:extLst>
              </a:tr>
            </a:tbl>
          </a:graphicData>
        </a:graphic>
      </p:graphicFrame>
    </p:spTree>
    <p:extLst>
      <p:ext uri="{BB962C8B-B14F-4D97-AF65-F5344CB8AC3E}">
        <p14:creationId xmlns:p14="http://schemas.microsoft.com/office/powerpoint/2010/main" val="147215995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FB91FE0-DEED-41E2-AF54-515317ED0046}"/>
              </a:ext>
            </a:extLst>
          </p:cNvPr>
          <p:cNvCxnSpPr>
            <a:cxnSpLocks/>
          </p:cNvCxnSpPr>
          <p:nvPr/>
        </p:nvCxnSpPr>
        <p:spPr>
          <a:xfrm>
            <a:off x="80963" y="10302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1CDFA86E-E4C5-40CE-A7C5-5C476C1737E6}"/>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9B5E690B-4D45-4057-8C00-563CD35E0FB0}"/>
              </a:ext>
            </a:extLst>
          </p:cNvPr>
          <p:cNvSpPr txBox="1"/>
          <p:nvPr/>
        </p:nvSpPr>
        <p:spPr>
          <a:xfrm>
            <a:off x="1622425" y="136525"/>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kern="0" dirty="0">
                <a:solidFill>
                  <a:srgbClr val="002060"/>
                </a:solidFill>
              </a:rPr>
              <a:t>Aportes Voluntarios Obligaciones De Hacer</a:t>
            </a:r>
            <a:endParaRPr lang="es-ES" sz="1600" b="0" dirty="0">
              <a:solidFill>
                <a:srgbClr val="002060"/>
              </a:solidFill>
            </a:endParaRPr>
          </a:p>
        </p:txBody>
      </p:sp>
      <p:pic>
        <p:nvPicPr>
          <p:cNvPr id="146437" name="Imagen 15">
            <a:extLst>
              <a:ext uri="{FF2B5EF4-FFF2-40B4-BE49-F238E27FC236}">
                <a16:creationId xmlns:a16="http://schemas.microsoft.com/office/drawing/2014/main" id="{CE4225BE-7333-4B1C-9685-5533DEE512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8" name="Imagen 9">
            <a:extLst>
              <a:ext uri="{FF2B5EF4-FFF2-40B4-BE49-F238E27FC236}">
                <a16:creationId xmlns:a16="http://schemas.microsoft.com/office/drawing/2014/main" id="{665F9625-2AE2-4122-B5F6-BC5A0D5923D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9516" y="1429128"/>
            <a:ext cx="1077912" cy="84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9" name="Imagen 7">
            <a:extLst>
              <a:ext uri="{FF2B5EF4-FFF2-40B4-BE49-F238E27FC236}">
                <a16:creationId xmlns:a16="http://schemas.microsoft.com/office/drawing/2014/main" id="{7D019A21-7161-4911-B7D8-0AE4F3D07E9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217441" y="2543553"/>
            <a:ext cx="13938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1" name="Imagen 10">
            <a:extLst>
              <a:ext uri="{FF2B5EF4-FFF2-40B4-BE49-F238E27FC236}">
                <a16:creationId xmlns:a16="http://schemas.microsoft.com/office/drawing/2014/main" id="{DC27FFFA-8322-496D-92DD-828ADD006FC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5378" y="4842253"/>
            <a:ext cx="1176338"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2" name="Imagen 14">
            <a:extLst>
              <a:ext uri="{FF2B5EF4-FFF2-40B4-BE49-F238E27FC236}">
                <a16:creationId xmlns:a16="http://schemas.microsoft.com/office/drawing/2014/main" id="{3F2448D4-6ECB-4F56-A505-719083692059}"/>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25378" y="5489953"/>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240F740C-F6B1-497C-8405-6F92619E204E}"/>
              </a:ext>
            </a:extLst>
          </p:cNvPr>
          <p:cNvSpPr txBox="1"/>
          <p:nvPr/>
        </p:nvSpPr>
        <p:spPr>
          <a:xfrm>
            <a:off x="8287486" y="1333664"/>
            <a:ext cx="1710725"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pSp>
        <p:nvGrpSpPr>
          <p:cNvPr id="16" name="Grupo 15">
            <a:extLst>
              <a:ext uri="{FF2B5EF4-FFF2-40B4-BE49-F238E27FC236}">
                <a16:creationId xmlns:a16="http://schemas.microsoft.com/office/drawing/2014/main" id="{535C80EC-0859-4672-A8F3-826FE54492C8}"/>
              </a:ext>
            </a:extLst>
          </p:cNvPr>
          <p:cNvGrpSpPr/>
          <p:nvPr/>
        </p:nvGrpSpPr>
        <p:grpSpPr>
          <a:xfrm>
            <a:off x="240119" y="3454738"/>
            <a:ext cx="1077459" cy="989053"/>
            <a:chOff x="10562619" y="1423954"/>
            <a:chExt cx="1280250" cy="1299632"/>
          </a:xfrm>
        </p:grpSpPr>
        <p:pic>
          <p:nvPicPr>
            <p:cNvPr id="17" name="Picture 2">
              <a:extLst>
                <a:ext uri="{FF2B5EF4-FFF2-40B4-BE49-F238E27FC236}">
                  <a16:creationId xmlns:a16="http://schemas.microsoft.com/office/drawing/2014/main" id="{9005D166-6225-402D-9432-357412D9F3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235716F-917A-4B2C-8794-BAB8DD8F4A9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CuadroTexto 18">
            <a:extLst>
              <a:ext uri="{FF2B5EF4-FFF2-40B4-BE49-F238E27FC236}">
                <a16:creationId xmlns:a16="http://schemas.microsoft.com/office/drawing/2014/main" id="{B9B3982C-89C9-E2F2-14DA-13E41A59764D}"/>
              </a:ext>
            </a:extLst>
          </p:cNvPr>
          <p:cNvSpPr txBox="1"/>
          <p:nvPr/>
        </p:nvSpPr>
        <p:spPr>
          <a:xfrm>
            <a:off x="2450592" y="5277604"/>
            <a:ext cx="8247888" cy="430887"/>
          </a:xfrm>
          <a:prstGeom prst="rect">
            <a:avLst/>
          </a:prstGeom>
          <a:noFill/>
        </p:spPr>
        <p:txBody>
          <a:bodyPr wrap="square">
            <a:spAutoFit/>
          </a:bodyPr>
          <a:lstStyle/>
          <a:p>
            <a:pPr algn="just" eaLnBrk="1" fontAlgn="auto" hangingPunct="1">
              <a:spcBef>
                <a:spcPts val="0"/>
              </a:spcBef>
              <a:spcAft>
                <a:spcPts val="0"/>
              </a:spcAft>
              <a:defRPr/>
            </a:pPr>
            <a:r>
              <a:rPr lang="es-CO" sz="1050" i="1" dirty="0">
                <a:solidFill>
                  <a:schemeClr val="accent1">
                    <a:lumMod val="50000"/>
                  </a:schemeClr>
                </a:solidFill>
                <a:latin typeface="+mn-lt"/>
              </a:rPr>
              <a:t>*</a:t>
            </a:r>
            <a:r>
              <a:rPr lang="es-MX" sz="1050" i="1" dirty="0">
                <a:solidFill>
                  <a:schemeClr val="accent1">
                    <a:lumMod val="50000"/>
                  </a:schemeClr>
                </a:solidFill>
                <a:latin typeface="+mn-lt"/>
              </a:rPr>
              <a:t>Los aportes Contratados Obligaciones de Hacer, superaron los aportes voluntarios ofrecidos por el Concesionario en su propuesta, de acuerdo con el Contrato N° 283 de 2018, Cláusula Quinta - Obligaciones de Hacer</a:t>
            </a:r>
            <a:endParaRPr lang="es-CO" sz="1050" i="1" dirty="0">
              <a:solidFill>
                <a:schemeClr val="accent1">
                  <a:lumMod val="50000"/>
                </a:schemeClr>
              </a:solidFill>
              <a:latin typeface="+mn-lt"/>
            </a:endParaRPr>
          </a:p>
        </p:txBody>
      </p:sp>
      <p:graphicFrame>
        <p:nvGraphicFramePr>
          <p:cNvPr id="2" name="Tabla 1">
            <a:extLst>
              <a:ext uri="{FF2B5EF4-FFF2-40B4-BE49-F238E27FC236}">
                <a16:creationId xmlns:a16="http://schemas.microsoft.com/office/drawing/2014/main" id="{AB92C786-C4E8-D150-FB88-01D784A68816}"/>
              </a:ext>
            </a:extLst>
          </p:cNvPr>
          <p:cNvGraphicFramePr>
            <a:graphicFrameLocks noGrp="1"/>
          </p:cNvGraphicFramePr>
          <p:nvPr/>
        </p:nvGraphicFramePr>
        <p:xfrm>
          <a:off x="2450592" y="1672712"/>
          <a:ext cx="8247888" cy="3026693"/>
        </p:xfrm>
        <a:graphic>
          <a:graphicData uri="http://schemas.openxmlformats.org/drawingml/2006/table">
            <a:tbl>
              <a:tblPr/>
              <a:tblGrid>
                <a:gridCol w="880838">
                  <a:extLst>
                    <a:ext uri="{9D8B030D-6E8A-4147-A177-3AD203B41FA5}">
                      <a16:colId xmlns:a16="http://schemas.microsoft.com/office/drawing/2014/main" val="2169540634"/>
                    </a:ext>
                  </a:extLst>
                </a:gridCol>
                <a:gridCol w="2738964">
                  <a:extLst>
                    <a:ext uri="{9D8B030D-6E8A-4147-A177-3AD203B41FA5}">
                      <a16:colId xmlns:a16="http://schemas.microsoft.com/office/drawing/2014/main" val="3714740651"/>
                    </a:ext>
                  </a:extLst>
                </a:gridCol>
                <a:gridCol w="1200680">
                  <a:extLst>
                    <a:ext uri="{9D8B030D-6E8A-4147-A177-3AD203B41FA5}">
                      <a16:colId xmlns:a16="http://schemas.microsoft.com/office/drawing/2014/main" val="4148016190"/>
                    </a:ext>
                  </a:extLst>
                </a:gridCol>
                <a:gridCol w="1149839">
                  <a:extLst>
                    <a:ext uri="{9D8B030D-6E8A-4147-A177-3AD203B41FA5}">
                      <a16:colId xmlns:a16="http://schemas.microsoft.com/office/drawing/2014/main" val="1002403419"/>
                    </a:ext>
                  </a:extLst>
                </a:gridCol>
                <a:gridCol w="1492580">
                  <a:extLst>
                    <a:ext uri="{9D8B030D-6E8A-4147-A177-3AD203B41FA5}">
                      <a16:colId xmlns:a16="http://schemas.microsoft.com/office/drawing/2014/main" val="2304412211"/>
                    </a:ext>
                  </a:extLst>
                </a:gridCol>
                <a:gridCol w="784987">
                  <a:extLst>
                    <a:ext uri="{9D8B030D-6E8A-4147-A177-3AD203B41FA5}">
                      <a16:colId xmlns:a16="http://schemas.microsoft.com/office/drawing/2014/main" val="2492828429"/>
                    </a:ext>
                  </a:extLst>
                </a:gridCol>
              </a:tblGrid>
              <a:tr h="330185">
                <a:tc gridSpan="5">
                  <a:txBody>
                    <a:bodyPr/>
                    <a:lstStyle/>
                    <a:p>
                      <a:pPr algn="ctr" rtl="0" fontAlgn="b"/>
                      <a:r>
                        <a:rPr lang="es-MX" sz="1200" b="1" i="0" u="none" strike="noStrike">
                          <a:solidFill>
                            <a:srgbClr val="203864"/>
                          </a:solidFill>
                          <a:effectLst/>
                          <a:highlight>
                            <a:srgbClr val="C5E0B4"/>
                          </a:highlight>
                          <a:latin typeface="Calibri" panose="020F0502020204030204" pitchFamily="34" charset="0"/>
                        </a:rPr>
                        <a:t>APORTES VOLUNTARIOS OBLIGACIONES DE HACER</a:t>
                      </a:r>
                    </a:p>
                  </a:txBody>
                  <a:tcPr marL="0" marR="0" marT="0" marB="0" anchor="b">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5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776408606"/>
                  </a:ext>
                </a:extLst>
              </a:tr>
              <a:tr h="605340">
                <a:tc>
                  <a:txBody>
                    <a:bodyPr/>
                    <a:lstStyle/>
                    <a:p>
                      <a:pPr algn="ctr" rtl="0" fontAlgn="ctr"/>
                      <a:r>
                        <a:rPr lang="es-CO" sz="1100" b="1" i="0" u="none" strike="noStrike">
                          <a:solidFill>
                            <a:srgbClr val="203864"/>
                          </a:solidFill>
                          <a:effectLst/>
                          <a:highlight>
                            <a:srgbClr val="C6E0B4"/>
                          </a:highlight>
                          <a:latin typeface="Calibri" panose="020F0502020204030204" pitchFamily="34" charset="0"/>
                        </a:rPr>
                        <a:t>CONTRATO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highlight>
                            <a:srgbClr val="C6E0B4"/>
                          </a:highlight>
                          <a:latin typeface="Calibri" panose="020F0502020204030204" pitchFamily="34" charset="0"/>
                        </a:rPr>
                        <a:t>CONSECIONARIO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highlight>
                            <a:srgbClr val="C6E0B4"/>
                          </a:highlight>
                          <a:latin typeface="Calibri" panose="020F0502020204030204" pitchFamily="34" charset="0"/>
                        </a:rPr>
                        <a:t>APORTE VOLUNTARIO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highlight>
                            <a:srgbClr val="C6E0B4"/>
                          </a:highlight>
                          <a:latin typeface="Calibri" panose="020F0502020204030204" pitchFamily="34" charset="0"/>
                        </a:rPr>
                        <a:t>APORTES CONTRATADOS</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highlight>
                            <a:srgbClr val="C6E0B4"/>
                          </a:highlight>
                          <a:latin typeface="Calibri" panose="020F0502020204030204" pitchFamily="34" charset="0"/>
                        </a:rPr>
                        <a:t>APORTES PENDIENTES POR CONTRATAR</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743005145"/>
                  </a:ext>
                </a:extLst>
              </a:tr>
              <a:tr h="302669">
                <a:tc>
                  <a:txBody>
                    <a:bodyPr/>
                    <a:lstStyle/>
                    <a:p>
                      <a:pPr algn="ctr" rtl="0" fontAlgn="b"/>
                      <a:r>
                        <a:rPr lang="es-CO" sz="1100" b="1" i="0" u="none" strike="noStrike" dirty="0">
                          <a:solidFill>
                            <a:srgbClr val="203864"/>
                          </a:solidFill>
                          <a:effectLst/>
                          <a:latin typeface="Calibri" panose="020F0502020204030204" pitchFamily="34" charset="0"/>
                        </a:rPr>
                        <a:t>283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CO" sz="1100" b="1" i="0" u="none" strike="noStrike" dirty="0">
                          <a:solidFill>
                            <a:srgbClr val="203864"/>
                          </a:solidFill>
                          <a:effectLst/>
                          <a:latin typeface="Calibri" panose="020F0502020204030204" pitchFamily="34" charset="0"/>
                        </a:rPr>
                        <a:t>PROMOAMBIENTAL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$ 35.000,00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$ 38.939,35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-$ 3.939,35*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493573463"/>
                  </a:ext>
                </a:extLst>
              </a:tr>
              <a:tr h="302669">
                <a:tc>
                  <a:txBody>
                    <a:bodyPr/>
                    <a:lstStyle/>
                    <a:p>
                      <a:pPr algn="ctr" rtl="0" fontAlgn="b"/>
                      <a:r>
                        <a:rPr lang="es-CO" sz="1100" b="1" i="0" u="none" strike="noStrike" dirty="0">
                          <a:solidFill>
                            <a:srgbClr val="203864"/>
                          </a:solidFill>
                          <a:effectLst/>
                          <a:latin typeface="Calibri" panose="020F0502020204030204" pitchFamily="34" charset="0"/>
                        </a:rPr>
                        <a:t>284</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CO" sz="1100" b="1" i="0" u="none" strike="noStrike" dirty="0">
                          <a:solidFill>
                            <a:srgbClr val="203864"/>
                          </a:solidFill>
                          <a:effectLst/>
                          <a:latin typeface="Calibri" panose="020F0502020204030204" pitchFamily="34" charset="0"/>
                        </a:rPr>
                        <a:t>LIMPIEZA METROPOLITANA S.A.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$ 59.577,00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$ 30.370,02</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$ 29.206,98</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585104873"/>
                  </a:ext>
                </a:extLst>
              </a:tr>
              <a:tr h="302669">
                <a:tc>
                  <a:txBody>
                    <a:bodyPr/>
                    <a:lstStyle/>
                    <a:p>
                      <a:pPr algn="ctr" rtl="0" fontAlgn="b"/>
                      <a:r>
                        <a:rPr lang="es-CO" sz="1100" b="1" i="0" u="none" strike="noStrike" dirty="0">
                          <a:solidFill>
                            <a:srgbClr val="203864"/>
                          </a:solidFill>
                          <a:effectLst/>
                          <a:latin typeface="Calibri" panose="020F0502020204030204" pitchFamily="34" charset="0"/>
                        </a:rPr>
                        <a:t>285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MX" sz="1100" b="1" i="0" u="none" strike="noStrike" dirty="0">
                          <a:solidFill>
                            <a:srgbClr val="203864"/>
                          </a:solidFill>
                          <a:effectLst/>
                          <a:latin typeface="Calibri" panose="020F0502020204030204" pitchFamily="34" charset="0"/>
                        </a:rPr>
                        <a:t>CIUDAD LIMPIA BOGOTÁ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$ 34.000,00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$ 22.339,75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$ 11.660,25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2640864164"/>
                  </a:ext>
                </a:extLst>
              </a:tr>
              <a:tr h="302669">
                <a:tc>
                  <a:txBody>
                    <a:bodyPr/>
                    <a:lstStyle/>
                    <a:p>
                      <a:pPr algn="ctr" rtl="0" fontAlgn="b"/>
                      <a:r>
                        <a:rPr lang="es-CO" sz="1100" b="1" i="0" u="none" strike="noStrike" dirty="0">
                          <a:solidFill>
                            <a:srgbClr val="203864"/>
                          </a:solidFill>
                          <a:effectLst/>
                          <a:latin typeface="Calibri" panose="020F0502020204030204" pitchFamily="34" charset="0"/>
                        </a:rPr>
                        <a:t>286</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it-IT" sz="1100" b="1" i="0" u="none" strike="noStrike" dirty="0">
                          <a:solidFill>
                            <a:srgbClr val="203864"/>
                          </a:solidFill>
                          <a:effectLst/>
                          <a:latin typeface="Calibri" panose="020F0502020204030204" pitchFamily="34" charset="0"/>
                        </a:rPr>
                        <a:t>BOGOTA LIMPIA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$ 18.720,00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$ 19.579,80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-$ 859,80*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954259238"/>
                  </a:ext>
                </a:extLst>
              </a:tr>
              <a:tr h="302669">
                <a:tc>
                  <a:txBody>
                    <a:bodyPr/>
                    <a:lstStyle/>
                    <a:p>
                      <a:pPr algn="ctr" rtl="0" fontAlgn="b"/>
                      <a:r>
                        <a:rPr lang="es-CO" sz="1100" b="1" i="0" u="none" strike="noStrike" dirty="0">
                          <a:solidFill>
                            <a:srgbClr val="203864"/>
                          </a:solidFill>
                          <a:effectLst/>
                          <a:latin typeface="Calibri" panose="020F0502020204030204" pitchFamily="34" charset="0"/>
                        </a:rPr>
                        <a:t>287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pt-BR" sz="1100" b="1" i="0" u="none" strike="noStrike" dirty="0">
                          <a:solidFill>
                            <a:srgbClr val="203864"/>
                          </a:solidFill>
                          <a:effectLst/>
                          <a:latin typeface="Calibri" panose="020F0502020204030204" pitchFamily="34" charset="0"/>
                        </a:rPr>
                        <a:t>ÁREA LIMPIA DISTRITO CAPITAL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$ 27.000,00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$ 21.942,81</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$ 5.057,19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691073481"/>
                  </a:ext>
                </a:extLst>
              </a:tr>
              <a:tr h="275154">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a:noFill/>
                    </a:lnT>
                    <a:lnB w="635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713996303"/>
                  </a:ext>
                </a:extLst>
              </a:tr>
              <a:tr h="302669">
                <a:tc gridSpan="2">
                  <a:txBody>
                    <a:bodyPr/>
                    <a:lstStyle/>
                    <a:p>
                      <a:pPr algn="ctr" rtl="0" fontAlgn="b"/>
                      <a:r>
                        <a:rPr lang="es-MX" sz="1100" b="1" i="0" u="none" strike="noStrike">
                          <a:solidFill>
                            <a:srgbClr val="203864"/>
                          </a:solidFill>
                          <a:effectLst/>
                          <a:highlight>
                            <a:srgbClr val="C6E0B4"/>
                          </a:highlight>
                          <a:latin typeface="Calibri" panose="020F0502020204030204" pitchFamily="34" charset="0"/>
                        </a:rPr>
                        <a:t>TOTAL EJECUCION DE RECURSOS PROPIOS</a:t>
                      </a:r>
                    </a:p>
                  </a:txBody>
                  <a:tcPr marL="0" marR="0" marT="0" marB="0" anchor="b">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hMerge="1">
                  <a:txBody>
                    <a:bodyPr/>
                    <a:lstStyle/>
                    <a:p>
                      <a:endParaRPr lang="es-CO"/>
                    </a:p>
                  </a:txBody>
                  <a:tcPr/>
                </a:tc>
                <a:tc>
                  <a:txBody>
                    <a:bodyPr/>
                    <a:lstStyle/>
                    <a:p>
                      <a:pPr algn="r" rtl="0" fontAlgn="b"/>
                      <a:r>
                        <a:rPr lang="es-CO" sz="1100" b="1" i="0" u="none" strike="noStrike" dirty="0">
                          <a:solidFill>
                            <a:srgbClr val="203864"/>
                          </a:solidFill>
                          <a:effectLst/>
                          <a:latin typeface="Calibri" panose="020F0502020204030204" pitchFamily="34" charset="0"/>
                        </a:rPr>
                        <a:t>$ 174.297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$ 133.172</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$ 41.125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76,41%</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71707251"/>
                  </a:ext>
                </a:extLst>
              </a:tr>
            </a:tbl>
          </a:graphicData>
        </a:graphic>
      </p:graphicFrame>
    </p:spTree>
    <p:extLst>
      <p:ext uri="{BB962C8B-B14F-4D97-AF65-F5344CB8AC3E}">
        <p14:creationId xmlns:p14="http://schemas.microsoft.com/office/powerpoint/2010/main" val="2158348272"/>
      </p:ext>
    </p:extLst>
  </p:cSld>
  <p:clrMapOvr>
    <a:masterClrMapping/>
  </p:clrMapOvr>
  <p:transition spd="slow"/>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Sas </a:t>
            </a:r>
            <a:r>
              <a:rPr lang="es-CO" sz="1600" b="0" dirty="0" err="1">
                <a:solidFill>
                  <a:schemeClr val="accent1">
                    <a:lumMod val="50000"/>
                  </a:schemeClr>
                </a:solidFill>
              </a:rPr>
              <a:t>Esp</a:t>
            </a:r>
            <a:r>
              <a:rPr lang="es-CO" sz="1600" b="0" dirty="0">
                <a:solidFill>
                  <a:schemeClr val="accent1">
                    <a:lumMod val="50000"/>
                  </a:schemeClr>
                </a:solidFill>
              </a:rPr>
              <a:t> – corte a 30 de septiembre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08D08A7B-E945-0553-2FAA-CABAC4C7FD07}"/>
              </a:ext>
            </a:extLst>
          </p:cNvPr>
          <p:cNvGraphicFramePr>
            <a:graphicFrameLocks noGrp="1"/>
          </p:cNvGraphicFramePr>
          <p:nvPr/>
        </p:nvGraphicFramePr>
        <p:xfrm>
          <a:off x="2498294" y="1507947"/>
          <a:ext cx="9543687" cy="4702731"/>
        </p:xfrm>
        <a:graphic>
          <a:graphicData uri="http://schemas.openxmlformats.org/drawingml/2006/table">
            <a:tbl>
              <a:tblPr/>
              <a:tblGrid>
                <a:gridCol w="1474877">
                  <a:extLst>
                    <a:ext uri="{9D8B030D-6E8A-4147-A177-3AD203B41FA5}">
                      <a16:colId xmlns:a16="http://schemas.microsoft.com/office/drawing/2014/main" val="2972280748"/>
                    </a:ext>
                  </a:extLst>
                </a:gridCol>
                <a:gridCol w="1351971">
                  <a:extLst>
                    <a:ext uri="{9D8B030D-6E8A-4147-A177-3AD203B41FA5}">
                      <a16:colId xmlns:a16="http://schemas.microsoft.com/office/drawing/2014/main" val="2469953807"/>
                    </a:ext>
                  </a:extLst>
                </a:gridCol>
                <a:gridCol w="1192193">
                  <a:extLst>
                    <a:ext uri="{9D8B030D-6E8A-4147-A177-3AD203B41FA5}">
                      <a16:colId xmlns:a16="http://schemas.microsoft.com/office/drawing/2014/main" val="2427269978"/>
                    </a:ext>
                  </a:extLst>
                </a:gridCol>
                <a:gridCol w="958670">
                  <a:extLst>
                    <a:ext uri="{9D8B030D-6E8A-4147-A177-3AD203B41FA5}">
                      <a16:colId xmlns:a16="http://schemas.microsoft.com/office/drawing/2014/main" val="2053298798"/>
                    </a:ext>
                  </a:extLst>
                </a:gridCol>
                <a:gridCol w="1244427">
                  <a:extLst>
                    <a:ext uri="{9D8B030D-6E8A-4147-A177-3AD203B41FA5}">
                      <a16:colId xmlns:a16="http://schemas.microsoft.com/office/drawing/2014/main" val="2539853254"/>
                    </a:ext>
                  </a:extLst>
                </a:gridCol>
                <a:gridCol w="654477">
                  <a:extLst>
                    <a:ext uri="{9D8B030D-6E8A-4147-A177-3AD203B41FA5}">
                      <a16:colId xmlns:a16="http://schemas.microsoft.com/office/drawing/2014/main" val="3084490945"/>
                    </a:ext>
                  </a:extLst>
                </a:gridCol>
                <a:gridCol w="1056996">
                  <a:extLst>
                    <a:ext uri="{9D8B030D-6E8A-4147-A177-3AD203B41FA5}">
                      <a16:colId xmlns:a16="http://schemas.microsoft.com/office/drawing/2014/main" val="3502534380"/>
                    </a:ext>
                  </a:extLst>
                </a:gridCol>
                <a:gridCol w="725149">
                  <a:extLst>
                    <a:ext uri="{9D8B030D-6E8A-4147-A177-3AD203B41FA5}">
                      <a16:colId xmlns:a16="http://schemas.microsoft.com/office/drawing/2014/main" val="83426894"/>
                    </a:ext>
                  </a:extLst>
                </a:gridCol>
                <a:gridCol w="884927">
                  <a:extLst>
                    <a:ext uri="{9D8B030D-6E8A-4147-A177-3AD203B41FA5}">
                      <a16:colId xmlns:a16="http://schemas.microsoft.com/office/drawing/2014/main" val="1116041048"/>
                    </a:ext>
                  </a:extLst>
                </a:gridCol>
              </a:tblGrid>
              <a:tr h="142507">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1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82520051"/>
                  </a:ext>
                </a:extLst>
              </a:tr>
              <a:tr h="427521">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440375958"/>
                  </a:ext>
                </a:extLst>
              </a:tr>
              <a:tr h="142507">
                <a:tc>
                  <a:txBody>
                    <a:bodyPr/>
                    <a:lstStyle/>
                    <a:p>
                      <a:pPr algn="ctr" rtl="0" fontAlgn="ctr"/>
                      <a:r>
                        <a:rPr lang="es-CO" sz="900" b="1" i="0" u="none" strike="noStrike">
                          <a:solidFill>
                            <a:srgbClr val="203764"/>
                          </a:solidFill>
                          <a:effectLst/>
                          <a:latin typeface="Calibri" panose="020F0502020204030204" pitchFamily="34" charset="0"/>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$ 26.825,74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$ 65.765,09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21300586"/>
                  </a:ext>
                </a:extLst>
              </a:tr>
              <a:tr h="142507">
                <a:tc>
                  <a:txBody>
                    <a:bodyPr/>
                    <a:lstStyle/>
                    <a:p>
                      <a:pPr algn="l" rtl="0" fontAlgn="ctr"/>
                      <a:r>
                        <a:rPr lang="es-CO" sz="900" b="1" i="0" u="none" strike="noStrike" dirty="0">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$ 26.825,74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$ 29.870,38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516114243"/>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$ 2.509,88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1554880"/>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72597587"/>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$ 98,09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66592841"/>
                  </a:ext>
                </a:extLst>
              </a:tr>
              <a:tr h="142507">
                <a:tc>
                  <a:txBody>
                    <a:bodyPr/>
                    <a:lstStyle/>
                    <a:p>
                      <a:pPr algn="l" rtl="0" fontAlgn="ctr"/>
                      <a:r>
                        <a:rPr lang="es-CO" sz="900" b="0" i="0" u="none" strike="noStrike" dirty="0">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37507342"/>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$ 3.989,87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63060507"/>
                  </a:ext>
                </a:extLst>
              </a:tr>
              <a:tr h="142507">
                <a:tc>
                  <a:txBody>
                    <a:bodyPr/>
                    <a:lstStyle/>
                    <a:p>
                      <a:pPr algn="l" rtl="0" fontAlgn="ctr"/>
                      <a:r>
                        <a:rPr lang="es-CO" sz="900" b="0" i="0" u="none" strike="noStrike" dirty="0">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35155726"/>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$ 1.615,16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61779696"/>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$ 926,41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35160106"/>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$ 6.089,28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$ 2.786,60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$ 3.302,68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48814866"/>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$ 606,00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37778786"/>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10080985"/>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70844543"/>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60083717"/>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96986079"/>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40531652"/>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53832763"/>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$ 642,93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$ 324,66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01097194"/>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59567654"/>
                  </a:ext>
                </a:extLst>
              </a:tr>
              <a:tr h="142507">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220054920"/>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$ 1.057,14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$ 83,46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70893430"/>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$ 607,69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$ 109,08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9194"/>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03679753"/>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$ 131,42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39057514"/>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$ 1.150,03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68349778"/>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59283708"/>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58307828"/>
                  </a:ext>
                </a:extLst>
              </a:tr>
              <a:tr h="142507">
                <a:tc>
                  <a:txBody>
                    <a:bodyPr/>
                    <a:lstStyle/>
                    <a:p>
                      <a:pPr algn="l" rtl="0" fontAlgn="ctr"/>
                      <a:r>
                        <a:rPr lang="es-CO" sz="9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$ 962,34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$ 735,79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90136699"/>
                  </a:ext>
                </a:extLst>
              </a:tr>
            </a:tbl>
          </a:graphicData>
        </a:graphic>
      </p:graphicFrame>
    </p:spTree>
  </p:cSld>
  <p:clrMapOvr>
    <a:masterClrMapping/>
  </p:clrMapOvr>
  <p:transition spd="slow"/>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Sas </a:t>
            </a:r>
            <a:r>
              <a:rPr lang="es-CO" sz="1600" b="0" dirty="0" err="1">
                <a:solidFill>
                  <a:schemeClr val="accent1">
                    <a:lumMod val="50000"/>
                  </a:schemeClr>
                </a:solidFill>
              </a:rPr>
              <a:t>Esp</a:t>
            </a:r>
            <a:r>
              <a:rPr lang="es-CO" sz="1600" b="0" dirty="0">
                <a:solidFill>
                  <a:schemeClr val="accent1">
                    <a:lumMod val="50000"/>
                  </a:schemeClr>
                </a:solidFill>
              </a:rPr>
              <a:t> – corte a 30 de septiembre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6989A05C-09FA-C8EF-985A-368D729EACDB}"/>
              </a:ext>
            </a:extLst>
          </p:cNvPr>
          <p:cNvGraphicFramePr>
            <a:graphicFrameLocks noGrp="1"/>
          </p:cNvGraphicFramePr>
          <p:nvPr/>
        </p:nvGraphicFramePr>
        <p:xfrm>
          <a:off x="2858684" y="2098055"/>
          <a:ext cx="8644341" cy="3343275"/>
        </p:xfrm>
        <a:graphic>
          <a:graphicData uri="http://schemas.openxmlformats.org/drawingml/2006/table">
            <a:tbl>
              <a:tblPr/>
              <a:tblGrid>
                <a:gridCol w="1335893">
                  <a:extLst>
                    <a:ext uri="{9D8B030D-6E8A-4147-A177-3AD203B41FA5}">
                      <a16:colId xmlns:a16="http://schemas.microsoft.com/office/drawing/2014/main" val="3327201339"/>
                    </a:ext>
                  </a:extLst>
                </a:gridCol>
                <a:gridCol w="1224568">
                  <a:extLst>
                    <a:ext uri="{9D8B030D-6E8A-4147-A177-3AD203B41FA5}">
                      <a16:colId xmlns:a16="http://schemas.microsoft.com/office/drawing/2014/main" val="4208090664"/>
                    </a:ext>
                  </a:extLst>
                </a:gridCol>
                <a:gridCol w="1079847">
                  <a:extLst>
                    <a:ext uri="{9D8B030D-6E8A-4147-A177-3AD203B41FA5}">
                      <a16:colId xmlns:a16="http://schemas.microsoft.com/office/drawing/2014/main" val="2214671221"/>
                    </a:ext>
                  </a:extLst>
                </a:gridCol>
                <a:gridCol w="868330">
                  <a:extLst>
                    <a:ext uri="{9D8B030D-6E8A-4147-A177-3AD203B41FA5}">
                      <a16:colId xmlns:a16="http://schemas.microsoft.com/office/drawing/2014/main" val="350433302"/>
                    </a:ext>
                  </a:extLst>
                </a:gridCol>
                <a:gridCol w="1127160">
                  <a:extLst>
                    <a:ext uri="{9D8B030D-6E8A-4147-A177-3AD203B41FA5}">
                      <a16:colId xmlns:a16="http://schemas.microsoft.com/office/drawing/2014/main" val="1901267649"/>
                    </a:ext>
                  </a:extLst>
                </a:gridCol>
                <a:gridCol w="592803">
                  <a:extLst>
                    <a:ext uri="{9D8B030D-6E8A-4147-A177-3AD203B41FA5}">
                      <a16:colId xmlns:a16="http://schemas.microsoft.com/office/drawing/2014/main" val="2715943025"/>
                    </a:ext>
                  </a:extLst>
                </a:gridCol>
                <a:gridCol w="957390">
                  <a:extLst>
                    <a:ext uri="{9D8B030D-6E8A-4147-A177-3AD203B41FA5}">
                      <a16:colId xmlns:a16="http://schemas.microsoft.com/office/drawing/2014/main" val="2488571417"/>
                    </a:ext>
                  </a:extLst>
                </a:gridCol>
                <a:gridCol w="656814">
                  <a:extLst>
                    <a:ext uri="{9D8B030D-6E8A-4147-A177-3AD203B41FA5}">
                      <a16:colId xmlns:a16="http://schemas.microsoft.com/office/drawing/2014/main" val="2029805967"/>
                    </a:ext>
                  </a:extLst>
                </a:gridCol>
                <a:gridCol w="801536">
                  <a:extLst>
                    <a:ext uri="{9D8B030D-6E8A-4147-A177-3AD203B41FA5}">
                      <a16:colId xmlns:a16="http://schemas.microsoft.com/office/drawing/2014/main" val="2347312384"/>
                    </a:ext>
                  </a:extLst>
                </a:gridCol>
              </a:tblGrid>
              <a:tr h="48577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237775809"/>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21375155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$ 9.933,86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$ 501,73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3679278"/>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17790690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$ 773,63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6462725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$ 2.595,79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$ 529,96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95355256"/>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205504156"/>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32084920"/>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38118156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06903807"/>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56825227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68426349"/>
                  </a:ext>
                </a:extLst>
              </a:tr>
              <a:tr h="161925">
                <a:tc>
                  <a:txBody>
                    <a:bodyPr/>
                    <a:lstStyle/>
                    <a:p>
                      <a:pPr algn="l" rtl="0" fontAlgn="ctr"/>
                      <a:r>
                        <a:rPr lang="es-CO" sz="10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63085617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$ 1.898,78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$ 1.134,41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63603307"/>
                  </a:ext>
                </a:extLst>
              </a:tr>
              <a:tr h="323850">
                <a:tc>
                  <a:txBody>
                    <a:bodyPr/>
                    <a:lstStyle/>
                    <a:p>
                      <a:pPr algn="l" rtl="0" fontAlgn="ctr"/>
                      <a:r>
                        <a:rPr lang="es-CO" sz="1000" b="1" i="0" u="none" strike="noStrike">
                          <a:solidFill>
                            <a:srgbClr val="203764"/>
                          </a:solidFill>
                          <a:effectLst/>
                          <a:latin typeface="Calibri" panose="020F0502020204030204" pitchFamily="34" charset="0"/>
                        </a:rPr>
                        <a:t>8. CONTENEDORES SUPER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09815973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64714256"/>
                  </a:ext>
                </a:extLst>
              </a:tr>
            </a:tbl>
          </a:graphicData>
        </a:graphic>
      </p:graphicFrame>
    </p:spTree>
    <p:extLst>
      <p:ext uri="{BB962C8B-B14F-4D97-AF65-F5344CB8AC3E}">
        <p14:creationId xmlns:p14="http://schemas.microsoft.com/office/powerpoint/2010/main" val="2120918345"/>
      </p:ext>
    </p:extLst>
  </p:cSld>
  <p:clrMapOvr>
    <a:masterClrMapping/>
  </p:clrMapOvr>
  <p:transition spd="slow"/>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a:t>
            </a:r>
            <a:r>
              <a:rPr lang="es-CO" sz="1600" b="0" dirty="0" err="1">
                <a:solidFill>
                  <a:schemeClr val="accent1">
                    <a:lumMod val="50000"/>
                  </a:schemeClr>
                </a:solidFill>
              </a:rPr>
              <a:t>sa</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30 de septiembre de 2024</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5D639771-B31B-15F7-EBB3-46E4051AE20D}"/>
              </a:ext>
            </a:extLst>
          </p:cNvPr>
          <p:cNvGraphicFramePr>
            <a:graphicFrameLocks noGrp="1"/>
          </p:cNvGraphicFramePr>
          <p:nvPr/>
        </p:nvGraphicFramePr>
        <p:xfrm>
          <a:off x="2571750" y="1449142"/>
          <a:ext cx="9193509" cy="5027009"/>
        </p:xfrm>
        <a:graphic>
          <a:graphicData uri="http://schemas.openxmlformats.org/drawingml/2006/table">
            <a:tbl>
              <a:tblPr/>
              <a:tblGrid>
                <a:gridCol w="1420761">
                  <a:extLst>
                    <a:ext uri="{9D8B030D-6E8A-4147-A177-3AD203B41FA5}">
                      <a16:colId xmlns:a16="http://schemas.microsoft.com/office/drawing/2014/main" val="1697282451"/>
                    </a:ext>
                  </a:extLst>
                </a:gridCol>
                <a:gridCol w="1302363">
                  <a:extLst>
                    <a:ext uri="{9D8B030D-6E8A-4147-A177-3AD203B41FA5}">
                      <a16:colId xmlns:a16="http://schemas.microsoft.com/office/drawing/2014/main" val="448498401"/>
                    </a:ext>
                  </a:extLst>
                </a:gridCol>
                <a:gridCol w="1148449">
                  <a:extLst>
                    <a:ext uri="{9D8B030D-6E8A-4147-A177-3AD203B41FA5}">
                      <a16:colId xmlns:a16="http://schemas.microsoft.com/office/drawing/2014/main" val="2613353946"/>
                    </a:ext>
                  </a:extLst>
                </a:gridCol>
                <a:gridCol w="923495">
                  <a:extLst>
                    <a:ext uri="{9D8B030D-6E8A-4147-A177-3AD203B41FA5}">
                      <a16:colId xmlns:a16="http://schemas.microsoft.com/office/drawing/2014/main" val="38454736"/>
                    </a:ext>
                  </a:extLst>
                </a:gridCol>
                <a:gridCol w="1198767">
                  <a:extLst>
                    <a:ext uri="{9D8B030D-6E8A-4147-A177-3AD203B41FA5}">
                      <a16:colId xmlns:a16="http://schemas.microsoft.com/office/drawing/2014/main" val="87047394"/>
                    </a:ext>
                  </a:extLst>
                </a:gridCol>
                <a:gridCol w="630463">
                  <a:extLst>
                    <a:ext uri="{9D8B030D-6E8A-4147-A177-3AD203B41FA5}">
                      <a16:colId xmlns:a16="http://schemas.microsoft.com/office/drawing/2014/main" val="380561097"/>
                    </a:ext>
                  </a:extLst>
                </a:gridCol>
                <a:gridCol w="1018213">
                  <a:extLst>
                    <a:ext uri="{9D8B030D-6E8A-4147-A177-3AD203B41FA5}">
                      <a16:colId xmlns:a16="http://schemas.microsoft.com/office/drawing/2014/main" val="1962341610"/>
                    </a:ext>
                  </a:extLst>
                </a:gridCol>
                <a:gridCol w="698541">
                  <a:extLst>
                    <a:ext uri="{9D8B030D-6E8A-4147-A177-3AD203B41FA5}">
                      <a16:colId xmlns:a16="http://schemas.microsoft.com/office/drawing/2014/main" val="2000297191"/>
                    </a:ext>
                  </a:extLst>
                </a:gridCol>
                <a:gridCol w="852457">
                  <a:extLst>
                    <a:ext uri="{9D8B030D-6E8A-4147-A177-3AD203B41FA5}">
                      <a16:colId xmlns:a16="http://schemas.microsoft.com/office/drawing/2014/main" val="3927346053"/>
                    </a:ext>
                  </a:extLst>
                </a:gridCol>
              </a:tblGrid>
              <a:tr h="149279">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2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60480165"/>
                  </a:ext>
                </a:extLst>
              </a:tr>
              <a:tr h="447836">
                <a:tc>
                  <a:txBody>
                    <a:bodyPr/>
                    <a:lstStyle/>
                    <a:p>
                      <a:pPr algn="ctr" rtl="0" fontAlgn="ctr"/>
                      <a:r>
                        <a:rPr lang="es-CO" sz="9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866005271"/>
                  </a:ext>
                </a:extLst>
              </a:tr>
              <a:tr h="149279">
                <a:tc>
                  <a:txBody>
                    <a:bodyPr/>
                    <a:lstStyle/>
                    <a:p>
                      <a:pPr algn="ctr" rtl="0" fontAlgn="ctr"/>
                      <a:r>
                        <a:rPr lang="es-CO" sz="900" b="1" i="0" u="none" strike="noStrike">
                          <a:solidFill>
                            <a:srgbClr val="203764"/>
                          </a:solidFill>
                          <a:effectLst/>
                          <a:latin typeface="Calibri" panose="020F0502020204030204" pitchFamily="34" charset="0"/>
                        </a:rPr>
                        <a:t>ASE 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$ 71.553,61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$ 101.923,63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$ 59.577,00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492769417"/>
                  </a:ext>
                </a:extLst>
              </a:tr>
              <a:tr h="149279">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$ 71.553,61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$ 80.127,44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205764443"/>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$ 5.628,82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30951514"/>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$ 5.221,71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46950384"/>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$ 981,08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7497958"/>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$ 9.528,46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$ 73,50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03580737"/>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8006112"/>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$ 4.317,24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56815424"/>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$ 4.608,46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$ 78,04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32188931"/>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$ 8.528,42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36817292"/>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$ 5.897,81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61275332"/>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$ 3.839,56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49958049"/>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91867577"/>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$ 3.291,03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67690260"/>
                  </a:ext>
                </a:extLst>
              </a:tr>
              <a:tr h="146126">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19487704"/>
                  </a:ext>
                </a:extLst>
              </a:tr>
              <a:tr h="146730">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83543163"/>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38038855"/>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$ 3.457,80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$ 3.457,80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$ 3.457,79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07483589"/>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$ 926,20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$ 5.970,64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39614831"/>
                  </a:ext>
                </a:extLst>
              </a:tr>
              <a:tr h="149279">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251850656"/>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83087688"/>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36431105"/>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13995931"/>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$ 497,52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63834150"/>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$ 506,48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44154031"/>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25485707"/>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92193553"/>
                  </a:ext>
                </a:extLst>
              </a:tr>
              <a:tr h="149279">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32636039"/>
                  </a:ext>
                </a:extLst>
              </a:tr>
            </a:tbl>
          </a:graphicData>
        </a:graphic>
      </p:graphicFrame>
    </p:spTree>
  </p:cSld>
  <p:clrMapOvr>
    <a:masterClrMapping/>
  </p:clrMapOvr>
  <p:transition spd="slow"/>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a:t>
            </a:r>
            <a:r>
              <a:rPr lang="es-CO" sz="1600" b="0" dirty="0" err="1">
                <a:solidFill>
                  <a:schemeClr val="accent1">
                    <a:lumMod val="50000"/>
                  </a:schemeClr>
                </a:solidFill>
              </a:rPr>
              <a:t>sa</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30 de septiembre de 2024</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7B8D0C19-6BFF-A43D-F631-763E061373D8}"/>
              </a:ext>
            </a:extLst>
          </p:cNvPr>
          <p:cNvGraphicFramePr>
            <a:graphicFrameLocks noGrp="1"/>
          </p:cNvGraphicFramePr>
          <p:nvPr/>
        </p:nvGraphicFramePr>
        <p:xfrm>
          <a:off x="2571750" y="2137777"/>
          <a:ext cx="9354025" cy="2230207"/>
        </p:xfrm>
        <a:graphic>
          <a:graphicData uri="http://schemas.openxmlformats.org/drawingml/2006/table">
            <a:tbl>
              <a:tblPr/>
              <a:tblGrid>
                <a:gridCol w="1445567">
                  <a:extLst>
                    <a:ext uri="{9D8B030D-6E8A-4147-A177-3AD203B41FA5}">
                      <a16:colId xmlns:a16="http://schemas.microsoft.com/office/drawing/2014/main" val="4210189296"/>
                    </a:ext>
                  </a:extLst>
                </a:gridCol>
                <a:gridCol w="1325103">
                  <a:extLst>
                    <a:ext uri="{9D8B030D-6E8A-4147-A177-3AD203B41FA5}">
                      <a16:colId xmlns:a16="http://schemas.microsoft.com/office/drawing/2014/main" val="3641903606"/>
                    </a:ext>
                  </a:extLst>
                </a:gridCol>
                <a:gridCol w="1168500">
                  <a:extLst>
                    <a:ext uri="{9D8B030D-6E8A-4147-A177-3AD203B41FA5}">
                      <a16:colId xmlns:a16="http://schemas.microsoft.com/office/drawing/2014/main" val="2707245226"/>
                    </a:ext>
                  </a:extLst>
                </a:gridCol>
                <a:gridCol w="939619">
                  <a:extLst>
                    <a:ext uri="{9D8B030D-6E8A-4147-A177-3AD203B41FA5}">
                      <a16:colId xmlns:a16="http://schemas.microsoft.com/office/drawing/2014/main" val="3291531025"/>
                    </a:ext>
                  </a:extLst>
                </a:gridCol>
                <a:gridCol w="1219697">
                  <a:extLst>
                    <a:ext uri="{9D8B030D-6E8A-4147-A177-3AD203B41FA5}">
                      <a16:colId xmlns:a16="http://schemas.microsoft.com/office/drawing/2014/main" val="515824489"/>
                    </a:ext>
                  </a:extLst>
                </a:gridCol>
                <a:gridCol w="641471">
                  <a:extLst>
                    <a:ext uri="{9D8B030D-6E8A-4147-A177-3AD203B41FA5}">
                      <a16:colId xmlns:a16="http://schemas.microsoft.com/office/drawing/2014/main" val="1369106190"/>
                    </a:ext>
                  </a:extLst>
                </a:gridCol>
                <a:gridCol w="1035990">
                  <a:extLst>
                    <a:ext uri="{9D8B030D-6E8A-4147-A177-3AD203B41FA5}">
                      <a16:colId xmlns:a16="http://schemas.microsoft.com/office/drawing/2014/main" val="2846396669"/>
                    </a:ext>
                  </a:extLst>
                </a:gridCol>
                <a:gridCol w="710738">
                  <a:extLst>
                    <a:ext uri="{9D8B030D-6E8A-4147-A177-3AD203B41FA5}">
                      <a16:colId xmlns:a16="http://schemas.microsoft.com/office/drawing/2014/main" val="590347881"/>
                    </a:ext>
                  </a:extLst>
                </a:gridCol>
                <a:gridCol w="867340">
                  <a:extLst>
                    <a:ext uri="{9D8B030D-6E8A-4147-A177-3AD203B41FA5}">
                      <a16:colId xmlns:a16="http://schemas.microsoft.com/office/drawing/2014/main" val="404333754"/>
                    </a:ext>
                  </a:extLst>
                </a:gridCol>
              </a:tblGrid>
              <a:tr h="608239">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046855638"/>
                  </a:ext>
                </a:extLst>
              </a:tr>
              <a:tr h="202746">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286915920"/>
                  </a:ext>
                </a:extLst>
              </a:tr>
              <a:tr h="202746">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$ 3.732,46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35444105"/>
                  </a:ext>
                </a:extLst>
              </a:tr>
              <a:tr h="202746">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433991166"/>
                  </a:ext>
                </a:extLst>
              </a:tr>
              <a:tr h="202746">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68596802"/>
                  </a:ext>
                </a:extLst>
              </a:tr>
              <a:tr h="202746">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987283723"/>
                  </a:ext>
                </a:extLst>
              </a:tr>
              <a:tr h="202746">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35615158"/>
                  </a:ext>
                </a:extLst>
              </a:tr>
              <a:tr h="202746">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450135807"/>
                  </a:ext>
                </a:extLst>
              </a:tr>
              <a:tr h="202746">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22050298"/>
                  </a:ext>
                </a:extLst>
              </a:tr>
            </a:tbl>
          </a:graphicData>
        </a:graphic>
      </p:graphicFrame>
    </p:spTree>
    <p:extLst>
      <p:ext uri="{BB962C8B-B14F-4D97-AF65-F5344CB8AC3E}">
        <p14:creationId xmlns:p14="http://schemas.microsoft.com/office/powerpoint/2010/main" val="2898527739"/>
      </p:ext>
    </p:extLst>
  </p:cSld>
  <p:clrMapOvr>
    <a:masterClrMapping/>
  </p:clrMapOvr>
  <p:transition spd="slow"/>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Bogota Sa </a:t>
            </a:r>
            <a:r>
              <a:rPr lang="es-CO" sz="1600" b="0" dirty="0" err="1">
                <a:solidFill>
                  <a:schemeClr val="accent1">
                    <a:lumMod val="50000"/>
                  </a:schemeClr>
                </a:solidFill>
              </a:rPr>
              <a:t>Esp</a:t>
            </a:r>
            <a:r>
              <a:rPr lang="es-CO" sz="1600" b="0" dirty="0">
                <a:solidFill>
                  <a:schemeClr val="accent1">
                    <a:lumMod val="50000"/>
                  </a:schemeClr>
                </a:solidFill>
              </a:rPr>
              <a:t> - corte a 30 de septiembre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A56E2458-C3A1-23DD-9CFE-54B187BAEC1F}"/>
              </a:ext>
            </a:extLst>
          </p:cNvPr>
          <p:cNvGraphicFramePr>
            <a:graphicFrameLocks noGrp="1"/>
          </p:cNvGraphicFramePr>
          <p:nvPr/>
        </p:nvGraphicFramePr>
        <p:xfrm>
          <a:off x="2533651" y="1394011"/>
          <a:ext cx="9383326" cy="4886306"/>
        </p:xfrm>
        <a:graphic>
          <a:graphicData uri="http://schemas.openxmlformats.org/drawingml/2006/table">
            <a:tbl>
              <a:tblPr/>
              <a:tblGrid>
                <a:gridCol w="1450095">
                  <a:extLst>
                    <a:ext uri="{9D8B030D-6E8A-4147-A177-3AD203B41FA5}">
                      <a16:colId xmlns:a16="http://schemas.microsoft.com/office/drawing/2014/main" val="4293774475"/>
                    </a:ext>
                  </a:extLst>
                </a:gridCol>
                <a:gridCol w="1329254">
                  <a:extLst>
                    <a:ext uri="{9D8B030D-6E8A-4147-A177-3AD203B41FA5}">
                      <a16:colId xmlns:a16="http://schemas.microsoft.com/office/drawing/2014/main" val="2357231532"/>
                    </a:ext>
                  </a:extLst>
                </a:gridCol>
                <a:gridCol w="1172160">
                  <a:extLst>
                    <a:ext uri="{9D8B030D-6E8A-4147-A177-3AD203B41FA5}">
                      <a16:colId xmlns:a16="http://schemas.microsoft.com/office/drawing/2014/main" val="42891260"/>
                    </a:ext>
                  </a:extLst>
                </a:gridCol>
                <a:gridCol w="942562">
                  <a:extLst>
                    <a:ext uri="{9D8B030D-6E8A-4147-A177-3AD203B41FA5}">
                      <a16:colId xmlns:a16="http://schemas.microsoft.com/office/drawing/2014/main" val="2714669166"/>
                    </a:ext>
                  </a:extLst>
                </a:gridCol>
                <a:gridCol w="1223518">
                  <a:extLst>
                    <a:ext uri="{9D8B030D-6E8A-4147-A177-3AD203B41FA5}">
                      <a16:colId xmlns:a16="http://schemas.microsoft.com/office/drawing/2014/main" val="1022970978"/>
                    </a:ext>
                  </a:extLst>
                </a:gridCol>
                <a:gridCol w="643480">
                  <a:extLst>
                    <a:ext uri="{9D8B030D-6E8A-4147-A177-3AD203B41FA5}">
                      <a16:colId xmlns:a16="http://schemas.microsoft.com/office/drawing/2014/main" val="2336181588"/>
                    </a:ext>
                  </a:extLst>
                </a:gridCol>
                <a:gridCol w="1039235">
                  <a:extLst>
                    <a:ext uri="{9D8B030D-6E8A-4147-A177-3AD203B41FA5}">
                      <a16:colId xmlns:a16="http://schemas.microsoft.com/office/drawing/2014/main" val="3072927907"/>
                    </a:ext>
                  </a:extLst>
                </a:gridCol>
                <a:gridCol w="712964">
                  <a:extLst>
                    <a:ext uri="{9D8B030D-6E8A-4147-A177-3AD203B41FA5}">
                      <a16:colId xmlns:a16="http://schemas.microsoft.com/office/drawing/2014/main" val="212026489"/>
                    </a:ext>
                  </a:extLst>
                </a:gridCol>
                <a:gridCol w="870058">
                  <a:extLst>
                    <a:ext uri="{9D8B030D-6E8A-4147-A177-3AD203B41FA5}">
                      <a16:colId xmlns:a16="http://schemas.microsoft.com/office/drawing/2014/main" val="2368899018"/>
                    </a:ext>
                  </a:extLst>
                </a:gridCol>
              </a:tblGrid>
              <a:tr h="152697">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863344421"/>
                  </a:ext>
                </a:extLst>
              </a:tr>
              <a:tr h="458093">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259875005"/>
                  </a:ext>
                </a:extLst>
              </a:tr>
              <a:tr h="152697">
                <a:tc>
                  <a:txBody>
                    <a:bodyPr/>
                    <a:lstStyle/>
                    <a:p>
                      <a:pPr algn="ctr" rtl="0" fontAlgn="ctr"/>
                      <a:r>
                        <a:rPr lang="es-CO" sz="900" b="1" i="0" u="none" strike="noStrike">
                          <a:solidFill>
                            <a:srgbClr val="203764"/>
                          </a:solidFill>
                          <a:effectLst/>
                          <a:latin typeface="Calibri" panose="020F0502020204030204" pitchFamily="34" charset="0"/>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$ 29.014,60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$ 51.354,35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405744990"/>
                  </a:ext>
                </a:extLst>
              </a:tr>
              <a:tr h="152697">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$ 29.014,60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$ 31.775,47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434367384"/>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69314759"/>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$ 1.366,53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1718359"/>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$ 550,50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91792797"/>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93409201"/>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$ 4.578,18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95761160"/>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$ 159,48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97900615"/>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$ 1.875,50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$ 145,88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47186771"/>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$ 1.838,06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55996222"/>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$ 2.760,86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58876855"/>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61357151"/>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$ 1.477,43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9311165"/>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65070372"/>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94902121"/>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96715900"/>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28616920"/>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26103989"/>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$ 454,63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$ 2.187,06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32584371"/>
                  </a:ext>
                </a:extLst>
              </a:tr>
              <a:tr h="152697">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469936845"/>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$ 54,44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23514019"/>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$ 258,60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21238070"/>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90701693"/>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46344622"/>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80741782"/>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16782790"/>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25598953"/>
                  </a:ext>
                </a:extLst>
              </a:tr>
              <a:tr h="152697">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$ 281,88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$ 178,81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20020452"/>
                  </a:ext>
                </a:extLst>
              </a:tr>
            </a:tbl>
          </a:graphicData>
        </a:graphic>
      </p:graphicFrame>
    </p:spTree>
  </p:cSld>
  <p:clrMapOvr>
    <a:masterClrMapping/>
  </p:clrMapOvr>
  <p:transition spd="slow"/>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Bogota Sa </a:t>
            </a:r>
            <a:r>
              <a:rPr lang="es-CO" sz="1600" b="0" dirty="0" err="1">
                <a:solidFill>
                  <a:schemeClr val="accent1">
                    <a:lumMod val="50000"/>
                  </a:schemeClr>
                </a:solidFill>
              </a:rPr>
              <a:t>Esp</a:t>
            </a:r>
            <a:r>
              <a:rPr lang="es-CO" sz="1600" b="0" dirty="0">
                <a:solidFill>
                  <a:schemeClr val="accent1">
                    <a:lumMod val="50000"/>
                  </a:schemeClr>
                </a:solidFill>
              </a:rPr>
              <a:t> - corte a 30 de septiembre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BD82B0FC-6C73-3126-3F51-8976DDF73B67}"/>
              </a:ext>
            </a:extLst>
          </p:cNvPr>
          <p:cNvGraphicFramePr>
            <a:graphicFrameLocks noGrp="1"/>
          </p:cNvGraphicFramePr>
          <p:nvPr/>
        </p:nvGraphicFramePr>
        <p:xfrm>
          <a:off x="2633260" y="2026066"/>
          <a:ext cx="9082490" cy="2606782"/>
        </p:xfrm>
        <a:graphic>
          <a:graphicData uri="http://schemas.openxmlformats.org/drawingml/2006/table">
            <a:tbl>
              <a:tblPr/>
              <a:tblGrid>
                <a:gridCol w="1403605">
                  <a:extLst>
                    <a:ext uri="{9D8B030D-6E8A-4147-A177-3AD203B41FA5}">
                      <a16:colId xmlns:a16="http://schemas.microsoft.com/office/drawing/2014/main" val="2944711740"/>
                    </a:ext>
                  </a:extLst>
                </a:gridCol>
                <a:gridCol w="1286637">
                  <a:extLst>
                    <a:ext uri="{9D8B030D-6E8A-4147-A177-3AD203B41FA5}">
                      <a16:colId xmlns:a16="http://schemas.microsoft.com/office/drawing/2014/main" val="315502779"/>
                    </a:ext>
                  </a:extLst>
                </a:gridCol>
                <a:gridCol w="1134581">
                  <a:extLst>
                    <a:ext uri="{9D8B030D-6E8A-4147-A177-3AD203B41FA5}">
                      <a16:colId xmlns:a16="http://schemas.microsoft.com/office/drawing/2014/main" val="1835808278"/>
                    </a:ext>
                  </a:extLst>
                </a:gridCol>
                <a:gridCol w="912342">
                  <a:extLst>
                    <a:ext uri="{9D8B030D-6E8A-4147-A177-3AD203B41FA5}">
                      <a16:colId xmlns:a16="http://schemas.microsoft.com/office/drawing/2014/main" val="2931362404"/>
                    </a:ext>
                  </a:extLst>
                </a:gridCol>
                <a:gridCol w="1184290">
                  <a:extLst>
                    <a:ext uri="{9D8B030D-6E8A-4147-A177-3AD203B41FA5}">
                      <a16:colId xmlns:a16="http://schemas.microsoft.com/office/drawing/2014/main" val="830851940"/>
                    </a:ext>
                  </a:extLst>
                </a:gridCol>
                <a:gridCol w="622850">
                  <a:extLst>
                    <a:ext uri="{9D8B030D-6E8A-4147-A177-3AD203B41FA5}">
                      <a16:colId xmlns:a16="http://schemas.microsoft.com/office/drawing/2014/main" val="3998302295"/>
                    </a:ext>
                  </a:extLst>
                </a:gridCol>
                <a:gridCol w="1005917">
                  <a:extLst>
                    <a:ext uri="{9D8B030D-6E8A-4147-A177-3AD203B41FA5}">
                      <a16:colId xmlns:a16="http://schemas.microsoft.com/office/drawing/2014/main" val="91042034"/>
                    </a:ext>
                  </a:extLst>
                </a:gridCol>
                <a:gridCol w="690106">
                  <a:extLst>
                    <a:ext uri="{9D8B030D-6E8A-4147-A177-3AD203B41FA5}">
                      <a16:colId xmlns:a16="http://schemas.microsoft.com/office/drawing/2014/main" val="1585600768"/>
                    </a:ext>
                  </a:extLst>
                </a:gridCol>
                <a:gridCol w="842162">
                  <a:extLst>
                    <a:ext uri="{9D8B030D-6E8A-4147-A177-3AD203B41FA5}">
                      <a16:colId xmlns:a16="http://schemas.microsoft.com/office/drawing/2014/main" val="2213917733"/>
                    </a:ext>
                  </a:extLst>
                </a:gridCol>
              </a:tblGrid>
              <a:tr h="768820">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075904932"/>
                  </a:ext>
                </a:extLst>
              </a:tr>
              <a:tr h="204218">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2258097"/>
                  </a:ext>
                </a:extLst>
              </a:tr>
              <a:tr h="204218">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47788808"/>
                  </a:ext>
                </a:extLst>
              </a:tr>
              <a:tr h="204218">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926479635"/>
                  </a:ext>
                </a:extLst>
              </a:tr>
              <a:tr h="204218">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$ 1.145,50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54436184"/>
                  </a:ext>
                </a:extLst>
              </a:tr>
              <a:tr h="204218">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$ 1.710,41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$ 2.778,48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17283735"/>
                  </a:ext>
                </a:extLst>
              </a:tr>
              <a:tr h="204218">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564874152"/>
                  </a:ext>
                </a:extLst>
              </a:tr>
              <a:tr h="204218">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80714662"/>
                  </a:ext>
                </a:extLst>
              </a:tr>
              <a:tr h="204218">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582416902"/>
                  </a:ext>
                </a:extLst>
              </a:tr>
              <a:tr h="204218">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57770784"/>
                  </a:ext>
                </a:extLst>
              </a:tr>
            </a:tbl>
          </a:graphicData>
        </a:graphic>
      </p:graphicFrame>
    </p:spTree>
    <p:extLst>
      <p:ext uri="{BB962C8B-B14F-4D97-AF65-F5344CB8AC3E}">
        <p14:creationId xmlns:p14="http://schemas.microsoft.com/office/powerpoint/2010/main" val="2992967399"/>
      </p:ext>
    </p:extLst>
  </p:cSld>
  <p:clrMapOvr>
    <a:masterClrMapping/>
  </p:clrMapOvr>
  <p:transition spd="slow"/>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Sas </a:t>
            </a:r>
            <a:r>
              <a:rPr lang="es-CO" sz="1600" b="0" dirty="0" err="1">
                <a:solidFill>
                  <a:schemeClr val="accent1">
                    <a:lumMod val="50000"/>
                  </a:schemeClr>
                </a:solidFill>
              </a:rPr>
              <a:t>Esp</a:t>
            </a:r>
            <a:r>
              <a:rPr lang="es-CO" sz="1600" b="0" dirty="0">
                <a:solidFill>
                  <a:schemeClr val="accent1">
                    <a:lumMod val="50000"/>
                  </a:schemeClr>
                </a:solidFill>
              </a:rPr>
              <a:t> - corte a 30 de septiembre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211B5D9A-D722-40CA-38F6-40B7DD50BC2F}"/>
              </a:ext>
            </a:extLst>
          </p:cNvPr>
          <p:cNvGraphicFramePr>
            <a:graphicFrameLocks noGrp="1"/>
          </p:cNvGraphicFramePr>
          <p:nvPr/>
        </p:nvGraphicFramePr>
        <p:xfrm>
          <a:off x="2498004" y="1464469"/>
          <a:ext cx="9462221" cy="4743741"/>
        </p:xfrm>
        <a:graphic>
          <a:graphicData uri="http://schemas.openxmlformats.org/drawingml/2006/table">
            <a:tbl>
              <a:tblPr/>
              <a:tblGrid>
                <a:gridCol w="1462288">
                  <a:extLst>
                    <a:ext uri="{9D8B030D-6E8A-4147-A177-3AD203B41FA5}">
                      <a16:colId xmlns:a16="http://schemas.microsoft.com/office/drawing/2014/main" val="3373061648"/>
                    </a:ext>
                  </a:extLst>
                </a:gridCol>
                <a:gridCol w="1340430">
                  <a:extLst>
                    <a:ext uri="{9D8B030D-6E8A-4147-A177-3AD203B41FA5}">
                      <a16:colId xmlns:a16="http://schemas.microsoft.com/office/drawing/2014/main" val="3397289687"/>
                    </a:ext>
                  </a:extLst>
                </a:gridCol>
                <a:gridCol w="1182016">
                  <a:extLst>
                    <a:ext uri="{9D8B030D-6E8A-4147-A177-3AD203B41FA5}">
                      <a16:colId xmlns:a16="http://schemas.microsoft.com/office/drawing/2014/main" val="1583822363"/>
                    </a:ext>
                  </a:extLst>
                </a:gridCol>
                <a:gridCol w="950487">
                  <a:extLst>
                    <a:ext uri="{9D8B030D-6E8A-4147-A177-3AD203B41FA5}">
                      <a16:colId xmlns:a16="http://schemas.microsoft.com/office/drawing/2014/main" val="4008404575"/>
                    </a:ext>
                  </a:extLst>
                </a:gridCol>
                <a:gridCol w="1233805">
                  <a:extLst>
                    <a:ext uri="{9D8B030D-6E8A-4147-A177-3AD203B41FA5}">
                      <a16:colId xmlns:a16="http://schemas.microsoft.com/office/drawing/2014/main" val="3858076790"/>
                    </a:ext>
                  </a:extLst>
                </a:gridCol>
                <a:gridCol w="648890">
                  <a:extLst>
                    <a:ext uri="{9D8B030D-6E8A-4147-A177-3AD203B41FA5}">
                      <a16:colId xmlns:a16="http://schemas.microsoft.com/office/drawing/2014/main" val="3657935645"/>
                    </a:ext>
                  </a:extLst>
                </a:gridCol>
                <a:gridCol w="1047973">
                  <a:extLst>
                    <a:ext uri="{9D8B030D-6E8A-4147-A177-3AD203B41FA5}">
                      <a16:colId xmlns:a16="http://schemas.microsoft.com/office/drawing/2014/main" val="1464158731"/>
                    </a:ext>
                  </a:extLst>
                </a:gridCol>
                <a:gridCol w="718959">
                  <a:extLst>
                    <a:ext uri="{9D8B030D-6E8A-4147-A177-3AD203B41FA5}">
                      <a16:colId xmlns:a16="http://schemas.microsoft.com/office/drawing/2014/main" val="3380327907"/>
                    </a:ext>
                  </a:extLst>
                </a:gridCol>
                <a:gridCol w="877373">
                  <a:extLst>
                    <a:ext uri="{9D8B030D-6E8A-4147-A177-3AD203B41FA5}">
                      <a16:colId xmlns:a16="http://schemas.microsoft.com/office/drawing/2014/main" val="1064425332"/>
                    </a:ext>
                  </a:extLst>
                </a:gridCol>
              </a:tblGrid>
              <a:tr h="153024">
                <a:tc gridSpan="9">
                  <a:txBody>
                    <a:bodyPr/>
                    <a:lstStyle/>
                    <a:p>
                      <a:pPr algn="ctr" fontAlgn="ctr"/>
                      <a:r>
                        <a:rPr lang="es-MX" sz="1000" b="1" i="0" u="none" strike="noStrike" dirty="0">
                          <a:solidFill>
                            <a:srgbClr val="203764"/>
                          </a:solidFill>
                          <a:effectLst/>
                          <a:latin typeface="Calibri" panose="020F0502020204030204" pitchFamily="34" charset="0"/>
                        </a:rPr>
                        <a:t>CONTRATOS DE ADICIÓN - ASE 4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90743285"/>
                  </a:ext>
                </a:extLst>
              </a:tr>
              <a:tr h="459070">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452638244"/>
                  </a:ext>
                </a:extLst>
              </a:tr>
              <a:tr h="153024">
                <a:tc>
                  <a:txBody>
                    <a:bodyPr/>
                    <a:lstStyle/>
                    <a:p>
                      <a:pPr algn="ctr" rtl="0" fontAlgn="ctr"/>
                      <a:r>
                        <a:rPr lang="es-CO" sz="1000" b="1" i="0" u="none" strike="noStrike">
                          <a:solidFill>
                            <a:srgbClr val="203764"/>
                          </a:solidFill>
                          <a:effectLst/>
                          <a:latin typeface="Calibri" panose="020F0502020204030204" pitchFamily="34" charset="0"/>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$ 40.417,96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680723634"/>
                  </a:ext>
                </a:extLst>
              </a:tr>
              <a:tr h="153024">
                <a:tc>
                  <a:txBody>
                    <a:bodyPr/>
                    <a:lstStyle/>
                    <a:p>
                      <a:pPr algn="l" rtl="0" fontAlgn="ctr"/>
                      <a:r>
                        <a:rPr lang="es-CO" sz="10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08662430"/>
                  </a:ext>
                </a:extLst>
              </a:tr>
              <a:tr h="153024">
                <a:tc>
                  <a:txBody>
                    <a:bodyPr/>
                    <a:lstStyle/>
                    <a:p>
                      <a:pPr algn="l" rtl="0" fontAlgn="ctr"/>
                      <a:r>
                        <a:rPr lang="es-CO" sz="10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$ 2.343,43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33941885"/>
                  </a:ext>
                </a:extLst>
              </a:tr>
              <a:tr h="153024">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$ 1.454,17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$ 130,97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15638356"/>
                  </a:ext>
                </a:extLst>
              </a:tr>
              <a:tr h="153024">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$ 202,30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$ 131,50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24826659"/>
                  </a:ext>
                </a:extLst>
              </a:tr>
              <a:tr h="153024">
                <a:tc>
                  <a:txBody>
                    <a:bodyPr/>
                    <a:lstStyle/>
                    <a:p>
                      <a:pPr algn="l" rtl="0" fontAlgn="ctr"/>
                      <a:r>
                        <a:rPr lang="es-CO" sz="10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$ 2.728,12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$ 325,25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86087403"/>
                  </a:ext>
                </a:extLst>
              </a:tr>
              <a:tr h="153024">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$ 1.017,93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52002718"/>
                  </a:ext>
                </a:extLst>
              </a:tr>
              <a:tr h="153024">
                <a:tc>
                  <a:txBody>
                    <a:bodyPr/>
                    <a:lstStyle/>
                    <a:p>
                      <a:pPr algn="l" rtl="0" fontAlgn="ctr"/>
                      <a:r>
                        <a:rPr lang="es-CO" sz="10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$ 1.115,08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77945360"/>
                  </a:ext>
                </a:extLst>
              </a:tr>
              <a:tr h="153024">
                <a:tc>
                  <a:txBody>
                    <a:bodyPr/>
                    <a:lstStyle/>
                    <a:p>
                      <a:pPr algn="l" rtl="0" fontAlgn="ctr"/>
                      <a:r>
                        <a:rPr lang="es-CO" sz="10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$ 2.064,70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76376194"/>
                  </a:ext>
                </a:extLst>
              </a:tr>
              <a:tr h="153024">
                <a:tc>
                  <a:txBody>
                    <a:bodyPr/>
                    <a:lstStyle/>
                    <a:p>
                      <a:pPr algn="l" rtl="0" fontAlgn="ctr"/>
                      <a:r>
                        <a:rPr lang="es-CO" sz="10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$ 1.667,56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33032733"/>
                  </a:ext>
                </a:extLst>
              </a:tr>
              <a:tr h="153024">
                <a:tc>
                  <a:txBody>
                    <a:bodyPr/>
                    <a:lstStyle/>
                    <a:p>
                      <a:pPr algn="l" rtl="0" fontAlgn="ctr"/>
                      <a:r>
                        <a:rPr lang="es-CO" sz="10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$ 1.462,92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84128121"/>
                  </a:ext>
                </a:extLst>
              </a:tr>
              <a:tr h="153024">
                <a:tc>
                  <a:txBody>
                    <a:bodyPr/>
                    <a:lstStyle/>
                    <a:p>
                      <a:pPr algn="l" rtl="0" fontAlgn="ctr"/>
                      <a:r>
                        <a:rPr lang="es-CO" sz="10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50592707"/>
                  </a:ext>
                </a:extLst>
              </a:tr>
              <a:tr h="153024">
                <a:tc>
                  <a:txBody>
                    <a:bodyPr/>
                    <a:lstStyle/>
                    <a:p>
                      <a:pPr algn="l" rtl="0" fontAlgn="ctr"/>
                      <a:r>
                        <a:rPr lang="es-CO" sz="10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76476601"/>
                  </a:ext>
                </a:extLst>
              </a:tr>
              <a:tr h="153024">
                <a:tc>
                  <a:txBody>
                    <a:bodyPr/>
                    <a:lstStyle/>
                    <a:p>
                      <a:pPr algn="l" rtl="0" fontAlgn="ctr"/>
                      <a:r>
                        <a:rPr lang="es-CO" sz="10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$ 1.209,63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45890990"/>
                  </a:ext>
                </a:extLst>
              </a:tr>
              <a:tr h="306047">
                <a:tc>
                  <a:txBody>
                    <a:bodyPr/>
                    <a:lstStyle/>
                    <a:p>
                      <a:pPr algn="l" rtl="0" fontAlgn="ctr"/>
                      <a:r>
                        <a:rPr lang="es-CO" sz="10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$ 1.067,76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83724103"/>
                  </a:ext>
                </a:extLst>
              </a:tr>
              <a:tr h="153024">
                <a:tc>
                  <a:txBody>
                    <a:bodyPr/>
                    <a:lstStyle/>
                    <a:p>
                      <a:pPr algn="l" rtl="0" fontAlgn="ctr"/>
                      <a:r>
                        <a:rPr lang="es-CO" sz="10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$ 1.060,58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41327827"/>
                  </a:ext>
                </a:extLst>
              </a:tr>
              <a:tr h="153024">
                <a:tc>
                  <a:txBody>
                    <a:bodyPr/>
                    <a:lstStyle/>
                    <a:p>
                      <a:pPr algn="l" rtl="0" fontAlgn="ctr"/>
                      <a:r>
                        <a:rPr lang="es-CO" sz="10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$ 1.493,26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55932761"/>
                  </a:ext>
                </a:extLst>
              </a:tr>
              <a:tr h="153024">
                <a:tc>
                  <a:txBody>
                    <a:bodyPr/>
                    <a:lstStyle/>
                    <a:p>
                      <a:pPr algn="l" rtl="0" fontAlgn="ctr"/>
                      <a:r>
                        <a:rPr lang="es-CO" sz="10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862412890"/>
                  </a:ext>
                </a:extLst>
              </a:tr>
              <a:tr h="153024">
                <a:tc>
                  <a:txBody>
                    <a:bodyPr/>
                    <a:lstStyle/>
                    <a:p>
                      <a:pPr algn="l" rtl="0" fontAlgn="ctr"/>
                      <a:r>
                        <a:rPr lang="es-CO" sz="10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18760043"/>
                  </a:ext>
                </a:extLst>
              </a:tr>
              <a:tr h="153024">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$ 364,00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29046747"/>
                  </a:ext>
                </a:extLst>
              </a:tr>
              <a:tr h="153024">
                <a:tc>
                  <a:txBody>
                    <a:bodyPr/>
                    <a:lstStyle/>
                    <a:p>
                      <a:pPr algn="l" rtl="0" fontAlgn="ctr"/>
                      <a:r>
                        <a:rPr lang="es-CO" sz="10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$ 378,38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13978610"/>
                  </a:ext>
                </a:extLst>
              </a:tr>
              <a:tr h="153024">
                <a:tc>
                  <a:txBody>
                    <a:bodyPr/>
                    <a:lstStyle/>
                    <a:p>
                      <a:pPr algn="l" rtl="0" fontAlgn="ctr"/>
                      <a:r>
                        <a:rPr lang="es-CO" sz="10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$ 681,62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17550576"/>
                  </a:ext>
                </a:extLst>
              </a:tr>
              <a:tr h="153024">
                <a:tc>
                  <a:txBody>
                    <a:bodyPr/>
                    <a:lstStyle/>
                    <a:p>
                      <a:pPr algn="l" rtl="0" fontAlgn="ctr"/>
                      <a:r>
                        <a:rPr lang="es-CO" sz="10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0784617"/>
                  </a:ext>
                </a:extLst>
              </a:tr>
              <a:tr h="153024">
                <a:tc>
                  <a:txBody>
                    <a:bodyPr/>
                    <a:lstStyle/>
                    <a:p>
                      <a:pPr algn="l" rtl="0" fontAlgn="ctr"/>
                      <a:r>
                        <a:rPr lang="es-CO" sz="10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29165348"/>
                  </a:ext>
                </a:extLst>
              </a:tr>
              <a:tr h="153024">
                <a:tc>
                  <a:txBody>
                    <a:bodyPr/>
                    <a:lstStyle/>
                    <a:p>
                      <a:pPr algn="l" rtl="0" fontAlgn="ctr"/>
                      <a:r>
                        <a:rPr lang="es-CO" sz="10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$ 500,47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64544679"/>
                  </a:ext>
                </a:extLst>
              </a:tr>
              <a:tr h="153024">
                <a:tc>
                  <a:txBody>
                    <a:bodyPr/>
                    <a:lstStyle/>
                    <a:p>
                      <a:pPr algn="l" rtl="0" fontAlgn="ctr"/>
                      <a:r>
                        <a:rPr lang="es-CO" sz="10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$ 582,61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07789645"/>
                  </a:ext>
                </a:extLst>
              </a:tr>
            </a:tbl>
          </a:graphicData>
        </a:graphic>
      </p:graphicFrame>
    </p:spTree>
  </p:cSld>
  <p:clrMapOvr>
    <a:masterClrMapping/>
  </p:clrMapOvr>
  <p:transition spd="slow"/>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Sas </a:t>
            </a:r>
            <a:r>
              <a:rPr lang="es-CO" sz="1600" b="0" dirty="0" err="1">
                <a:solidFill>
                  <a:schemeClr val="accent1">
                    <a:lumMod val="50000"/>
                  </a:schemeClr>
                </a:solidFill>
              </a:rPr>
              <a:t>Esp</a:t>
            </a:r>
            <a:r>
              <a:rPr lang="es-CO" sz="1600" b="0" dirty="0">
                <a:solidFill>
                  <a:schemeClr val="accent1">
                    <a:lumMod val="50000"/>
                  </a:schemeClr>
                </a:solidFill>
              </a:rPr>
              <a:t> - corte a 30 de septiembre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67DB8B60-EBBB-AC62-EDF5-4961DA1C23AF}"/>
              </a:ext>
            </a:extLst>
          </p:cNvPr>
          <p:cNvGraphicFramePr>
            <a:graphicFrameLocks noGrp="1"/>
          </p:cNvGraphicFramePr>
          <p:nvPr/>
        </p:nvGraphicFramePr>
        <p:xfrm>
          <a:off x="2640012" y="1935844"/>
          <a:ext cx="9404351" cy="3421027"/>
        </p:xfrm>
        <a:graphic>
          <a:graphicData uri="http://schemas.openxmlformats.org/drawingml/2006/table">
            <a:tbl>
              <a:tblPr/>
              <a:tblGrid>
                <a:gridCol w="1453345">
                  <a:extLst>
                    <a:ext uri="{9D8B030D-6E8A-4147-A177-3AD203B41FA5}">
                      <a16:colId xmlns:a16="http://schemas.microsoft.com/office/drawing/2014/main" val="2486837011"/>
                    </a:ext>
                  </a:extLst>
                </a:gridCol>
                <a:gridCol w="1332232">
                  <a:extLst>
                    <a:ext uri="{9D8B030D-6E8A-4147-A177-3AD203B41FA5}">
                      <a16:colId xmlns:a16="http://schemas.microsoft.com/office/drawing/2014/main" val="2469017115"/>
                    </a:ext>
                  </a:extLst>
                </a:gridCol>
                <a:gridCol w="1174787">
                  <a:extLst>
                    <a:ext uri="{9D8B030D-6E8A-4147-A177-3AD203B41FA5}">
                      <a16:colId xmlns:a16="http://schemas.microsoft.com/office/drawing/2014/main" val="2892622317"/>
                    </a:ext>
                  </a:extLst>
                </a:gridCol>
                <a:gridCol w="944674">
                  <a:extLst>
                    <a:ext uri="{9D8B030D-6E8A-4147-A177-3AD203B41FA5}">
                      <a16:colId xmlns:a16="http://schemas.microsoft.com/office/drawing/2014/main" val="861626048"/>
                    </a:ext>
                  </a:extLst>
                </a:gridCol>
                <a:gridCol w="1226259">
                  <a:extLst>
                    <a:ext uri="{9D8B030D-6E8A-4147-A177-3AD203B41FA5}">
                      <a16:colId xmlns:a16="http://schemas.microsoft.com/office/drawing/2014/main" val="3023089517"/>
                    </a:ext>
                  </a:extLst>
                </a:gridCol>
                <a:gridCol w="644922">
                  <a:extLst>
                    <a:ext uri="{9D8B030D-6E8A-4147-A177-3AD203B41FA5}">
                      <a16:colId xmlns:a16="http://schemas.microsoft.com/office/drawing/2014/main" val="2720050957"/>
                    </a:ext>
                  </a:extLst>
                </a:gridCol>
                <a:gridCol w="1041564">
                  <a:extLst>
                    <a:ext uri="{9D8B030D-6E8A-4147-A177-3AD203B41FA5}">
                      <a16:colId xmlns:a16="http://schemas.microsoft.com/office/drawing/2014/main" val="1253107544"/>
                    </a:ext>
                  </a:extLst>
                </a:gridCol>
                <a:gridCol w="714562">
                  <a:extLst>
                    <a:ext uri="{9D8B030D-6E8A-4147-A177-3AD203B41FA5}">
                      <a16:colId xmlns:a16="http://schemas.microsoft.com/office/drawing/2014/main" val="2597407750"/>
                    </a:ext>
                  </a:extLst>
                </a:gridCol>
                <a:gridCol w="872006">
                  <a:extLst>
                    <a:ext uri="{9D8B030D-6E8A-4147-A177-3AD203B41FA5}">
                      <a16:colId xmlns:a16="http://schemas.microsoft.com/office/drawing/2014/main" val="2964410387"/>
                    </a:ext>
                  </a:extLst>
                </a:gridCol>
              </a:tblGrid>
              <a:tr h="690681">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493236703"/>
                  </a:ext>
                </a:extLst>
              </a:tr>
              <a:tr h="183462">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870801821"/>
                  </a:ext>
                </a:extLst>
              </a:tr>
              <a:tr h="183462">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97905832"/>
                  </a:ext>
                </a:extLst>
              </a:tr>
              <a:tr h="183462">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215386668"/>
                  </a:ext>
                </a:extLst>
              </a:tr>
              <a:tr h="183462">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0551441"/>
                  </a:ext>
                </a:extLst>
              </a:tr>
              <a:tr h="183462">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$ 1.879,45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$ 475,53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25956328"/>
                  </a:ext>
                </a:extLst>
              </a:tr>
              <a:tr h="183462">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10854323"/>
                  </a:ext>
                </a:extLst>
              </a:tr>
              <a:tr h="183462">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89622635"/>
                  </a:ext>
                </a:extLst>
              </a:tr>
              <a:tr h="183462">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264890554"/>
                  </a:ext>
                </a:extLst>
              </a:tr>
              <a:tr h="183462">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92792618"/>
                  </a:ext>
                </a:extLst>
              </a:tr>
              <a:tr h="183462">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06056524"/>
                  </a:ext>
                </a:extLst>
              </a:tr>
              <a:tr h="183462">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07822050"/>
                  </a:ext>
                </a:extLst>
              </a:tr>
              <a:tr h="366924">
                <a:tc>
                  <a:txBody>
                    <a:bodyPr/>
                    <a:lstStyle/>
                    <a:p>
                      <a:pPr algn="l" rtl="0" fontAlgn="ctr"/>
                      <a:r>
                        <a:rPr lang="es-CO" sz="10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915295048"/>
                  </a:ext>
                </a:extLst>
              </a:tr>
              <a:tr h="345340">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20353985"/>
                  </a:ext>
                </a:extLst>
              </a:tr>
            </a:tbl>
          </a:graphicData>
        </a:graphic>
      </p:graphicFrame>
    </p:spTree>
    <p:extLst>
      <p:ext uri="{BB962C8B-B14F-4D97-AF65-F5344CB8AC3E}">
        <p14:creationId xmlns:p14="http://schemas.microsoft.com/office/powerpoint/2010/main" val="2618045331"/>
      </p:ext>
    </p:extLst>
  </p:cSld>
  <p:clrMapOvr>
    <a:masterClrMapping/>
  </p:clrMapOvr>
  <p:transition spd="slow"/>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065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Sas </a:t>
            </a:r>
            <a:r>
              <a:rPr lang="es-CO" sz="1600" b="0" dirty="0" err="1">
                <a:solidFill>
                  <a:schemeClr val="accent1">
                    <a:lumMod val="50000"/>
                  </a:schemeClr>
                </a:solidFill>
              </a:rPr>
              <a:t>Esp</a:t>
            </a:r>
            <a:r>
              <a:rPr lang="es-CO" sz="1600" b="0" dirty="0">
                <a:solidFill>
                  <a:schemeClr val="accent1">
                    <a:lumMod val="50000"/>
                  </a:schemeClr>
                </a:solidFill>
              </a:rPr>
              <a:t> - corte a 30 de septiembre 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A219B5F1-2249-C2D9-2A98-0CE2C5F0EE52}"/>
              </a:ext>
            </a:extLst>
          </p:cNvPr>
          <p:cNvGraphicFramePr>
            <a:graphicFrameLocks noGrp="1"/>
          </p:cNvGraphicFramePr>
          <p:nvPr/>
        </p:nvGraphicFramePr>
        <p:xfrm>
          <a:off x="2571750" y="1513229"/>
          <a:ext cx="9339390" cy="4736926"/>
        </p:xfrm>
        <a:graphic>
          <a:graphicData uri="http://schemas.openxmlformats.org/drawingml/2006/table">
            <a:tbl>
              <a:tblPr/>
              <a:tblGrid>
                <a:gridCol w="1443306">
                  <a:extLst>
                    <a:ext uri="{9D8B030D-6E8A-4147-A177-3AD203B41FA5}">
                      <a16:colId xmlns:a16="http://schemas.microsoft.com/office/drawing/2014/main" val="1032078930"/>
                    </a:ext>
                  </a:extLst>
                </a:gridCol>
                <a:gridCol w="1323029">
                  <a:extLst>
                    <a:ext uri="{9D8B030D-6E8A-4147-A177-3AD203B41FA5}">
                      <a16:colId xmlns:a16="http://schemas.microsoft.com/office/drawing/2014/main" val="286395286"/>
                    </a:ext>
                  </a:extLst>
                </a:gridCol>
                <a:gridCol w="1166672">
                  <a:extLst>
                    <a:ext uri="{9D8B030D-6E8A-4147-A177-3AD203B41FA5}">
                      <a16:colId xmlns:a16="http://schemas.microsoft.com/office/drawing/2014/main" val="2625607436"/>
                    </a:ext>
                  </a:extLst>
                </a:gridCol>
                <a:gridCol w="938149">
                  <a:extLst>
                    <a:ext uri="{9D8B030D-6E8A-4147-A177-3AD203B41FA5}">
                      <a16:colId xmlns:a16="http://schemas.microsoft.com/office/drawing/2014/main" val="3334689667"/>
                    </a:ext>
                  </a:extLst>
                </a:gridCol>
                <a:gridCol w="1217789">
                  <a:extLst>
                    <a:ext uri="{9D8B030D-6E8A-4147-A177-3AD203B41FA5}">
                      <a16:colId xmlns:a16="http://schemas.microsoft.com/office/drawing/2014/main" val="142822719"/>
                    </a:ext>
                  </a:extLst>
                </a:gridCol>
                <a:gridCol w="640467">
                  <a:extLst>
                    <a:ext uri="{9D8B030D-6E8A-4147-A177-3AD203B41FA5}">
                      <a16:colId xmlns:a16="http://schemas.microsoft.com/office/drawing/2014/main" val="2589048387"/>
                    </a:ext>
                  </a:extLst>
                </a:gridCol>
                <a:gridCol w="1034369">
                  <a:extLst>
                    <a:ext uri="{9D8B030D-6E8A-4147-A177-3AD203B41FA5}">
                      <a16:colId xmlns:a16="http://schemas.microsoft.com/office/drawing/2014/main" val="4162636869"/>
                    </a:ext>
                  </a:extLst>
                </a:gridCol>
                <a:gridCol w="709626">
                  <a:extLst>
                    <a:ext uri="{9D8B030D-6E8A-4147-A177-3AD203B41FA5}">
                      <a16:colId xmlns:a16="http://schemas.microsoft.com/office/drawing/2014/main" val="2154447197"/>
                    </a:ext>
                  </a:extLst>
                </a:gridCol>
                <a:gridCol w="865983">
                  <a:extLst>
                    <a:ext uri="{9D8B030D-6E8A-4147-A177-3AD203B41FA5}">
                      <a16:colId xmlns:a16="http://schemas.microsoft.com/office/drawing/2014/main" val="1671181799"/>
                    </a:ext>
                  </a:extLst>
                </a:gridCol>
              </a:tblGrid>
              <a:tr h="152832">
                <a:tc gridSpan="9">
                  <a:txBody>
                    <a:bodyPr/>
                    <a:lstStyle/>
                    <a:p>
                      <a:pPr algn="ctr" fontAlgn="ctr"/>
                      <a:r>
                        <a:rPr lang="es-MX" sz="1000" b="1" i="0" u="none" strike="noStrike" dirty="0">
                          <a:solidFill>
                            <a:srgbClr val="203764"/>
                          </a:solidFill>
                          <a:effectLst/>
                          <a:latin typeface="Calibri" panose="020F0502020204030204" pitchFamily="34" charset="0"/>
                        </a:rPr>
                        <a:t>CONTRATOS DE ADICIÓN - ASE 5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06349240"/>
                  </a:ext>
                </a:extLst>
              </a:tr>
              <a:tr h="458494">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613522939"/>
                  </a:ext>
                </a:extLst>
              </a:tr>
              <a:tr h="152832">
                <a:tc>
                  <a:txBody>
                    <a:bodyPr/>
                    <a:lstStyle/>
                    <a:p>
                      <a:pPr algn="ctr" rtl="0" fontAlgn="ctr"/>
                      <a:r>
                        <a:rPr lang="es-CO" sz="1000" b="1" i="0" u="none" strike="noStrike">
                          <a:solidFill>
                            <a:srgbClr val="203764"/>
                          </a:solidFill>
                          <a:effectLst/>
                          <a:latin typeface="Calibri" panose="020F0502020204030204" pitchFamily="34" charset="0"/>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$ 26.425,90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dirty="0">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$ 48.368,71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4004156805"/>
                  </a:ext>
                </a:extLst>
              </a:tr>
              <a:tr h="152832">
                <a:tc>
                  <a:txBody>
                    <a:bodyPr/>
                    <a:lstStyle/>
                    <a:p>
                      <a:pPr algn="l" rtl="0" fontAlgn="ctr"/>
                      <a:r>
                        <a:rPr lang="es-CO" sz="1000" b="1" i="0" u="none" strike="noStrike">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$ 26.425,90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$ 29.208,37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683577396"/>
                  </a:ext>
                </a:extLst>
              </a:tr>
              <a:tr h="152832">
                <a:tc>
                  <a:txBody>
                    <a:bodyPr/>
                    <a:lstStyle/>
                    <a:p>
                      <a:pPr algn="l" rtl="0" fontAlgn="ctr"/>
                      <a:r>
                        <a:rPr lang="es-CO" sz="10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53346823"/>
                  </a:ext>
                </a:extLst>
              </a:tr>
              <a:tr h="152832">
                <a:tc>
                  <a:txBody>
                    <a:bodyPr/>
                    <a:lstStyle/>
                    <a:p>
                      <a:pPr algn="l" rtl="0" fontAlgn="ctr"/>
                      <a:r>
                        <a:rPr lang="es-CO" sz="10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$ 2.530,95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$ 267,36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3439733"/>
                  </a:ext>
                </a:extLst>
              </a:tr>
              <a:tr h="152832">
                <a:tc>
                  <a:txBody>
                    <a:bodyPr/>
                    <a:lstStyle/>
                    <a:p>
                      <a:pPr algn="l" rtl="0" fontAlgn="ctr"/>
                      <a:r>
                        <a:rPr lang="es-CO" sz="10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$ 1.750,07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$ 144,94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30017105"/>
                  </a:ext>
                </a:extLst>
              </a:tr>
              <a:tr h="152832">
                <a:tc>
                  <a:txBody>
                    <a:bodyPr/>
                    <a:lstStyle/>
                    <a:p>
                      <a:pPr algn="l" rtl="0" fontAlgn="ctr"/>
                      <a:r>
                        <a:rPr lang="es-CO" sz="10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$ 1.551,48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$ 220,88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23232165"/>
                  </a:ext>
                </a:extLst>
              </a:tr>
              <a:tr h="152832">
                <a:tc>
                  <a:txBody>
                    <a:bodyPr/>
                    <a:lstStyle/>
                    <a:p>
                      <a:pPr algn="l" rtl="0" fontAlgn="ctr"/>
                      <a:r>
                        <a:rPr lang="es-CO" sz="10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$ 1.533,81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1471897"/>
                  </a:ext>
                </a:extLst>
              </a:tr>
              <a:tr h="152832">
                <a:tc>
                  <a:txBody>
                    <a:bodyPr/>
                    <a:lstStyle/>
                    <a:p>
                      <a:pPr algn="l" rtl="0" fontAlgn="ctr"/>
                      <a:r>
                        <a:rPr lang="es-CO" sz="10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$ 2.691,71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$ 90,76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91102572"/>
                  </a:ext>
                </a:extLst>
              </a:tr>
              <a:tr h="152832">
                <a:tc>
                  <a:txBody>
                    <a:bodyPr/>
                    <a:lstStyle/>
                    <a:p>
                      <a:pPr algn="l" rtl="0" fontAlgn="ctr"/>
                      <a:r>
                        <a:rPr lang="es-CO" sz="10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$ 2.703,82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$ 21,54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23010502"/>
                  </a:ext>
                </a:extLst>
              </a:tr>
              <a:tr h="152832">
                <a:tc>
                  <a:txBody>
                    <a:bodyPr/>
                    <a:lstStyle/>
                    <a:p>
                      <a:pPr algn="l" rtl="0" fontAlgn="ctr"/>
                      <a:r>
                        <a:rPr lang="es-CO" sz="10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$ 1.727,33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06763721"/>
                  </a:ext>
                </a:extLst>
              </a:tr>
              <a:tr h="152832">
                <a:tc>
                  <a:txBody>
                    <a:bodyPr/>
                    <a:lstStyle/>
                    <a:p>
                      <a:pPr algn="l" rtl="0" fontAlgn="ctr"/>
                      <a:r>
                        <a:rPr lang="es-CO" sz="10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47622430"/>
                  </a:ext>
                </a:extLst>
              </a:tr>
              <a:tr h="152832">
                <a:tc>
                  <a:txBody>
                    <a:bodyPr/>
                    <a:lstStyle/>
                    <a:p>
                      <a:pPr algn="l" rtl="0" fontAlgn="ctr"/>
                      <a:r>
                        <a:rPr lang="es-CO" sz="10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31033025"/>
                  </a:ext>
                </a:extLst>
              </a:tr>
              <a:tr h="152832">
                <a:tc>
                  <a:txBody>
                    <a:bodyPr/>
                    <a:lstStyle/>
                    <a:p>
                      <a:pPr algn="l" rtl="0" fontAlgn="ctr"/>
                      <a:r>
                        <a:rPr lang="es-CO" sz="10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28377310"/>
                  </a:ext>
                </a:extLst>
              </a:tr>
              <a:tr h="207132">
                <a:tc>
                  <a:txBody>
                    <a:bodyPr/>
                    <a:lstStyle/>
                    <a:p>
                      <a:pPr algn="l" rtl="0" fontAlgn="ctr"/>
                      <a:r>
                        <a:rPr lang="es-CO" sz="10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03288837"/>
                  </a:ext>
                </a:extLst>
              </a:tr>
              <a:tr h="152832">
                <a:tc>
                  <a:txBody>
                    <a:bodyPr/>
                    <a:lstStyle/>
                    <a:p>
                      <a:pPr algn="l" rtl="0" fontAlgn="ctr"/>
                      <a:r>
                        <a:rPr lang="es-CO" sz="1000" b="0" i="0" u="none" strike="noStrike">
                          <a:solidFill>
                            <a:srgbClr val="203764"/>
                          </a:solidFill>
                          <a:effectLst/>
                          <a:latin typeface="Calibri" panose="020F0502020204030204" pitchFamily="34" charset="0"/>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$ 1.236,36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$ 357,66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85933849"/>
                  </a:ext>
                </a:extLst>
              </a:tr>
              <a:tr h="152832">
                <a:tc>
                  <a:txBody>
                    <a:bodyPr/>
                    <a:lstStyle/>
                    <a:p>
                      <a:pPr algn="l" rtl="0" fontAlgn="ctr"/>
                      <a:r>
                        <a:rPr lang="es-CO" sz="1000" b="0" i="0" u="none" strike="noStrike">
                          <a:solidFill>
                            <a:srgbClr val="203764"/>
                          </a:solidFill>
                          <a:effectLst/>
                          <a:latin typeface="Calibri" panose="020F0502020204030204" pitchFamily="34" charset="0"/>
                        </a:rPr>
                        <a:t>ADICIÓN N°34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$ 2.616,62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$ 2.616,62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$ 2.616,62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08256841"/>
                  </a:ext>
                </a:extLst>
              </a:tr>
              <a:tr h="152832">
                <a:tc>
                  <a:txBody>
                    <a:bodyPr/>
                    <a:lstStyle/>
                    <a:p>
                      <a:pPr algn="l" rtl="0" fontAlgn="ctr"/>
                      <a:r>
                        <a:rPr lang="es-CO" sz="10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507017867"/>
                  </a:ext>
                </a:extLst>
              </a:tr>
              <a:tr h="152832">
                <a:tc>
                  <a:txBody>
                    <a:bodyPr/>
                    <a:lstStyle/>
                    <a:p>
                      <a:pPr algn="l" rtl="0" fontAlgn="ctr"/>
                      <a:r>
                        <a:rPr lang="es-CO" sz="10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$ 165,17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96414754"/>
                  </a:ext>
                </a:extLst>
              </a:tr>
              <a:tr h="152832">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$ 196,76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78749727"/>
                  </a:ext>
                </a:extLst>
              </a:tr>
              <a:tr h="152832">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12901397"/>
                  </a:ext>
                </a:extLst>
              </a:tr>
              <a:tr h="152832">
                <a:tc>
                  <a:txBody>
                    <a:bodyPr/>
                    <a:lstStyle/>
                    <a:p>
                      <a:pPr algn="l" rtl="0" fontAlgn="ctr"/>
                      <a:r>
                        <a:rPr lang="es-CO" sz="10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54889690"/>
                  </a:ext>
                </a:extLst>
              </a:tr>
              <a:tr h="152832">
                <a:tc>
                  <a:txBody>
                    <a:bodyPr/>
                    <a:lstStyle/>
                    <a:p>
                      <a:pPr algn="l" rtl="0" fontAlgn="ctr"/>
                      <a:r>
                        <a:rPr lang="es-CO" sz="10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1451340"/>
                  </a:ext>
                </a:extLst>
              </a:tr>
              <a:tr h="152832">
                <a:tc>
                  <a:txBody>
                    <a:bodyPr/>
                    <a:lstStyle/>
                    <a:p>
                      <a:pPr algn="l" rtl="0" fontAlgn="ctr"/>
                      <a:r>
                        <a:rPr lang="es-CO" sz="10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$ 229,02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01583530"/>
                  </a:ext>
                </a:extLst>
              </a:tr>
              <a:tr h="152832">
                <a:tc>
                  <a:txBody>
                    <a:bodyPr/>
                    <a:lstStyle/>
                    <a:p>
                      <a:pPr algn="l" rtl="0" fontAlgn="ctr"/>
                      <a:r>
                        <a:rPr lang="es-CO" sz="10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36679653"/>
                  </a:ext>
                </a:extLst>
              </a:tr>
              <a:tr h="152832">
                <a:tc>
                  <a:txBody>
                    <a:bodyPr/>
                    <a:lstStyle/>
                    <a:p>
                      <a:pPr algn="l" rtl="0" fontAlgn="ctr"/>
                      <a:r>
                        <a:rPr lang="es-CO" sz="10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22738468"/>
                  </a:ext>
                </a:extLst>
              </a:tr>
              <a:tr h="152832">
                <a:tc>
                  <a:txBody>
                    <a:bodyPr/>
                    <a:lstStyle/>
                    <a:p>
                      <a:pPr algn="l" rtl="0" fontAlgn="ctr"/>
                      <a:r>
                        <a:rPr lang="es-CO" sz="10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$ 224,74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$ 67,55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10623333"/>
                  </a:ext>
                </a:extLst>
              </a:tr>
            </a:tbl>
          </a:graphicData>
        </a:graphic>
      </p:graphicFrame>
    </p:spTree>
  </p:cSld>
  <p:clrMapOvr>
    <a:masterClrMapping/>
  </p:clrMapOvr>
  <p:transition spd="slow"/>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02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93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01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67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7836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2018 a 2023</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81023"/>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CO" sz="900">
                <a:solidFill>
                  <a:schemeClr val="accent1">
                    <a:lumMod val="50000"/>
                  </a:schemeClr>
                </a:solidFill>
              </a:rPr>
              <a:t>Periodo comprendido entre el 12 febrero de 2018 al </a:t>
            </a:r>
            <a:r>
              <a:rPr lang="es-MX" sz="900">
                <a:solidFill>
                  <a:schemeClr val="accent1">
                    <a:lumMod val="50000"/>
                  </a:schemeClr>
                </a:solidFill>
              </a:rPr>
              <a:t>el 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82438A2E-A3C6-4E9A-9751-E051A004BB1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63564" y="174861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988FD073-993A-4EA9-A718-3AAA51756B1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63564" y="106823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A32CBA67-A5A7-2EFF-CFAE-6F89AE864E20}"/>
              </a:ext>
            </a:extLst>
          </p:cNvPr>
          <p:cNvGraphicFramePr>
            <a:graphicFrameLocks noGrp="1"/>
          </p:cNvGraphicFramePr>
          <p:nvPr>
            <p:extLst>
              <p:ext uri="{D42A27DB-BD31-4B8C-83A1-F6EECF244321}">
                <p14:modId xmlns:p14="http://schemas.microsoft.com/office/powerpoint/2010/main" val="2427068703"/>
              </p:ext>
            </p:extLst>
          </p:nvPr>
        </p:nvGraphicFramePr>
        <p:xfrm>
          <a:off x="398564" y="2619750"/>
          <a:ext cx="11315016" cy="3238873"/>
        </p:xfrm>
        <a:graphic>
          <a:graphicData uri="http://schemas.openxmlformats.org/drawingml/2006/table">
            <a:tbl>
              <a:tblPr/>
              <a:tblGrid>
                <a:gridCol w="787131">
                  <a:extLst>
                    <a:ext uri="{9D8B030D-6E8A-4147-A177-3AD203B41FA5}">
                      <a16:colId xmlns:a16="http://schemas.microsoft.com/office/drawing/2014/main" val="386379439"/>
                    </a:ext>
                  </a:extLst>
                </a:gridCol>
                <a:gridCol w="918321">
                  <a:extLst>
                    <a:ext uri="{9D8B030D-6E8A-4147-A177-3AD203B41FA5}">
                      <a16:colId xmlns:a16="http://schemas.microsoft.com/office/drawing/2014/main" val="316122509"/>
                    </a:ext>
                  </a:extLst>
                </a:gridCol>
                <a:gridCol w="183664">
                  <a:extLst>
                    <a:ext uri="{9D8B030D-6E8A-4147-A177-3AD203B41FA5}">
                      <a16:colId xmlns:a16="http://schemas.microsoft.com/office/drawing/2014/main" val="960093476"/>
                    </a:ext>
                  </a:extLst>
                </a:gridCol>
                <a:gridCol w="787131">
                  <a:extLst>
                    <a:ext uri="{9D8B030D-6E8A-4147-A177-3AD203B41FA5}">
                      <a16:colId xmlns:a16="http://schemas.microsoft.com/office/drawing/2014/main" val="902181199"/>
                    </a:ext>
                  </a:extLst>
                </a:gridCol>
                <a:gridCol w="1036390">
                  <a:extLst>
                    <a:ext uri="{9D8B030D-6E8A-4147-A177-3AD203B41FA5}">
                      <a16:colId xmlns:a16="http://schemas.microsoft.com/office/drawing/2014/main" val="3629791974"/>
                    </a:ext>
                  </a:extLst>
                </a:gridCol>
                <a:gridCol w="183664">
                  <a:extLst>
                    <a:ext uri="{9D8B030D-6E8A-4147-A177-3AD203B41FA5}">
                      <a16:colId xmlns:a16="http://schemas.microsoft.com/office/drawing/2014/main" val="862675787"/>
                    </a:ext>
                  </a:extLst>
                </a:gridCol>
                <a:gridCol w="787131">
                  <a:extLst>
                    <a:ext uri="{9D8B030D-6E8A-4147-A177-3AD203B41FA5}">
                      <a16:colId xmlns:a16="http://schemas.microsoft.com/office/drawing/2014/main" val="1540098125"/>
                    </a:ext>
                  </a:extLst>
                </a:gridCol>
                <a:gridCol w="918321">
                  <a:extLst>
                    <a:ext uri="{9D8B030D-6E8A-4147-A177-3AD203B41FA5}">
                      <a16:colId xmlns:a16="http://schemas.microsoft.com/office/drawing/2014/main" val="2849347932"/>
                    </a:ext>
                  </a:extLst>
                </a:gridCol>
                <a:gridCol w="183664">
                  <a:extLst>
                    <a:ext uri="{9D8B030D-6E8A-4147-A177-3AD203B41FA5}">
                      <a16:colId xmlns:a16="http://schemas.microsoft.com/office/drawing/2014/main" val="2558572032"/>
                    </a:ext>
                  </a:extLst>
                </a:gridCol>
                <a:gridCol w="787131">
                  <a:extLst>
                    <a:ext uri="{9D8B030D-6E8A-4147-A177-3AD203B41FA5}">
                      <a16:colId xmlns:a16="http://schemas.microsoft.com/office/drawing/2014/main" val="2816669450"/>
                    </a:ext>
                  </a:extLst>
                </a:gridCol>
                <a:gridCol w="895364">
                  <a:extLst>
                    <a:ext uri="{9D8B030D-6E8A-4147-A177-3AD203B41FA5}">
                      <a16:colId xmlns:a16="http://schemas.microsoft.com/office/drawing/2014/main" val="3895804985"/>
                    </a:ext>
                  </a:extLst>
                </a:gridCol>
                <a:gridCol w="183664">
                  <a:extLst>
                    <a:ext uri="{9D8B030D-6E8A-4147-A177-3AD203B41FA5}">
                      <a16:colId xmlns:a16="http://schemas.microsoft.com/office/drawing/2014/main" val="3532312268"/>
                    </a:ext>
                  </a:extLst>
                </a:gridCol>
                <a:gridCol w="787131">
                  <a:extLst>
                    <a:ext uri="{9D8B030D-6E8A-4147-A177-3AD203B41FA5}">
                      <a16:colId xmlns:a16="http://schemas.microsoft.com/office/drawing/2014/main" val="4075461262"/>
                    </a:ext>
                  </a:extLst>
                </a:gridCol>
                <a:gridCol w="931439">
                  <a:extLst>
                    <a:ext uri="{9D8B030D-6E8A-4147-A177-3AD203B41FA5}">
                      <a16:colId xmlns:a16="http://schemas.microsoft.com/office/drawing/2014/main" val="3937904717"/>
                    </a:ext>
                  </a:extLst>
                </a:gridCol>
                <a:gridCol w="183664">
                  <a:extLst>
                    <a:ext uri="{9D8B030D-6E8A-4147-A177-3AD203B41FA5}">
                      <a16:colId xmlns:a16="http://schemas.microsoft.com/office/drawing/2014/main" val="3370859803"/>
                    </a:ext>
                  </a:extLst>
                </a:gridCol>
                <a:gridCol w="787131">
                  <a:extLst>
                    <a:ext uri="{9D8B030D-6E8A-4147-A177-3AD203B41FA5}">
                      <a16:colId xmlns:a16="http://schemas.microsoft.com/office/drawing/2014/main" val="1138314076"/>
                    </a:ext>
                  </a:extLst>
                </a:gridCol>
                <a:gridCol w="974075">
                  <a:extLst>
                    <a:ext uri="{9D8B030D-6E8A-4147-A177-3AD203B41FA5}">
                      <a16:colId xmlns:a16="http://schemas.microsoft.com/office/drawing/2014/main" val="2768271856"/>
                    </a:ext>
                  </a:extLst>
                </a:gridCol>
              </a:tblGrid>
              <a:tr h="439714">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68098405"/>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1.597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1.689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4.305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9.606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64287056"/>
                  </a:ext>
                </a:extLst>
              </a:tr>
              <a:tr h="214495">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1.510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2.003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4.815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3.475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4.124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15.927</a:t>
                      </a:r>
                    </a:p>
                  </a:txBody>
                  <a:tcPr marL="0" marR="0" marT="0" marB="0" anchor="ctr">
                    <a:lnL>
                      <a:noFill/>
                    </a:lnL>
                    <a:lnR>
                      <a:noFill/>
                    </a:lnR>
                    <a:lnT>
                      <a:noFill/>
                    </a:lnT>
                    <a:lnB>
                      <a:noFill/>
                    </a:lnB>
                    <a:noFill/>
                  </a:tcPr>
                </a:tc>
                <a:extLst>
                  <a:ext uri="{0D108BD9-81ED-4DB2-BD59-A6C34878D82A}">
                    <a16:rowId xmlns:a16="http://schemas.microsoft.com/office/drawing/2014/main" val="1645980215"/>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28.913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26.146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10.941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8.595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15.349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89.944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77935822"/>
                  </a:ext>
                </a:extLst>
              </a:tr>
              <a:tr h="214495">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34.765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35.387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10.268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17.627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111.547</a:t>
                      </a:r>
                    </a:p>
                  </a:txBody>
                  <a:tcPr marL="0" marR="0" marT="0" marB="0" anchor="ctr">
                    <a:lnL>
                      <a:noFill/>
                    </a:lnL>
                    <a:lnR>
                      <a:noFill/>
                    </a:lnR>
                    <a:lnT>
                      <a:noFill/>
                    </a:lnT>
                    <a:lnB>
                      <a:noFill/>
                    </a:lnB>
                    <a:noFill/>
                  </a:tcPr>
                </a:tc>
                <a:extLst>
                  <a:ext uri="{0D108BD9-81ED-4DB2-BD59-A6C34878D82A}">
                    <a16:rowId xmlns:a16="http://schemas.microsoft.com/office/drawing/2014/main" val="2864795388"/>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25.255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31.576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13.142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14.218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94.438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62894070"/>
                  </a:ext>
                </a:extLst>
              </a:tr>
              <a:tr h="214495">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16.030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19.424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10.250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10.008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69.212</a:t>
                      </a:r>
                    </a:p>
                  </a:txBody>
                  <a:tcPr marL="0" marR="0" marT="0" marB="0" anchor="ctr">
                    <a:lnL>
                      <a:noFill/>
                    </a:lnL>
                    <a:lnR>
                      <a:noFill/>
                    </a:lnR>
                    <a:lnT>
                      <a:noFill/>
                    </a:lnT>
                    <a:lnB>
                      <a:noFill/>
                    </a:lnB>
                    <a:noFill/>
                  </a:tcPr>
                </a:tc>
                <a:extLst>
                  <a:ext uri="{0D108BD9-81ED-4DB2-BD59-A6C34878D82A}">
                    <a16:rowId xmlns:a16="http://schemas.microsoft.com/office/drawing/2014/main" val="3878817735"/>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19.229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22.131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13.017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10.248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9.068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73.693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33841091"/>
                  </a:ext>
                </a:extLst>
              </a:tr>
              <a:tr h="214495">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24.479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20.427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9.443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10.237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10.607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75.193</a:t>
                      </a:r>
                    </a:p>
                  </a:txBody>
                  <a:tcPr marL="0" marR="0" marT="0" marB="0" anchor="ctr">
                    <a:lnL>
                      <a:noFill/>
                    </a:lnL>
                    <a:lnR>
                      <a:noFill/>
                    </a:lnR>
                    <a:lnT>
                      <a:noFill/>
                    </a:lnT>
                    <a:lnB>
                      <a:noFill/>
                    </a:lnB>
                    <a:noFill/>
                  </a:tcPr>
                </a:tc>
                <a:extLst>
                  <a:ext uri="{0D108BD9-81ED-4DB2-BD59-A6C34878D82A}">
                    <a16:rowId xmlns:a16="http://schemas.microsoft.com/office/drawing/2014/main" val="3704400836"/>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26.228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25.482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9.611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10.362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81.930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30621905"/>
                  </a:ext>
                </a:extLst>
              </a:tr>
              <a:tr h="214495">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29.015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27.744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11.326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10.246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9.789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88.120</a:t>
                      </a:r>
                    </a:p>
                  </a:txBody>
                  <a:tcPr marL="0" marR="0" marT="0" marB="0" anchor="ctr">
                    <a:lnL>
                      <a:noFill/>
                    </a:lnL>
                    <a:lnR>
                      <a:noFill/>
                    </a:lnR>
                    <a:lnT>
                      <a:noFill/>
                    </a:lnT>
                    <a:lnB>
                      <a:noFill/>
                    </a:lnB>
                    <a:noFill/>
                  </a:tcPr>
                </a:tc>
                <a:extLst>
                  <a:ext uri="{0D108BD9-81ED-4DB2-BD59-A6C34878D82A}">
                    <a16:rowId xmlns:a16="http://schemas.microsoft.com/office/drawing/2014/main" val="3139674334"/>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29.134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26.974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11.025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10.243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10.379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87.755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43309066"/>
                  </a:ext>
                </a:extLst>
              </a:tr>
              <a:tr h="214495">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29.404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28.879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11.099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10.263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10.646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90.291</a:t>
                      </a:r>
                    </a:p>
                  </a:txBody>
                  <a:tcPr marL="0" marR="0" marT="0" marB="0" anchor="ctr">
                    <a:lnL>
                      <a:noFill/>
                    </a:lnL>
                    <a:lnR>
                      <a:noFill/>
                    </a:lnR>
                    <a:lnT>
                      <a:noFill/>
                    </a:lnT>
                    <a:lnB>
                      <a:noFill/>
                    </a:lnB>
                    <a:noFill/>
                  </a:tcPr>
                </a:tc>
                <a:extLst>
                  <a:ext uri="{0D108BD9-81ED-4DB2-BD59-A6C34878D82A}">
                    <a16:rowId xmlns:a16="http://schemas.microsoft.com/office/drawing/2014/main" val="1498150762"/>
                  </a:ext>
                </a:extLst>
              </a:tr>
              <a:tr h="225219">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265.559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267.862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125.724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105.267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123.244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887.656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708610477"/>
                  </a:ext>
                </a:extLst>
              </a:tr>
            </a:tbl>
          </a:graphicData>
        </a:graphic>
      </p:graphicFrame>
    </p:spTree>
    <p:extLst>
      <p:ext uri="{BB962C8B-B14F-4D97-AF65-F5344CB8AC3E}">
        <p14:creationId xmlns:p14="http://schemas.microsoft.com/office/powerpoint/2010/main" val="297602898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14234"/>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Sas </a:t>
            </a:r>
            <a:r>
              <a:rPr lang="es-CO" sz="1600" b="0" dirty="0" err="1">
                <a:solidFill>
                  <a:schemeClr val="accent1">
                    <a:lumMod val="50000"/>
                  </a:schemeClr>
                </a:solidFill>
              </a:rPr>
              <a:t>Esp</a:t>
            </a:r>
            <a:r>
              <a:rPr lang="es-CO" sz="1600" b="0" dirty="0">
                <a:solidFill>
                  <a:schemeClr val="accent1">
                    <a:lumMod val="50000"/>
                  </a:schemeClr>
                </a:solidFill>
              </a:rPr>
              <a:t> - corte a 30 de septiembre 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14E0CE67-DF40-038D-E979-A67B0C31A15C}"/>
              </a:ext>
            </a:extLst>
          </p:cNvPr>
          <p:cNvGraphicFramePr>
            <a:graphicFrameLocks noGrp="1"/>
          </p:cNvGraphicFramePr>
          <p:nvPr/>
        </p:nvGraphicFramePr>
        <p:xfrm>
          <a:off x="2744639" y="1675362"/>
          <a:ext cx="8717889" cy="4146000"/>
        </p:xfrm>
        <a:graphic>
          <a:graphicData uri="http://schemas.openxmlformats.org/drawingml/2006/table">
            <a:tbl>
              <a:tblPr/>
              <a:tblGrid>
                <a:gridCol w="1347259">
                  <a:extLst>
                    <a:ext uri="{9D8B030D-6E8A-4147-A177-3AD203B41FA5}">
                      <a16:colId xmlns:a16="http://schemas.microsoft.com/office/drawing/2014/main" val="222059724"/>
                    </a:ext>
                  </a:extLst>
                </a:gridCol>
                <a:gridCol w="1234987">
                  <a:extLst>
                    <a:ext uri="{9D8B030D-6E8A-4147-A177-3AD203B41FA5}">
                      <a16:colId xmlns:a16="http://schemas.microsoft.com/office/drawing/2014/main" val="1051266333"/>
                    </a:ext>
                  </a:extLst>
                </a:gridCol>
                <a:gridCol w="1089034">
                  <a:extLst>
                    <a:ext uri="{9D8B030D-6E8A-4147-A177-3AD203B41FA5}">
                      <a16:colId xmlns:a16="http://schemas.microsoft.com/office/drawing/2014/main" val="3572557990"/>
                    </a:ext>
                  </a:extLst>
                </a:gridCol>
                <a:gridCol w="875718">
                  <a:extLst>
                    <a:ext uri="{9D8B030D-6E8A-4147-A177-3AD203B41FA5}">
                      <a16:colId xmlns:a16="http://schemas.microsoft.com/office/drawing/2014/main" val="3844575093"/>
                    </a:ext>
                  </a:extLst>
                </a:gridCol>
                <a:gridCol w="1136750">
                  <a:extLst>
                    <a:ext uri="{9D8B030D-6E8A-4147-A177-3AD203B41FA5}">
                      <a16:colId xmlns:a16="http://schemas.microsoft.com/office/drawing/2014/main" val="604809321"/>
                    </a:ext>
                  </a:extLst>
                </a:gridCol>
                <a:gridCol w="597847">
                  <a:extLst>
                    <a:ext uri="{9D8B030D-6E8A-4147-A177-3AD203B41FA5}">
                      <a16:colId xmlns:a16="http://schemas.microsoft.com/office/drawing/2014/main" val="488120226"/>
                    </a:ext>
                  </a:extLst>
                </a:gridCol>
                <a:gridCol w="965536">
                  <a:extLst>
                    <a:ext uri="{9D8B030D-6E8A-4147-A177-3AD203B41FA5}">
                      <a16:colId xmlns:a16="http://schemas.microsoft.com/office/drawing/2014/main" val="1663057949"/>
                    </a:ext>
                  </a:extLst>
                </a:gridCol>
                <a:gridCol w="662403">
                  <a:extLst>
                    <a:ext uri="{9D8B030D-6E8A-4147-A177-3AD203B41FA5}">
                      <a16:colId xmlns:a16="http://schemas.microsoft.com/office/drawing/2014/main" val="1508195544"/>
                    </a:ext>
                  </a:extLst>
                </a:gridCol>
                <a:gridCol w="808355">
                  <a:extLst>
                    <a:ext uri="{9D8B030D-6E8A-4147-A177-3AD203B41FA5}">
                      <a16:colId xmlns:a16="http://schemas.microsoft.com/office/drawing/2014/main" val="2217940319"/>
                    </a:ext>
                  </a:extLst>
                </a:gridCol>
              </a:tblGrid>
              <a:tr h="484739">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033722056"/>
                  </a:ext>
                </a:extLst>
              </a:tr>
              <a:tr h="161580">
                <a:tc>
                  <a:txBody>
                    <a:bodyPr/>
                    <a:lstStyle/>
                    <a:p>
                      <a:pPr algn="ctr" rtl="0" fontAlgn="ctr"/>
                      <a:r>
                        <a:rPr lang="es-CO" sz="1000" b="1" i="0" u="none" strike="noStrike">
                          <a:solidFill>
                            <a:srgbClr val="203764"/>
                          </a:solidFill>
                          <a:effectLst/>
                          <a:latin typeface="Calibri" panose="020F0502020204030204" pitchFamily="34" charset="0"/>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$ 26.425,90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$ 48.368,71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229039904"/>
                  </a:ext>
                </a:extLst>
              </a:tr>
              <a:tr h="161580">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249923930"/>
                  </a:ext>
                </a:extLst>
              </a:tr>
              <a:tr h="161580">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$ 1.213,62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57868475"/>
                  </a:ext>
                </a:extLst>
              </a:tr>
              <a:tr h="161580">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324800512"/>
                  </a:ext>
                </a:extLst>
              </a:tr>
              <a:tr h="161580">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88627000"/>
                  </a:ext>
                </a:extLst>
              </a:tr>
              <a:tr h="161580">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$ 2.280,05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14634381"/>
                  </a:ext>
                </a:extLst>
              </a:tr>
              <a:tr h="161580">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0632747"/>
                  </a:ext>
                </a:extLst>
              </a:tr>
              <a:tr h="161580">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45102325"/>
                  </a:ext>
                </a:extLst>
              </a:tr>
              <a:tr h="161580">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173220365"/>
                  </a:ext>
                </a:extLst>
              </a:tr>
              <a:tr h="161580">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42532124"/>
                  </a:ext>
                </a:extLst>
              </a:tr>
              <a:tr h="161580">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189178538"/>
                  </a:ext>
                </a:extLst>
              </a:tr>
              <a:tr h="161580">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58645189"/>
                  </a:ext>
                </a:extLst>
              </a:tr>
              <a:tr h="161580">
                <a:tc>
                  <a:txBody>
                    <a:bodyPr/>
                    <a:lstStyle/>
                    <a:p>
                      <a:pPr algn="l" rtl="0" fontAlgn="ctr"/>
                      <a:r>
                        <a:rPr lang="es-CO" sz="10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402898293"/>
                  </a:ext>
                </a:extLst>
              </a:tr>
              <a:tr h="161580">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$ 2.552,75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$ 953,77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3704915"/>
                  </a:ext>
                </a:extLst>
              </a:tr>
              <a:tr h="323160">
                <a:tc>
                  <a:txBody>
                    <a:bodyPr/>
                    <a:lstStyle/>
                    <a:p>
                      <a:pPr algn="l" rtl="0" fontAlgn="ctr"/>
                      <a:r>
                        <a:rPr lang="es-CO" sz="10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55664721"/>
                  </a:ext>
                </a:extLst>
              </a:tr>
              <a:tr h="323160">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FINALIZADO-EN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35940070"/>
                  </a:ext>
                </a:extLst>
              </a:tr>
              <a:tr h="323160">
                <a:tc>
                  <a:txBody>
                    <a:bodyPr/>
                    <a:lstStyle/>
                    <a:p>
                      <a:pPr algn="l" rtl="0" fontAlgn="ctr"/>
                      <a:r>
                        <a:rPr lang="es-CO" sz="1000" b="1" i="0" u="none" strike="noStrike">
                          <a:solidFill>
                            <a:srgbClr val="203764"/>
                          </a:solidFill>
                          <a:effectLst/>
                          <a:latin typeface="Calibri" panose="020F0502020204030204" pitchFamily="34" charset="0"/>
                        </a:rPr>
                        <a:t>9. SENSORES DE MONITOREO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654052360"/>
                  </a:ext>
                </a:extLst>
              </a:tr>
              <a:tr h="161580">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$ 1.307,89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$ 326,96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3630144"/>
                  </a:ext>
                </a:extLst>
              </a:tr>
            </a:tbl>
          </a:graphicData>
        </a:graphic>
      </p:graphicFrame>
    </p:spTree>
    <p:extLst>
      <p:ext uri="{BB962C8B-B14F-4D97-AF65-F5344CB8AC3E}">
        <p14:creationId xmlns:p14="http://schemas.microsoft.com/office/powerpoint/2010/main" val="1021000562"/>
      </p:ext>
    </p:extLst>
  </p:cSld>
  <p:clrMapOvr>
    <a:masterClrMapping/>
  </p:clrMapOvr>
  <p:transition spd="slow"/>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áfico 3" descr="Martillo de juez">
            <a:extLst>
              <a:ext uri="{FF2B5EF4-FFF2-40B4-BE49-F238E27FC236}">
                <a16:creationId xmlns:a16="http://schemas.microsoft.com/office/drawing/2014/main" id="{15DCEF28-4ADB-4CED-B2A1-859A1BDA00C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49005" y="1688096"/>
            <a:ext cx="2896496" cy="2896496"/>
          </a:xfrm>
          <a:prstGeom prst="rect">
            <a:avLst/>
          </a:prstGeom>
        </p:spPr>
      </p:pic>
      <p:sp>
        <p:nvSpPr>
          <p:cNvPr id="5" name="Título 3">
            <a:extLst>
              <a:ext uri="{FF2B5EF4-FFF2-40B4-BE49-F238E27FC236}">
                <a16:creationId xmlns:a16="http://schemas.microsoft.com/office/drawing/2014/main" id="{E5A0854B-A0EE-4A93-A479-534BA2A328E2}"/>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ASUNTOS LEGALES</a:t>
            </a:r>
          </a:p>
        </p:txBody>
      </p:sp>
    </p:spTree>
    <p:extLst>
      <p:ext uri="{BB962C8B-B14F-4D97-AF65-F5344CB8AC3E}">
        <p14:creationId xmlns:p14="http://schemas.microsoft.com/office/powerpoint/2010/main" val="3392957645"/>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04800" y="9032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Balance general </a:t>
            </a:r>
            <a:r>
              <a:rPr lang="es-CO" sz="1600" cap="small" dirty="0" err="1">
                <a:solidFill>
                  <a:srgbClr val="002060"/>
                </a:solidFill>
                <a:latin typeface="Candara" panose="020E0502030303020204" pitchFamily="34" charset="0"/>
              </a:rPr>
              <a:t>sac´s</a:t>
            </a:r>
            <a:endParaRPr lang="es-CO" sz="1600"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95088" y="1299907"/>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1.180</a:t>
            </a: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0574963" y="2474386"/>
            <a:ext cx="1234083" cy="3796509"/>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5" name="Imagen 14">
              <a:extLst>
                <a:ext uri="{FF2B5EF4-FFF2-40B4-BE49-F238E27FC236}">
                  <a16:creationId xmlns:a16="http://schemas.microsoft.com/office/drawing/2014/main" id="{ACA51224-3946-4044-8B30-AF9AD093034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sp>
        <p:nvSpPr>
          <p:cNvPr id="3" name="CuadroTexto 2">
            <a:extLst>
              <a:ext uri="{FF2B5EF4-FFF2-40B4-BE49-F238E27FC236}">
                <a16:creationId xmlns:a16="http://schemas.microsoft.com/office/drawing/2014/main" id="{58199A16-42FB-44AA-812F-98E269FFF63A}"/>
              </a:ext>
            </a:extLst>
          </p:cNvPr>
          <p:cNvSpPr txBox="1"/>
          <p:nvPr/>
        </p:nvSpPr>
        <p:spPr>
          <a:xfrm>
            <a:off x="758757" y="6453145"/>
            <a:ext cx="5622588" cy="307777"/>
          </a:xfrm>
          <a:prstGeom prst="rect">
            <a:avLst/>
          </a:prstGeom>
          <a:noFill/>
        </p:spPr>
        <p:txBody>
          <a:bodyPr wrap="square" rtlCol="0">
            <a:spAutoFit/>
          </a:bodyPr>
          <a:lstStyle/>
          <a:p>
            <a:r>
              <a:rPr lang="es-MX" sz="1400" b="1" dirty="0"/>
              <a:t>*Nota: las SAC anuladas no se tiene en cuenta en el total de SAC </a:t>
            </a:r>
            <a:endParaRPr lang="es-CO" sz="1400" b="1" dirty="0"/>
          </a:p>
        </p:txBody>
      </p:sp>
      <p:graphicFrame>
        <p:nvGraphicFramePr>
          <p:cNvPr id="6" name="Gráfico 5">
            <a:extLst>
              <a:ext uri="{FF2B5EF4-FFF2-40B4-BE49-F238E27FC236}">
                <a16:creationId xmlns:a16="http://schemas.microsoft.com/office/drawing/2014/main" id="{15AAC151-7ED6-A0C9-982F-3B8C1400354A}"/>
              </a:ext>
            </a:extLst>
          </p:cNvPr>
          <p:cNvGraphicFramePr>
            <a:graphicFrameLocks/>
          </p:cNvGraphicFramePr>
          <p:nvPr/>
        </p:nvGraphicFramePr>
        <p:xfrm>
          <a:off x="338476" y="2089420"/>
          <a:ext cx="10086976" cy="4181475"/>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760672035"/>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180442" y="1945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cap="small" dirty="0">
                <a:solidFill>
                  <a:srgbClr val="002060"/>
                </a:solidFill>
                <a:latin typeface="Candara" panose="020E0502030303020204" pitchFamily="34" charset="0"/>
              </a:rPr>
              <a:t>         </a:t>
            </a:r>
            <a:r>
              <a:rPr lang="es-CO" sz="1600" b="1" cap="small" dirty="0">
                <a:latin typeface="Candara" panose="020E0502030303020204" pitchFamily="34" charset="0"/>
              </a:rPr>
              <a:t>Tipologías Septiembre</a:t>
            </a:r>
            <a:endParaRPr lang="es-CO" sz="1600" b="1"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7" name="CuadroTexto 6">
            <a:extLst>
              <a:ext uri="{FF2B5EF4-FFF2-40B4-BE49-F238E27FC236}">
                <a16:creationId xmlns:a16="http://schemas.microsoft.com/office/drawing/2014/main" id="{8D057A61-3B24-4036-BCDE-6DBE166A0696}"/>
              </a:ext>
            </a:extLst>
          </p:cNvPr>
          <p:cNvSpPr txBox="1"/>
          <p:nvPr/>
        </p:nvSpPr>
        <p:spPr>
          <a:xfrm>
            <a:off x="8644116" y="1288560"/>
            <a:ext cx="386169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1180</a:t>
            </a:r>
          </a:p>
        </p:txBody>
      </p:sp>
      <p:grpSp>
        <p:nvGrpSpPr>
          <p:cNvPr id="9" name="Grupo 8">
            <a:extLst>
              <a:ext uri="{FF2B5EF4-FFF2-40B4-BE49-F238E27FC236}">
                <a16:creationId xmlns:a16="http://schemas.microsoft.com/office/drawing/2014/main" id="{FE1CADD9-E858-4E44-8FE7-17673980C137}"/>
              </a:ext>
            </a:extLst>
          </p:cNvPr>
          <p:cNvGrpSpPr/>
          <p:nvPr/>
        </p:nvGrpSpPr>
        <p:grpSpPr>
          <a:xfrm>
            <a:off x="10574963" y="2474386"/>
            <a:ext cx="1234083" cy="3796509"/>
            <a:chOff x="3114068" y="1111122"/>
            <a:chExt cx="1935480" cy="5697300"/>
          </a:xfrm>
        </p:grpSpPr>
        <p:pic>
          <p:nvPicPr>
            <p:cNvPr id="10" name="Imagen 9">
              <a:extLst>
                <a:ext uri="{FF2B5EF4-FFF2-40B4-BE49-F238E27FC236}">
                  <a16:creationId xmlns:a16="http://schemas.microsoft.com/office/drawing/2014/main" id="{E3712877-6F48-4B61-A294-BABF69AB51B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63EB950B-F6C1-4E82-8275-DD2F549B1BA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6786BF74-E8CB-4526-9E2D-2AB8222710F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58BEBFB5-A6C8-4B53-87D9-1C171FEC14A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EFFFE612-E230-4B65-9264-BD3DDC3C9035}"/>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3" name="Gráfico 2">
            <a:extLst>
              <a:ext uri="{FF2B5EF4-FFF2-40B4-BE49-F238E27FC236}">
                <a16:creationId xmlns:a16="http://schemas.microsoft.com/office/drawing/2014/main" id="{329D1B2C-E5E0-FA31-ABD8-6373CDF7A377}"/>
              </a:ext>
            </a:extLst>
          </p:cNvPr>
          <p:cNvGraphicFramePr>
            <a:graphicFrameLocks/>
          </p:cNvGraphicFramePr>
          <p:nvPr/>
        </p:nvGraphicFramePr>
        <p:xfrm>
          <a:off x="604434" y="1922733"/>
          <a:ext cx="9624447" cy="4348162"/>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343609776"/>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D2CAA0A2-1191-4F8C-B614-5A704CA4F82E}"/>
              </a:ext>
            </a:extLst>
          </p:cNvPr>
          <p:cNvSpPr txBox="1"/>
          <p:nvPr/>
        </p:nvSpPr>
        <p:spPr>
          <a:xfrm>
            <a:off x="-172679" y="5103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b="1" cap="small" dirty="0">
                <a:latin typeface="Candara" panose="020E0502030303020204" pitchFamily="34" charset="0"/>
              </a:rPr>
              <a:t>         </a:t>
            </a:r>
            <a:r>
              <a:rPr lang="es-CO" sz="1600" b="1" cap="small" dirty="0">
                <a:latin typeface="Candara" panose="020E0502030303020204" pitchFamily="34" charset="0"/>
              </a:rPr>
              <a:t>Total por año</a:t>
            </a:r>
            <a:endParaRPr lang="es-CO" sz="1600" b="1" dirty="0"/>
          </a:p>
        </p:txBody>
      </p:sp>
      <p:cxnSp>
        <p:nvCxnSpPr>
          <p:cNvPr id="7" name="Conector recto 6">
            <a:extLst>
              <a:ext uri="{FF2B5EF4-FFF2-40B4-BE49-F238E27FC236}">
                <a16:creationId xmlns:a16="http://schemas.microsoft.com/office/drawing/2014/main" id="{5BBAA432-EC24-40E3-85F3-F46C95A8F1E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5056B3F7-19E1-4896-BCFF-B931E749A081}"/>
              </a:ext>
            </a:extLst>
          </p:cNvPr>
          <p:cNvSpPr txBox="1"/>
          <p:nvPr/>
        </p:nvSpPr>
        <p:spPr>
          <a:xfrm>
            <a:off x="8641978" y="1311052"/>
            <a:ext cx="3308315"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1.180</a:t>
            </a:r>
          </a:p>
        </p:txBody>
      </p:sp>
      <p:grpSp>
        <p:nvGrpSpPr>
          <p:cNvPr id="8" name="Grupo 7">
            <a:extLst>
              <a:ext uri="{FF2B5EF4-FFF2-40B4-BE49-F238E27FC236}">
                <a16:creationId xmlns:a16="http://schemas.microsoft.com/office/drawing/2014/main" id="{D7A2AE01-7F1B-4185-AFE6-829B12691100}"/>
              </a:ext>
            </a:extLst>
          </p:cNvPr>
          <p:cNvGrpSpPr/>
          <p:nvPr/>
        </p:nvGrpSpPr>
        <p:grpSpPr>
          <a:xfrm>
            <a:off x="10811028" y="2454508"/>
            <a:ext cx="1234083" cy="3796509"/>
            <a:chOff x="3114068" y="1111122"/>
            <a:chExt cx="1935480" cy="5697300"/>
          </a:xfrm>
        </p:grpSpPr>
        <p:pic>
          <p:nvPicPr>
            <p:cNvPr id="10" name="Imagen 9">
              <a:extLst>
                <a:ext uri="{FF2B5EF4-FFF2-40B4-BE49-F238E27FC236}">
                  <a16:creationId xmlns:a16="http://schemas.microsoft.com/office/drawing/2014/main" id="{986799A5-1DCD-43E0-AA3B-55EC67963FB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358EC1D2-A802-45AC-876D-A8D40F7335E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8DCE4B2E-1791-4545-B3A0-5111CFD6154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E6ACDF2F-6B6D-443D-80A1-805E1D616E9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F534306A-9D97-419A-8B88-8D86A6695DB3}"/>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3" name="Gráfico 2">
            <a:extLst>
              <a:ext uri="{FF2B5EF4-FFF2-40B4-BE49-F238E27FC236}">
                <a16:creationId xmlns:a16="http://schemas.microsoft.com/office/drawing/2014/main" id="{5C174F43-415F-E4FD-1369-3BF124CB0A14}"/>
              </a:ext>
            </a:extLst>
          </p:cNvPr>
          <p:cNvGraphicFramePr>
            <a:graphicFrameLocks/>
          </p:cNvGraphicFramePr>
          <p:nvPr/>
        </p:nvGraphicFramePr>
        <p:xfrm>
          <a:off x="508000" y="2189019"/>
          <a:ext cx="10021455" cy="3934685"/>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49715653"/>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823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601301" y="659896"/>
            <a:ext cx="3084007"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Concesionario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731331" y="1252366"/>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81</a:t>
            </a:r>
          </a:p>
        </p:txBody>
      </p:sp>
      <p:graphicFrame>
        <p:nvGraphicFramePr>
          <p:cNvPr id="2" name="Gráfico 1">
            <a:extLst>
              <a:ext uri="{FF2B5EF4-FFF2-40B4-BE49-F238E27FC236}">
                <a16:creationId xmlns:a16="http://schemas.microsoft.com/office/drawing/2014/main" id="{72C8FB18-1DBC-E281-04B9-02DBB8374331}"/>
              </a:ext>
            </a:extLst>
          </p:cNvPr>
          <p:cNvGraphicFramePr>
            <a:graphicFrameLocks/>
          </p:cNvGraphicFramePr>
          <p:nvPr/>
        </p:nvGraphicFramePr>
        <p:xfrm>
          <a:off x="789709" y="2055155"/>
          <a:ext cx="10044545" cy="414294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6929202"/>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15399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387294" y="600268"/>
            <a:ext cx="164313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años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473649" y="1408824"/>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81</a:t>
            </a:r>
          </a:p>
        </p:txBody>
      </p:sp>
      <p:graphicFrame>
        <p:nvGraphicFramePr>
          <p:cNvPr id="3" name="Gráfico 2">
            <a:extLst>
              <a:ext uri="{FF2B5EF4-FFF2-40B4-BE49-F238E27FC236}">
                <a16:creationId xmlns:a16="http://schemas.microsoft.com/office/drawing/2014/main" id="{E45AF6B2-D182-60BE-43AC-BBC230DF1411}"/>
              </a:ext>
            </a:extLst>
          </p:cNvPr>
          <p:cNvGraphicFramePr>
            <a:graphicFrameLocks/>
          </p:cNvGraphicFramePr>
          <p:nvPr/>
        </p:nvGraphicFramePr>
        <p:xfrm>
          <a:off x="1180480" y="1970398"/>
          <a:ext cx="9703110" cy="401002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797746392"/>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823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penales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42759" y="594276"/>
            <a:ext cx="164313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años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382208" y="1297247"/>
            <a:ext cx="2478865"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121</a:t>
            </a:r>
          </a:p>
        </p:txBody>
      </p:sp>
      <p:graphicFrame>
        <p:nvGraphicFramePr>
          <p:cNvPr id="4" name="Gráfico 3">
            <a:extLst>
              <a:ext uri="{FF2B5EF4-FFF2-40B4-BE49-F238E27FC236}">
                <a16:creationId xmlns:a16="http://schemas.microsoft.com/office/drawing/2014/main" id="{E075885D-08E1-46F3-86EB-A1B50BAC5C11}"/>
              </a:ext>
            </a:extLst>
          </p:cNvPr>
          <p:cNvGraphicFramePr>
            <a:graphicFrameLocks/>
          </p:cNvGraphicFramePr>
          <p:nvPr/>
        </p:nvGraphicFramePr>
        <p:xfrm>
          <a:off x="795337" y="1988458"/>
          <a:ext cx="10713040" cy="425986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543902596"/>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93497" y="1830284"/>
          <a:ext cx="11405005" cy="3775350"/>
        </p:xfrm>
        <a:graphic>
          <a:graphicData uri="http://schemas.openxmlformats.org/drawingml/2006/table">
            <a:tbl>
              <a:tblPr firstRow="1" bandRow="1">
                <a:tableStyleId>{93296810-A885-4BE3-A3E7-6D5BEEA58F35}</a:tableStyleId>
              </a:tblPr>
              <a:tblGrid>
                <a:gridCol w="853450">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982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245510">
                <a:tc>
                  <a:txBody>
                    <a:bodyPr/>
                    <a:lstStyle/>
                    <a:p>
                      <a:pPr algn="ctr" fontAlgn="ctr"/>
                      <a:r>
                        <a:rPr lang="es-CO" sz="1600" b="0" i="0" u="none" strike="noStrike" kern="1200" dirty="0">
                          <a:solidFill>
                            <a:srgbClr val="002060"/>
                          </a:solidFill>
                          <a:effectLst/>
                          <a:latin typeface="+mn-lt"/>
                          <a:ea typeface="+mn-ea"/>
                          <a:cs typeface="+mn-cs"/>
                        </a:rPr>
                        <a:t>SAC 197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Hallazgos de mantenimiento de vehículos</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el</a:t>
                      </a:r>
                      <a:r>
                        <a:rPr lang="es-ES" sz="1600" b="0" i="0" u="none" strike="noStrike" kern="1200" dirty="0">
                          <a:solidFill>
                            <a:srgbClr val="002060"/>
                          </a:solidFill>
                          <a:effectLst/>
                          <a:latin typeface="+mn-lt"/>
                          <a:ea typeface="+mn-ea"/>
                          <a:cs typeface="+mn-cs"/>
                        </a:rPr>
                        <a:t> numeral 2.15. del Anexo 3 –</a:t>
                      </a:r>
                      <a:r>
                        <a:rPr lang="es-MX" sz="1600" b="0" i="0" u="none" strike="noStrike" kern="1200" dirty="0">
                          <a:solidFill>
                            <a:srgbClr val="002060"/>
                          </a:solidFill>
                          <a:effectLst/>
                          <a:latin typeface="+mn-lt"/>
                          <a:ea typeface="+mn-ea"/>
                          <a:cs typeface="+mn-cs"/>
                        </a:rPr>
                        <a:t>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 20237000349882 del 23/06/2023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695707966"/>
                  </a:ext>
                </a:extLst>
              </a:tr>
              <a:tr h="1245510">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agosto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Radicado UAESP N° 20237000547032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algn="ctr" defTabSz="914400" rtl="0" eaLnBrk="1" fontAlgn="ctr" latinLnBrk="0" hangingPunct="1"/>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75417466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439930" y="79070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72586" y="72406"/>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212942" y="98203"/>
            <a:ext cx="10095978" cy="138499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p>
          <a:p>
            <a:endParaRPr lang="es-CO" sz="1600" cap="small" dirty="0">
              <a:solidFill>
                <a:srgbClr val="002060"/>
              </a:solidFill>
              <a:latin typeface="Candara" panose="020E0502030303020204" pitchFamily="34" charset="0"/>
            </a:endParaRPr>
          </a:p>
          <a:p>
            <a:endParaRPr lang="es-CO" sz="1600" dirty="0"/>
          </a:p>
        </p:txBody>
      </p:sp>
    </p:spTree>
    <p:extLst>
      <p:ext uri="{BB962C8B-B14F-4D97-AF65-F5344CB8AC3E}">
        <p14:creationId xmlns:p14="http://schemas.microsoft.com/office/powerpoint/2010/main" val="1284041241"/>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25298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septiembre de 2022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Radicado UAESP N° 20237000547022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8690833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146889" y="62463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93045"/>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57017" y="-212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0318192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06629" y="137661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57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64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30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69523" y="1761104"/>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00627"/>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MX" sz="900">
                <a:solidFill>
                  <a:schemeClr val="accent1">
                    <a:lumMod val="50000"/>
                  </a:schemeClr>
                </a:solidFill>
              </a:rPr>
              <a:t>Periodo comprendido entre el 1 de enero y el 31 de agosto de 2024.</a:t>
            </a:r>
            <a:endParaRPr lang="es-CO" sz="900">
              <a:solidFill>
                <a:schemeClr val="accent1">
                  <a:lumMod val="50000"/>
                </a:schemeClr>
              </a:solidFill>
            </a:endParaRPr>
          </a:p>
        </p:txBody>
      </p:sp>
      <p:pic>
        <p:nvPicPr>
          <p:cNvPr id="20" name="Picture 2">
            <a:extLst>
              <a:ext uri="{FF2B5EF4-FFF2-40B4-BE49-F238E27FC236}">
                <a16:creationId xmlns:a16="http://schemas.microsoft.com/office/drawing/2014/main" id="{2BB898BD-4DC7-41A9-9108-156DC80AB8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74335" y="187989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317ED54A-1CE7-491B-A9A8-1A818B49B27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74335" y="119951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B22B46F0-B3B7-DEB2-0C25-BD034EA3C711}"/>
              </a:ext>
            </a:extLst>
          </p:cNvPr>
          <p:cNvGraphicFramePr>
            <a:graphicFrameLocks noGrp="1"/>
          </p:cNvGraphicFramePr>
          <p:nvPr>
            <p:extLst>
              <p:ext uri="{D42A27DB-BD31-4B8C-83A1-F6EECF244321}">
                <p14:modId xmlns:p14="http://schemas.microsoft.com/office/powerpoint/2010/main" val="2033005032"/>
              </p:ext>
            </p:extLst>
          </p:nvPr>
        </p:nvGraphicFramePr>
        <p:xfrm>
          <a:off x="318134" y="2565570"/>
          <a:ext cx="11555732" cy="2604921"/>
        </p:xfrm>
        <a:graphic>
          <a:graphicData uri="http://schemas.openxmlformats.org/drawingml/2006/table">
            <a:tbl>
              <a:tblPr/>
              <a:tblGrid>
                <a:gridCol w="803877">
                  <a:extLst>
                    <a:ext uri="{9D8B030D-6E8A-4147-A177-3AD203B41FA5}">
                      <a16:colId xmlns:a16="http://schemas.microsoft.com/office/drawing/2014/main" val="1239258780"/>
                    </a:ext>
                  </a:extLst>
                </a:gridCol>
                <a:gridCol w="937857">
                  <a:extLst>
                    <a:ext uri="{9D8B030D-6E8A-4147-A177-3AD203B41FA5}">
                      <a16:colId xmlns:a16="http://schemas.microsoft.com/office/drawing/2014/main" val="1907340733"/>
                    </a:ext>
                  </a:extLst>
                </a:gridCol>
                <a:gridCol w="187571">
                  <a:extLst>
                    <a:ext uri="{9D8B030D-6E8A-4147-A177-3AD203B41FA5}">
                      <a16:colId xmlns:a16="http://schemas.microsoft.com/office/drawing/2014/main" val="3448068160"/>
                    </a:ext>
                  </a:extLst>
                </a:gridCol>
                <a:gridCol w="803877">
                  <a:extLst>
                    <a:ext uri="{9D8B030D-6E8A-4147-A177-3AD203B41FA5}">
                      <a16:colId xmlns:a16="http://schemas.microsoft.com/office/drawing/2014/main" val="463134396"/>
                    </a:ext>
                  </a:extLst>
                </a:gridCol>
                <a:gridCol w="1058438">
                  <a:extLst>
                    <a:ext uri="{9D8B030D-6E8A-4147-A177-3AD203B41FA5}">
                      <a16:colId xmlns:a16="http://schemas.microsoft.com/office/drawing/2014/main" val="1500646562"/>
                    </a:ext>
                  </a:extLst>
                </a:gridCol>
                <a:gridCol w="187571">
                  <a:extLst>
                    <a:ext uri="{9D8B030D-6E8A-4147-A177-3AD203B41FA5}">
                      <a16:colId xmlns:a16="http://schemas.microsoft.com/office/drawing/2014/main" val="3136491845"/>
                    </a:ext>
                  </a:extLst>
                </a:gridCol>
                <a:gridCol w="803877">
                  <a:extLst>
                    <a:ext uri="{9D8B030D-6E8A-4147-A177-3AD203B41FA5}">
                      <a16:colId xmlns:a16="http://schemas.microsoft.com/office/drawing/2014/main" val="3518780510"/>
                    </a:ext>
                  </a:extLst>
                </a:gridCol>
                <a:gridCol w="937857">
                  <a:extLst>
                    <a:ext uri="{9D8B030D-6E8A-4147-A177-3AD203B41FA5}">
                      <a16:colId xmlns:a16="http://schemas.microsoft.com/office/drawing/2014/main" val="2344859694"/>
                    </a:ext>
                  </a:extLst>
                </a:gridCol>
                <a:gridCol w="187571">
                  <a:extLst>
                    <a:ext uri="{9D8B030D-6E8A-4147-A177-3AD203B41FA5}">
                      <a16:colId xmlns:a16="http://schemas.microsoft.com/office/drawing/2014/main" val="1741244905"/>
                    </a:ext>
                  </a:extLst>
                </a:gridCol>
                <a:gridCol w="803877">
                  <a:extLst>
                    <a:ext uri="{9D8B030D-6E8A-4147-A177-3AD203B41FA5}">
                      <a16:colId xmlns:a16="http://schemas.microsoft.com/office/drawing/2014/main" val="127548094"/>
                    </a:ext>
                  </a:extLst>
                </a:gridCol>
                <a:gridCol w="914411">
                  <a:extLst>
                    <a:ext uri="{9D8B030D-6E8A-4147-A177-3AD203B41FA5}">
                      <a16:colId xmlns:a16="http://schemas.microsoft.com/office/drawing/2014/main" val="4202408241"/>
                    </a:ext>
                  </a:extLst>
                </a:gridCol>
                <a:gridCol w="187571">
                  <a:extLst>
                    <a:ext uri="{9D8B030D-6E8A-4147-A177-3AD203B41FA5}">
                      <a16:colId xmlns:a16="http://schemas.microsoft.com/office/drawing/2014/main" val="1938186636"/>
                    </a:ext>
                  </a:extLst>
                </a:gridCol>
                <a:gridCol w="803877">
                  <a:extLst>
                    <a:ext uri="{9D8B030D-6E8A-4147-A177-3AD203B41FA5}">
                      <a16:colId xmlns:a16="http://schemas.microsoft.com/office/drawing/2014/main" val="189478797"/>
                    </a:ext>
                  </a:extLst>
                </a:gridCol>
                <a:gridCol w="951254">
                  <a:extLst>
                    <a:ext uri="{9D8B030D-6E8A-4147-A177-3AD203B41FA5}">
                      <a16:colId xmlns:a16="http://schemas.microsoft.com/office/drawing/2014/main" val="3100576933"/>
                    </a:ext>
                  </a:extLst>
                </a:gridCol>
                <a:gridCol w="187571">
                  <a:extLst>
                    <a:ext uri="{9D8B030D-6E8A-4147-A177-3AD203B41FA5}">
                      <a16:colId xmlns:a16="http://schemas.microsoft.com/office/drawing/2014/main" val="1649320503"/>
                    </a:ext>
                  </a:extLst>
                </a:gridCol>
                <a:gridCol w="803877">
                  <a:extLst>
                    <a:ext uri="{9D8B030D-6E8A-4147-A177-3AD203B41FA5}">
                      <a16:colId xmlns:a16="http://schemas.microsoft.com/office/drawing/2014/main" val="1973513843"/>
                    </a:ext>
                  </a:extLst>
                </a:gridCol>
                <a:gridCol w="994798">
                  <a:extLst>
                    <a:ext uri="{9D8B030D-6E8A-4147-A177-3AD203B41FA5}">
                      <a16:colId xmlns:a16="http://schemas.microsoft.com/office/drawing/2014/main" val="2803823001"/>
                    </a:ext>
                  </a:extLst>
                </a:gridCol>
              </a:tblGrid>
              <a:tr h="478932">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494959118"/>
                  </a:ext>
                </a:extLst>
              </a:tr>
              <a:tr h="233625">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4.924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5.018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1.875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15.315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516924269"/>
                  </a:ext>
                </a:extLst>
              </a:tr>
              <a:tr h="233625">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4.859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4.873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1.713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1.849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15.169</a:t>
                      </a:r>
                    </a:p>
                  </a:txBody>
                  <a:tcPr marL="0" marR="0" marT="0" marB="0" anchor="ctr">
                    <a:lnL>
                      <a:noFill/>
                    </a:lnL>
                    <a:lnR>
                      <a:noFill/>
                    </a:lnR>
                    <a:lnT>
                      <a:noFill/>
                    </a:lnT>
                    <a:lnB>
                      <a:noFill/>
                    </a:lnB>
                    <a:noFill/>
                  </a:tcPr>
                </a:tc>
                <a:extLst>
                  <a:ext uri="{0D108BD9-81ED-4DB2-BD59-A6C34878D82A}">
                    <a16:rowId xmlns:a16="http://schemas.microsoft.com/office/drawing/2014/main" val="1280750450"/>
                  </a:ext>
                </a:extLst>
              </a:tr>
              <a:tr h="233625">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4.910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5.453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1.710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1.742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15.540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1381471"/>
                  </a:ext>
                </a:extLst>
              </a:tr>
              <a:tr h="233625">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4.839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5.144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1.950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1.707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15.479</a:t>
                      </a:r>
                    </a:p>
                  </a:txBody>
                  <a:tcPr marL="0" marR="0" marT="0" marB="0" anchor="ctr">
                    <a:lnL>
                      <a:noFill/>
                    </a:lnL>
                    <a:lnR>
                      <a:noFill/>
                    </a:lnR>
                    <a:lnT>
                      <a:noFill/>
                    </a:lnT>
                    <a:lnB>
                      <a:noFill/>
                    </a:lnB>
                    <a:noFill/>
                  </a:tcPr>
                </a:tc>
                <a:extLst>
                  <a:ext uri="{0D108BD9-81ED-4DB2-BD59-A6C34878D82A}">
                    <a16:rowId xmlns:a16="http://schemas.microsoft.com/office/drawing/2014/main" val="2180951820"/>
                  </a:ext>
                </a:extLst>
              </a:tr>
              <a:tr h="245307">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4.883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5.164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1.707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1.833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15.462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93993817"/>
                  </a:ext>
                </a:extLst>
              </a:tr>
              <a:tr h="233625">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4.821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5.133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1.708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1.826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15.213</a:t>
                      </a:r>
                    </a:p>
                  </a:txBody>
                  <a:tcPr marL="0" marR="0" marT="0" marB="0" anchor="ctr">
                    <a:lnL>
                      <a:noFill/>
                    </a:lnL>
                    <a:lnR>
                      <a:noFill/>
                    </a:lnR>
                    <a:lnT>
                      <a:noFill/>
                    </a:lnT>
                    <a:lnB>
                      <a:noFill/>
                    </a:lnB>
                    <a:noFill/>
                  </a:tcPr>
                </a:tc>
                <a:extLst>
                  <a:ext uri="{0D108BD9-81ED-4DB2-BD59-A6C34878D82A}">
                    <a16:rowId xmlns:a16="http://schemas.microsoft.com/office/drawing/2014/main" val="2874645594"/>
                  </a:ext>
                </a:extLst>
              </a:tr>
              <a:tr h="233625">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4.886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5.624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1.708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latin typeface="Calibri" panose="020F0502020204030204" pitchFamily="34" charset="0"/>
                        </a:rPr>
                        <a:t>1.842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15.935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76591305"/>
                  </a:ext>
                </a:extLst>
              </a:tr>
              <a:tr h="233625">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4.954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4.599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1.715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1.900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15.043</a:t>
                      </a:r>
                    </a:p>
                  </a:txBody>
                  <a:tcPr marL="0" marR="0" marT="0" marB="0" anchor="ctr">
                    <a:lnL>
                      <a:noFill/>
                    </a:lnL>
                    <a:lnR>
                      <a:noFill/>
                    </a:lnR>
                    <a:lnT>
                      <a:noFill/>
                    </a:lnT>
                    <a:lnB>
                      <a:noFill/>
                    </a:lnB>
                    <a:noFill/>
                  </a:tcPr>
                </a:tc>
                <a:extLst>
                  <a:ext uri="{0D108BD9-81ED-4DB2-BD59-A6C34878D82A}">
                    <a16:rowId xmlns:a16="http://schemas.microsoft.com/office/drawing/2014/main" val="1288008775"/>
                  </a:ext>
                </a:extLst>
              </a:tr>
              <a:tr h="245307">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39.076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41.008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14.775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13.681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14.616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latin typeface="Calibri" panose="020F0502020204030204" pitchFamily="34" charset="0"/>
                        </a:rPr>
                        <a:t>123.156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000994377"/>
                  </a:ext>
                </a:extLst>
              </a:tr>
            </a:tbl>
          </a:graphicData>
        </a:graphic>
      </p:graphicFrame>
    </p:spTree>
    <p:extLst>
      <p:ext uri="{BB962C8B-B14F-4D97-AF65-F5344CB8AC3E}">
        <p14:creationId xmlns:p14="http://schemas.microsoft.com/office/powerpoint/2010/main" val="7857814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48056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218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octubre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N°20237000547012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008301289"/>
                  </a:ext>
                </a:extLst>
              </a:tr>
              <a:tr h="1496026">
                <a:tc>
                  <a:txBody>
                    <a:bodyPr/>
                    <a:lstStyle/>
                    <a:p>
                      <a:pPr algn="ctr" fontAlgn="ctr"/>
                      <a:r>
                        <a:rPr lang="es-CO" sz="1600" b="0" i="0" u="none" strike="noStrike" kern="1200" dirty="0">
                          <a:solidFill>
                            <a:srgbClr val="002060"/>
                          </a:solidFill>
                          <a:effectLst/>
                          <a:latin typeface="+mn-lt"/>
                          <a:ea typeface="+mn-ea"/>
                          <a:cs typeface="+mn-cs"/>
                        </a:rPr>
                        <a:t>SAC 228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noviembre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N°20237000547002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2875019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492805"/>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259914" y="176079"/>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10805" y="-4029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423547929"/>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229</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diciembre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N°20237000613202 del 26/10/2023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enero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N°20237000687732 del 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44153" y="56013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252629" y="60793"/>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67774"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71842801"/>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251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marzo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N°20237000700642 del 15/12/2023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febrero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N°20237000700562 del16/12/2023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52513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43296"/>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10805" y="-4029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78001219"/>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abril de 2023 y el PGIRS - SAC 292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N°20247000132412 del 8/03/2024</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294</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JUNIO de 2023 y el PGIRS - SAC 294</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N°20247000217732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559868"/>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304146" y="60662"/>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00047" y="-316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430083788"/>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293</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mayo de 2023 y el PGIRS - SAC 293</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N°20247000219232 del 26/04/2024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r h="1496026">
                <a:tc>
                  <a:txBody>
                    <a:bodyPr/>
                    <a:lstStyle/>
                    <a:p>
                      <a:pPr algn="ctr" fontAlgn="ctr"/>
                      <a:r>
                        <a:rPr lang="es-CO" sz="1600" b="0" i="0" u="none" strike="noStrike" kern="1200" dirty="0">
                          <a:solidFill>
                            <a:srgbClr val="002060"/>
                          </a:solidFill>
                          <a:effectLst/>
                          <a:latin typeface="+mn-lt"/>
                          <a:ea typeface="+mn-ea"/>
                          <a:cs typeface="+mn-cs"/>
                        </a:rPr>
                        <a:t>SAC 295</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julio de 2023 y el PGIRS - SAC 295</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N°20247000245542 del 14/05/2024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75930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113285"/>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42105" y="113285"/>
            <a:ext cx="1098807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p>
        </p:txBody>
      </p:sp>
    </p:spTree>
    <p:extLst>
      <p:ext uri="{BB962C8B-B14F-4D97-AF65-F5344CB8AC3E}">
        <p14:creationId xmlns:p14="http://schemas.microsoft.com/office/powerpoint/2010/main" val="3207411212"/>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56303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2133623">
                <a:tc>
                  <a:txBody>
                    <a:bodyPr/>
                    <a:lstStyle/>
                    <a:p>
                      <a:pPr algn="ctr" fontAlgn="ctr"/>
                      <a:r>
                        <a:rPr lang="es-MX" sz="1600" b="0" i="0" u="none" strike="noStrike" kern="1200" dirty="0">
                          <a:solidFill>
                            <a:srgbClr val="002060"/>
                          </a:solidFill>
                          <a:effectLst/>
                          <a:latin typeface="+mn-lt"/>
                          <a:ea typeface="+mn-ea"/>
                          <a:cs typeface="+mn-cs"/>
                        </a:rPr>
                        <a:t>SAC 300</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agosto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Enviado por la Interventoría mediante correo electrónico el viernes 7/06/2024 </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401432027"/>
                  </a:ext>
                </a:extLst>
              </a:tr>
              <a:tr h="2133623">
                <a:tc>
                  <a:txBody>
                    <a:bodyPr/>
                    <a:lstStyle/>
                    <a:p>
                      <a:pPr algn="ctr" fontAlgn="ctr"/>
                      <a:r>
                        <a:rPr lang="es-MX" sz="1600" b="0" i="0" u="none" strike="noStrike" kern="1200" dirty="0">
                          <a:solidFill>
                            <a:srgbClr val="002060"/>
                          </a:solidFill>
                          <a:effectLst/>
                          <a:latin typeface="+mn-lt"/>
                          <a:ea typeface="+mn-ea"/>
                          <a:cs typeface="+mn-cs"/>
                        </a:rPr>
                        <a:t>SAC 301</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septiembre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Enviado por la Interventoría mediante correo electrónico el viernes 7/06/2024 </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0" y="7563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22111"/>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85605" y="1139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810961331"/>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3"/>
          <a:ext cx="11414540" cy="179832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25161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908576">
                <a:tc>
                  <a:txBody>
                    <a:bodyPr/>
                    <a:lstStyle/>
                    <a:p>
                      <a:pPr algn="ctr" fontAlgn="ctr"/>
                      <a:r>
                        <a:rPr lang="es-MX" sz="1600" b="0" i="0" u="none" strike="noStrike" kern="1200" dirty="0">
                          <a:solidFill>
                            <a:srgbClr val="002060"/>
                          </a:solidFill>
                          <a:effectLst/>
                          <a:latin typeface="+mn-lt"/>
                          <a:ea typeface="+mn-ea"/>
                          <a:cs typeface="+mn-cs"/>
                        </a:rPr>
                        <a:t>SAC 377</a:t>
                      </a:r>
                    </a:p>
                  </a:txBody>
                  <a:tcPr marL="0" marR="0" marT="0" marB="0" anchor="ctr"/>
                </a:tc>
                <a:tc>
                  <a:txBody>
                    <a:bodyPr/>
                    <a:lstStyle/>
                    <a:p>
                      <a:pPr algn="l" fontAlgn="ctr"/>
                      <a:r>
                        <a:rPr lang="es-CO" sz="1600" b="0" i="0" u="none" strike="noStrike" kern="1200" dirty="0">
                          <a:solidFill>
                            <a:srgbClr val="002060"/>
                          </a:solidFill>
                          <a:effectLst/>
                          <a:latin typeface="+mn-lt"/>
                          <a:ea typeface="+mn-ea"/>
                          <a:cs typeface="+mn-cs"/>
                        </a:rPr>
                        <a:t>Vehículos de recolección de residuos contenerizados</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Presunto Incumplimiento conforme a </a:t>
                      </a:r>
                      <a:r>
                        <a:rPr lang="es-ES" sz="1600" b="0" i="0" u="none" strike="noStrike" kern="1200" dirty="0">
                          <a:solidFill>
                            <a:srgbClr val="002060"/>
                          </a:solidFill>
                          <a:effectLst/>
                          <a:latin typeface="+mn-lt"/>
                          <a:ea typeface="+mn-ea"/>
                          <a:cs typeface="+mn-cs"/>
                        </a:rPr>
                        <a:t>lo establecido en </a:t>
                      </a:r>
                      <a:r>
                        <a:rPr lang="es-CO" sz="1600" b="0" i="0" u="none" strike="noStrike" kern="1200" dirty="0">
                          <a:solidFill>
                            <a:srgbClr val="002060"/>
                          </a:solidFill>
                          <a:effectLst/>
                          <a:latin typeface="+mn-lt"/>
                          <a:ea typeface="+mn-ea"/>
                          <a:cs typeface="+mn-cs"/>
                        </a:rPr>
                        <a:t>en la viñeta 1 del numeral 6 Condiciones y Requerimientos del Parque Automotor, del Anexo 3 Reglamento Técnico Operativo</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 UAESP N° 20247000505842 del 16/09/2024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0" y="7563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22111"/>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85605" y="1139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158229012"/>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71055" y="1794736"/>
          <a:ext cx="11139054" cy="4517746"/>
        </p:xfrm>
        <a:graphic>
          <a:graphicData uri="http://schemas.openxmlformats.org/drawingml/2006/table">
            <a:tbl>
              <a:tblPr firstRow="1" bandRow="1">
                <a:tableStyleId>{93296810-A885-4BE3-A3E7-6D5BEEA58F35}</a:tableStyleId>
              </a:tblPr>
              <a:tblGrid>
                <a:gridCol w="807459">
                  <a:extLst>
                    <a:ext uri="{9D8B030D-6E8A-4147-A177-3AD203B41FA5}">
                      <a16:colId xmlns:a16="http://schemas.microsoft.com/office/drawing/2014/main" val="2457421865"/>
                    </a:ext>
                  </a:extLst>
                </a:gridCol>
                <a:gridCol w="2366690">
                  <a:extLst>
                    <a:ext uri="{9D8B030D-6E8A-4147-A177-3AD203B41FA5}">
                      <a16:colId xmlns:a16="http://schemas.microsoft.com/office/drawing/2014/main" val="3367632477"/>
                    </a:ext>
                  </a:extLst>
                </a:gridCol>
                <a:gridCol w="2784341">
                  <a:extLst>
                    <a:ext uri="{9D8B030D-6E8A-4147-A177-3AD203B41FA5}">
                      <a16:colId xmlns:a16="http://schemas.microsoft.com/office/drawing/2014/main" val="2128136495"/>
                    </a:ext>
                  </a:extLst>
                </a:gridCol>
                <a:gridCol w="2157864">
                  <a:extLst>
                    <a:ext uri="{9D8B030D-6E8A-4147-A177-3AD203B41FA5}">
                      <a16:colId xmlns:a16="http://schemas.microsoft.com/office/drawing/2014/main" val="2362186750"/>
                    </a:ext>
                  </a:extLst>
                </a:gridCol>
                <a:gridCol w="3022700">
                  <a:extLst>
                    <a:ext uri="{9D8B030D-6E8A-4147-A177-3AD203B41FA5}">
                      <a16:colId xmlns:a16="http://schemas.microsoft.com/office/drawing/2014/main" val="478512528"/>
                    </a:ext>
                  </a:extLst>
                </a:gridCol>
              </a:tblGrid>
              <a:tr h="831571">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0440">
                <a:tc>
                  <a:txBody>
                    <a:bodyPr/>
                    <a:lstStyle/>
                    <a:p>
                      <a:pPr algn="l" fontAlgn="ctr"/>
                      <a:r>
                        <a:rPr lang="es-CO" sz="1600" b="0" i="0" u="none" strike="noStrike" dirty="0">
                          <a:solidFill>
                            <a:srgbClr val="002060"/>
                          </a:solidFill>
                          <a:effectLst/>
                          <a:latin typeface="+mn-lt"/>
                        </a:rPr>
                        <a:t>SAC 81</a:t>
                      </a:r>
                    </a:p>
                  </a:txBody>
                  <a:tcPr marL="9525" marR="9525" marT="9525" marB="0" anchor="ctr"/>
                </a:tc>
                <a:tc>
                  <a:txBody>
                    <a:bodyPr/>
                    <a:lstStyle/>
                    <a:p>
                      <a:pPr algn="l" fontAlgn="ctr"/>
                      <a:r>
                        <a:rPr lang="es-MX" sz="1600" b="0" i="0" u="none" strike="noStrike" dirty="0">
                          <a:solidFill>
                            <a:srgbClr val="002060"/>
                          </a:solidFill>
                          <a:effectLst/>
                          <a:latin typeface="+mn-lt"/>
                        </a:rPr>
                        <a:t>Calidad en la ejecución de la actividad de barrido y limpieza mecánico</a:t>
                      </a:r>
                      <a:r>
                        <a:rPr lang="es-CO" sz="1600" b="0" i="0" u="none" strike="noStrike" dirty="0">
                          <a:solidFill>
                            <a:srgbClr val="002060"/>
                          </a:solidFill>
                          <a:effectLst/>
                          <a:latin typeface="+mn-lt"/>
                        </a:rPr>
                        <a:t>.</a:t>
                      </a:r>
                    </a:p>
                  </a:txBody>
                  <a:tcPr marL="9525" marR="9525" marT="9525" marB="0" anchor="ctr"/>
                </a:tc>
                <a:tc>
                  <a:txBody>
                    <a:bodyPr/>
                    <a:lstStyle/>
                    <a:p>
                      <a:pPr algn="l" fontAlgn="ctr"/>
                      <a:r>
                        <a:rPr lang="es-CO" sz="1600" b="0" i="0" u="none" strike="noStrike" dirty="0">
                          <a:solidFill>
                            <a:srgbClr val="002060"/>
                          </a:solidFill>
                          <a:effectLst/>
                          <a:latin typeface="+mn-lt"/>
                        </a:rPr>
                        <a:t>El Concesionario no cumple con el criterio del Área Limpia</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N°20227000363622 30/06/2022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1097115">
                <a:tc>
                  <a:txBody>
                    <a:bodyPr/>
                    <a:lstStyle/>
                    <a:p>
                      <a:pPr algn="l" fontAlgn="ctr"/>
                      <a:r>
                        <a:rPr lang="es-CO" sz="1600" b="0" i="0" u="none" strike="noStrike" dirty="0">
                          <a:solidFill>
                            <a:srgbClr val="002060"/>
                          </a:solidFill>
                          <a:effectLst/>
                          <a:latin typeface="+mn-lt"/>
                        </a:rPr>
                        <a:t>SAC 86</a:t>
                      </a:r>
                    </a:p>
                  </a:txBody>
                  <a:tcPr marL="9525" marR="9525" marT="9525" marB="0" anchor="ctr"/>
                </a:tc>
                <a:tc>
                  <a:txBody>
                    <a:bodyPr/>
                    <a:lstStyle/>
                    <a:p>
                      <a:pPr algn="l" fontAlgn="ctr"/>
                      <a:r>
                        <a:rPr lang="es-CO" sz="1600" b="0" i="0" u="none" strike="noStrike" dirty="0">
                          <a:solidFill>
                            <a:srgbClr val="002060"/>
                          </a:solidFill>
                          <a:effectLst/>
                          <a:latin typeface="+mn-lt"/>
                        </a:rPr>
                        <a:t>Capacidad Nominal Contenerización</a:t>
                      </a:r>
                    </a:p>
                  </a:txBody>
                  <a:tcPr marL="9525" marR="9525" marT="9525" marB="0" anchor="ctr"/>
                </a:tc>
                <a:tc>
                  <a:txBody>
                    <a:bodyPr/>
                    <a:lstStyle/>
                    <a:p>
                      <a:pPr marL="0" algn="l"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en el numeral 2.4 “capacidad nominal a contenerizar en cada una de las ASE en el Distrito Capital”</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N°20227000591472 30/09/2022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80621021"/>
                  </a:ext>
                </a:extLst>
              </a:tr>
              <a:tr h="1521301">
                <a:tc>
                  <a:txBody>
                    <a:bodyPr/>
                    <a:lstStyle/>
                    <a:p>
                      <a:pPr algn="l" fontAlgn="ctr"/>
                      <a:r>
                        <a:rPr lang="es-MX" sz="1600" b="0" i="0" u="none" strike="noStrike" dirty="0">
                          <a:solidFill>
                            <a:srgbClr val="002060"/>
                          </a:solidFill>
                          <a:effectLst/>
                          <a:latin typeface="+mn-lt"/>
                        </a:rPr>
                        <a:t>SAC 125</a:t>
                      </a:r>
                      <a:endParaRPr lang="es-CO" sz="1600" b="0" i="0" u="none" strike="noStrike" dirty="0">
                        <a:solidFill>
                          <a:srgbClr val="002060"/>
                        </a:solidFill>
                        <a:effectLst/>
                        <a:latin typeface="+mn-lt"/>
                      </a:endParaRPr>
                    </a:p>
                  </a:txBody>
                  <a:tcPr marL="9525" marR="9525" marT="9525" marB="0" anchor="ctr"/>
                </a:tc>
                <a:tc>
                  <a:txBody>
                    <a:bodyPr/>
                    <a:lstStyle/>
                    <a:p>
                      <a:pPr algn="l" fontAlgn="ctr"/>
                      <a:r>
                        <a:rPr lang="es-MX" sz="1600" b="0" i="0" u="none" strike="noStrike" dirty="0">
                          <a:solidFill>
                            <a:srgbClr val="002060"/>
                          </a:solidFill>
                          <a:effectLst/>
                          <a:latin typeface="+mn-lt"/>
                        </a:rPr>
                        <a:t>No Atención aumento de frecuencia y garantía del área limpia en el sector de Catalina I de la localidad de Kennedy</a:t>
                      </a:r>
                      <a:endParaRPr lang="es-CO" sz="1600" b="0" i="0" u="none" strike="noStrike" dirty="0">
                        <a:solidFill>
                          <a:srgbClr val="002060"/>
                        </a:solidFill>
                        <a:effectLst/>
                        <a:latin typeface="+mn-lt"/>
                      </a:endParaRPr>
                    </a:p>
                  </a:txBody>
                  <a:tcPr marL="9525" marR="9525" marT="9525" marB="0" anchor="ctr"/>
                </a:tc>
                <a:tc>
                  <a:txBody>
                    <a:bodyPr/>
                    <a:lstStyle/>
                    <a:p>
                      <a:pPr marL="0" algn="just"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el numeral 2.4. Frecuencia del Anexo 3 – Reglamento Técnico Operativo para la prestación del servicio de aseo en la ciudad de Bogotá D.C </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N°20247000157402 </a:t>
                      </a:r>
                      <a:r>
                        <a:rPr lang="es-MX" sz="1600" b="0" i="0" u="none" strike="noStrike" kern="1200" dirty="0">
                          <a:solidFill>
                            <a:srgbClr val="002060"/>
                          </a:solidFill>
                          <a:effectLst/>
                          <a:latin typeface="+mn-lt"/>
                          <a:ea typeface="+mn-ea"/>
                          <a:cs typeface="+mn-cs"/>
                        </a:rPr>
                        <a:t>21/03/2024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4967811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53964" y="5807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04395"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grpSp>
        <p:nvGrpSpPr>
          <p:cNvPr id="11" name="Grupo 10">
            <a:extLst>
              <a:ext uri="{FF2B5EF4-FFF2-40B4-BE49-F238E27FC236}">
                <a16:creationId xmlns:a16="http://schemas.microsoft.com/office/drawing/2014/main" id="{E4C8C27B-D963-4D06-BC5F-4D19855D999C}"/>
              </a:ext>
            </a:extLst>
          </p:cNvPr>
          <p:cNvGrpSpPr/>
          <p:nvPr/>
        </p:nvGrpSpPr>
        <p:grpSpPr>
          <a:xfrm>
            <a:off x="10304503" y="54165"/>
            <a:ext cx="1533533" cy="1048364"/>
            <a:chOff x="10562619" y="1423954"/>
            <a:chExt cx="1280250" cy="1299632"/>
          </a:xfrm>
        </p:grpSpPr>
        <p:pic>
          <p:nvPicPr>
            <p:cNvPr id="12" name="Picture 2">
              <a:extLst>
                <a:ext uri="{FF2B5EF4-FFF2-40B4-BE49-F238E27FC236}">
                  <a16:creationId xmlns:a16="http://schemas.microsoft.com/office/drawing/2014/main" id="{C794939F-85CD-4E58-B75C-1F379853D606}"/>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32BC4A8-62E2-418A-85BD-28E82745EC9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347969860"/>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4654" y="1479364"/>
          <a:ext cx="11033092" cy="4761511"/>
        </p:xfrm>
        <a:graphic>
          <a:graphicData uri="http://schemas.openxmlformats.org/drawingml/2006/table">
            <a:tbl>
              <a:tblPr firstRow="1" bandRow="1">
                <a:tableStyleId>{93296810-A885-4BE3-A3E7-6D5BEEA58F35}</a:tableStyleId>
              </a:tblPr>
              <a:tblGrid>
                <a:gridCol w="799778">
                  <a:extLst>
                    <a:ext uri="{9D8B030D-6E8A-4147-A177-3AD203B41FA5}">
                      <a16:colId xmlns:a16="http://schemas.microsoft.com/office/drawing/2014/main" val="2457421865"/>
                    </a:ext>
                  </a:extLst>
                </a:gridCol>
                <a:gridCol w="2344177">
                  <a:extLst>
                    <a:ext uri="{9D8B030D-6E8A-4147-A177-3AD203B41FA5}">
                      <a16:colId xmlns:a16="http://schemas.microsoft.com/office/drawing/2014/main" val="3367632477"/>
                    </a:ext>
                  </a:extLst>
                </a:gridCol>
                <a:gridCol w="3137209">
                  <a:extLst>
                    <a:ext uri="{9D8B030D-6E8A-4147-A177-3AD203B41FA5}">
                      <a16:colId xmlns:a16="http://schemas.microsoft.com/office/drawing/2014/main" val="2128136495"/>
                    </a:ext>
                  </a:extLst>
                </a:gridCol>
                <a:gridCol w="1757982">
                  <a:extLst>
                    <a:ext uri="{9D8B030D-6E8A-4147-A177-3AD203B41FA5}">
                      <a16:colId xmlns:a16="http://schemas.microsoft.com/office/drawing/2014/main" val="2362186750"/>
                    </a:ext>
                  </a:extLst>
                </a:gridCol>
                <a:gridCol w="2993946">
                  <a:extLst>
                    <a:ext uri="{9D8B030D-6E8A-4147-A177-3AD203B41FA5}">
                      <a16:colId xmlns:a16="http://schemas.microsoft.com/office/drawing/2014/main" val="478512528"/>
                    </a:ext>
                  </a:extLst>
                </a:gridCol>
              </a:tblGrid>
              <a:tr h="72205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567196">
                <a:tc>
                  <a:txBody>
                    <a:bodyPr/>
                    <a:lstStyle/>
                    <a:p>
                      <a:pPr algn="l" fontAlgn="ctr"/>
                      <a:r>
                        <a:rPr lang="es-CO" sz="1600" b="0" i="0" u="none" strike="noStrike" dirty="0">
                          <a:solidFill>
                            <a:srgbClr val="002060"/>
                          </a:solidFill>
                          <a:effectLst/>
                          <a:latin typeface="+mn-lt"/>
                        </a:rPr>
                        <a:t>SAC 152</a:t>
                      </a:r>
                    </a:p>
                  </a:txBody>
                  <a:tcPr marL="9525" marR="9525" marT="9525" marB="0" anchor="ctr"/>
                </a:tc>
                <a:tc>
                  <a:txBody>
                    <a:bodyPr/>
                    <a:lstStyle/>
                    <a:p>
                      <a:pPr algn="ctr" fontAlgn="ctr"/>
                      <a:r>
                        <a:rPr lang="es-CO" sz="1600" b="0" i="0" u="none" strike="noStrike" dirty="0">
                          <a:solidFill>
                            <a:srgbClr val="002060"/>
                          </a:solidFill>
                          <a:effectLst/>
                          <a:latin typeface="+mn-lt"/>
                        </a:rPr>
                        <a:t>Contenerización </a:t>
                      </a:r>
                    </a:p>
                  </a:txBody>
                  <a:tcPr marL="9525" marR="9525" marT="9525" marB="0" anchor="ctr"/>
                </a:tc>
                <a:tc>
                  <a:txBody>
                    <a:bodyPr/>
                    <a:lstStyle/>
                    <a:p>
                      <a:pPr algn="just" fontAlgn="ctr"/>
                      <a:r>
                        <a:rPr lang="es-CO" sz="1400" b="0" i="0" u="none" strike="noStrike" dirty="0">
                          <a:solidFill>
                            <a:srgbClr val="002060"/>
                          </a:solidFill>
                          <a:effectLst/>
                          <a:latin typeface="+mn-lt"/>
                        </a:rPr>
                        <a:t>El Concesionario no cuenta con la totalidad de vehículos de cargue lateral operativos dispuestos para la recolección de residuos contenerizados desatendiendo lo establecido en el numeral 3.1 “Vehículo de cargue lateral del Anexo 11”</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N°20237000577892 7/10/2023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2371355">
                <a:tc>
                  <a:txBody>
                    <a:bodyPr/>
                    <a:lstStyle/>
                    <a:p>
                      <a:pPr algn="l" fontAlgn="ctr"/>
                      <a:r>
                        <a:rPr lang="es-MX" sz="1600" b="0" i="0" u="none" strike="noStrike" dirty="0">
                          <a:solidFill>
                            <a:srgbClr val="002060"/>
                          </a:solidFill>
                          <a:effectLst/>
                          <a:latin typeface="+mn-lt"/>
                        </a:rPr>
                        <a:t>SAC 191</a:t>
                      </a:r>
                      <a:endParaRPr lang="es-CO" sz="1600" b="0" i="0" u="none" strike="noStrike" dirty="0">
                        <a:solidFill>
                          <a:srgbClr val="002060"/>
                        </a:solidFill>
                        <a:effectLst/>
                        <a:latin typeface="+mn-lt"/>
                      </a:endParaRPr>
                    </a:p>
                  </a:txBody>
                  <a:tcPr marL="9525" marR="9525" marT="9525" marB="0" anchor="ctr"/>
                </a:tc>
                <a:tc>
                  <a:txBody>
                    <a:bodyPr/>
                    <a:lstStyle/>
                    <a:p>
                      <a:pPr algn="ctr" fontAlgn="ctr"/>
                      <a:r>
                        <a:rPr lang="es-MX" sz="1600" b="0" i="0" u="none" strike="noStrike" dirty="0">
                          <a:solidFill>
                            <a:srgbClr val="002060"/>
                          </a:solidFill>
                          <a:effectLst/>
                          <a:latin typeface="+mn-lt"/>
                        </a:rPr>
                        <a:t>Descuento sobre el costo máximo tarifario (DCM) </a:t>
                      </a:r>
                      <a:endParaRPr lang="es-CO" sz="1600" b="0" i="0" u="none" strike="noStrike" dirty="0">
                        <a:solidFill>
                          <a:srgbClr val="002060"/>
                        </a:solidFill>
                        <a:effectLst/>
                        <a:latin typeface="+mn-lt"/>
                      </a:endParaRPr>
                    </a:p>
                  </a:txBody>
                  <a:tcPr marL="9525" marR="9525" marT="9525" marB="0" anchor="ctr"/>
                </a:tc>
                <a:tc>
                  <a:txBody>
                    <a:bodyPr/>
                    <a:lstStyle/>
                    <a:p>
                      <a:pPr lvl="0" algn="just"/>
                      <a:r>
                        <a:rPr lang="es-MX" sz="1400" b="0" i="0" u="none" strike="noStrike" kern="1200" dirty="0">
                          <a:solidFill>
                            <a:srgbClr val="002060"/>
                          </a:solidFill>
                          <a:effectLst/>
                          <a:latin typeface="+mn-lt"/>
                          <a:ea typeface="+mn-ea"/>
                          <a:cs typeface="+mn-cs"/>
                        </a:rPr>
                        <a:t>El Concesionario </a:t>
                      </a:r>
                      <a:r>
                        <a:rPr lang="es-CO" sz="1400" b="0" i="0" u="none" strike="noStrike" kern="1200" dirty="0">
                          <a:solidFill>
                            <a:srgbClr val="002060"/>
                          </a:solidFill>
                          <a:effectLst/>
                          <a:latin typeface="+mn-lt"/>
                          <a:ea typeface="+mn-ea"/>
                          <a:cs typeface="+mn-cs"/>
                        </a:rPr>
                        <a:t>no aplica correctamente el porcentaje de Descuento sobre el Costo máximo –DCM incumpliendo con lo establecido en el Parágrafo Primero del numeral 6 de la Cláusula Cuarta, el Parágrafo Primero de la Cláusula Décima del Contrato de Concesión N° 286 de 2018, al no ajustar la metodología de Cálculo de la variable CBLS.</a:t>
                      </a:r>
                    </a:p>
                    <a:p>
                      <a:r>
                        <a:rPr lang="es-CO" sz="1400" kern="1200" dirty="0">
                          <a:solidFill>
                            <a:schemeClr val="dk1"/>
                          </a:solidFill>
                          <a:effectLst/>
                          <a:latin typeface="+mn-lt"/>
                          <a:ea typeface="+mn-ea"/>
                          <a:cs typeface="+mn-cs"/>
                        </a:rPr>
                        <a:t> </a:t>
                      </a:r>
                    </a:p>
                    <a:p>
                      <a:pPr algn="just" fontAlgn="ctr"/>
                      <a:endParaRPr lang="es-CO" sz="1400" b="0" i="0" u="none" strike="noStrike" dirty="0">
                        <a:solidFill>
                          <a:srgbClr val="002060"/>
                        </a:solidFill>
                        <a:effectLst/>
                        <a:latin typeface="+mn-lt"/>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N°20247000282752 </a:t>
                      </a:r>
                      <a:r>
                        <a:rPr lang="es-MX" sz="1600" b="0" i="0" u="none" strike="noStrike" kern="1200" dirty="0">
                          <a:solidFill>
                            <a:srgbClr val="002060"/>
                          </a:solidFill>
                          <a:effectLst/>
                          <a:latin typeface="+mn-lt"/>
                          <a:ea typeface="+mn-ea"/>
                          <a:cs typeface="+mn-cs"/>
                        </a:rPr>
                        <a:t>02/06/2024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48423069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26471" y="563704"/>
            <a:ext cx="1735253"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97593" y="-1599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2DBEA03F-E361-4733-8FA7-5AFFCAF0F84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83096" y="311974"/>
            <a:ext cx="1688951" cy="564581"/>
          </a:xfrm>
          <a:prstGeom prst="rect">
            <a:avLst/>
          </a:prstGeom>
        </p:spPr>
      </p:pic>
    </p:spTree>
    <p:extLst>
      <p:ext uri="{BB962C8B-B14F-4D97-AF65-F5344CB8AC3E}">
        <p14:creationId xmlns:p14="http://schemas.microsoft.com/office/powerpoint/2010/main" val="1002464839"/>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622157" cy="5312166"/>
        </p:xfrm>
        <a:graphic>
          <a:graphicData uri="http://schemas.openxmlformats.org/drawingml/2006/table">
            <a:tbl>
              <a:tblPr firstRow="1" bandRow="1">
                <a:tableStyleId>{93296810-A885-4BE3-A3E7-6D5BEEA58F35}</a:tableStyleId>
              </a:tblPr>
              <a:tblGrid>
                <a:gridCol w="834924">
                  <a:extLst>
                    <a:ext uri="{9D8B030D-6E8A-4147-A177-3AD203B41FA5}">
                      <a16:colId xmlns:a16="http://schemas.microsoft.com/office/drawing/2014/main" val="2457421865"/>
                    </a:ext>
                  </a:extLst>
                </a:gridCol>
                <a:gridCol w="2372729">
                  <a:extLst>
                    <a:ext uri="{9D8B030D-6E8A-4147-A177-3AD203B41FA5}">
                      <a16:colId xmlns:a16="http://schemas.microsoft.com/office/drawing/2014/main" val="3367632477"/>
                    </a:ext>
                  </a:extLst>
                </a:gridCol>
                <a:gridCol w="3638803">
                  <a:extLst>
                    <a:ext uri="{9D8B030D-6E8A-4147-A177-3AD203B41FA5}">
                      <a16:colId xmlns:a16="http://schemas.microsoft.com/office/drawing/2014/main" val="2128136495"/>
                    </a:ext>
                  </a:extLst>
                </a:gridCol>
                <a:gridCol w="1751642">
                  <a:extLst>
                    <a:ext uri="{9D8B030D-6E8A-4147-A177-3AD203B41FA5}">
                      <a16:colId xmlns:a16="http://schemas.microsoft.com/office/drawing/2014/main" val="2362186750"/>
                    </a:ext>
                  </a:extLst>
                </a:gridCol>
                <a:gridCol w="3024059">
                  <a:extLst>
                    <a:ext uri="{9D8B030D-6E8A-4147-A177-3AD203B41FA5}">
                      <a16:colId xmlns:a16="http://schemas.microsoft.com/office/drawing/2014/main" val="478512528"/>
                    </a:ext>
                  </a:extLst>
                </a:gridCol>
              </a:tblGrid>
              <a:tr h="760275">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78569">
                <a:tc>
                  <a:txBody>
                    <a:bodyPr/>
                    <a:lstStyle/>
                    <a:p>
                      <a:pPr algn="ctr" fontAlgn="ctr"/>
                      <a:r>
                        <a:rPr lang="es-CO" sz="1600" b="0" i="0" u="none" strike="noStrike" dirty="0">
                          <a:solidFill>
                            <a:srgbClr val="002060"/>
                          </a:solidFill>
                          <a:effectLst/>
                          <a:latin typeface="Calibri" panose="020F0502020204030204" pitchFamily="34" charset="0"/>
                        </a:rPr>
                        <a:t>SAC 71</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Prestación del servicio de barrido y limpieza mecánica en el marco del Anexo No. 9.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realiza Barrido mecánico en todas las Frecuencias en las vías del </a:t>
                      </a:r>
                      <a:r>
                        <a:rPr lang="es-MX" sz="1600" b="1" i="0" u="none" strike="noStrike" dirty="0">
                          <a:solidFill>
                            <a:srgbClr val="002060"/>
                          </a:solidFill>
                          <a:effectLst/>
                          <a:latin typeface="Calibri" panose="020F0502020204030204" pitchFamily="34" charset="0"/>
                        </a:rPr>
                        <a:t>Anexo 9</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N°20217000231742 </a:t>
                      </a:r>
                      <a:r>
                        <a:rPr lang="es-CO" sz="1600" b="0" i="0" u="none" strike="noStrike" dirty="0">
                          <a:solidFill>
                            <a:srgbClr val="002060"/>
                          </a:solidFill>
                          <a:effectLst/>
                          <a:latin typeface="Calibri" panose="020F0502020204030204" pitchFamily="34" charset="0"/>
                        </a:rPr>
                        <a:t>25/05/2021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051497">
                <a:tc>
                  <a:txBody>
                    <a:bodyPr/>
                    <a:lstStyle/>
                    <a:p>
                      <a:pPr algn="ctr" fontAlgn="ctr"/>
                      <a:r>
                        <a:rPr lang="es-CO" sz="1600" b="0" i="0" u="none" strike="noStrike" dirty="0">
                          <a:solidFill>
                            <a:srgbClr val="002060"/>
                          </a:solidFill>
                          <a:effectLst/>
                          <a:latin typeface="Calibri" panose="020F0502020204030204" pitchFamily="34" charset="0"/>
                        </a:rPr>
                        <a:t>SAC 77</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Recolección y transporte de residuos contenerizados</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realiza la recolección de residuos en Contenedores acorde con el </a:t>
                      </a:r>
                      <a:r>
                        <a:rPr lang="es-MX" sz="1600" b="1" i="0" u="none" strike="noStrike" dirty="0">
                          <a:solidFill>
                            <a:srgbClr val="002060"/>
                          </a:solidFill>
                          <a:effectLst/>
                          <a:latin typeface="Calibri" panose="020F0502020204030204" pitchFamily="34" charset="0"/>
                        </a:rPr>
                        <a:t>numeral 3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N°20217000236142 </a:t>
                      </a:r>
                      <a:r>
                        <a:rPr lang="es-CO" sz="1600" b="0" i="0" u="none" strike="noStrike" dirty="0">
                          <a:solidFill>
                            <a:srgbClr val="002060"/>
                          </a:solidFill>
                          <a:effectLst/>
                          <a:latin typeface="Calibri" panose="020F0502020204030204" pitchFamily="34" charset="0"/>
                        </a:rPr>
                        <a:t>27/05/2021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85</a:t>
                      </a:r>
                    </a:p>
                  </a:txBody>
                  <a:tcPr marL="0" marR="0" marT="0" marB="0" anchor="ctr"/>
                </a:tc>
                <a:tc>
                  <a:txBody>
                    <a:bodyPr/>
                    <a:lstStyle/>
                    <a:p>
                      <a:pPr algn="l" fontAlgn="ctr"/>
                      <a:r>
                        <a:rPr lang="es-CO" sz="1600" b="0" i="0" u="none" strike="noStrike" dirty="0">
                          <a:solidFill>
                            <a:srgbClr val="002060"/>
                          </a:solidFill>
                          <a:effectLst/>
                          <a:latin typeface="Calibri" panose="020F0502020204030204" pitchFamily="34" charset="0"/>
                        </a:rPr>
                        <a:t>Capacidad nominal contenerización</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cuenta con la totalidad de los Contenedores No Aprovechables acorde con el </a:t>
                      </a:r>
                      <a:r>
                        <a:rPr lang="es-MX" sz="1600" b="1" i="0" u="none" strike="noStrike" dirty="0">
                          <a:solidFill>
                            <a:srgbClr val="002060"/>
                          </a:solidFill>
                          <a:effectLst/>
                          <a:latin typeface="Calibri" panose="020F0502020204030204" pitchFamily="34" charset="0"/>
                        </a:rPr>
                        <a:t>Numeral 2.4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 20227000263082  </a:t>
                      </a:r>
                      <a:r>
                        <a:rPr lang="es-CO" sz="1600" b="0" i="0" u="none" strike="noStrike" dirty="0">
                          <a:solidFill>
                            <a:srgbClr val="002060"/>
                          </a:solidFill>
                          <a:effectLst/>
                          <a:latin typeface="Calibri" panose="020F0502020204030204" pitchFamily="34" charset="0"/>
                        </a:rPr>
                        <a:t>12/05/2022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164486160"/>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94</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Balance de cargas microrrutas de Recolección y Transporte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N°20227000676852 </a:t>
                      </a:r>
                      <a:r>
                        <a:rPr lang="es-CO" sz="1600" b="0" i="0" u="none" strike="noStrike" dirty="0">
                          <a:solidFill>
                            <a:srgbClr val="002060"/>
                          </a:solidFill>
                          <a:effectLst/>
                          <a:latin typeface="Calibri" panose="020F0502020204030204" pitchFamily="34" charset="0"/>
                        </a:rPr>
                        <a:t>10/11/2022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6324738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89647" y="47921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11325" y="-5396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91899" y="154036"/>
            <a:ext cx="2160494" cy="840894"/>
          </a:xfrm>
          <a:prstGeom prst="rect">
            <a:avLst/>
          </a:prstGeom>
        </p:spPr>
      </p:pic>
    </p:spTree>
    <p:extLst>
      <p:ext uri="{BB962C8B-B14F-4D97-AF65-F5344CB8AC3E}">
        <p14:creationId xmlns:p14="http://schemas.microsoft.com/office/powerpoint/2010/main" val="423210283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986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4777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60609" y="19985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424568" y="18151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7678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19" name="Picture 2">
            <a:extLst>
              <a:ext uri="{FF2B5EF4-FFF2-40B4-BE49-F238E27FC236}">
                <a16:creationId xmlns:a16="http://schemas.microsoft.com/office/drawing/2014/main" id="{76E0568C-42F8-4A8E-9CDC-68EECE43443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64899" y="1783681"/>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4BDC545A-9428-4155-AD09-16DFE80EEDA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64899" y="110329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AEF5370D-40B1-B119-1275-48E3DF0B6CAB}"/>
              </a:ext>
            </a:extLst>
          </p:cNvPr>
          <p:cNvGraphicFramePr>
            <a:graphicFrameLocks noGrp="1"/>
          </p:cNvGraphicFramePr>
          <p:nvPr>
            <p:extLst>
              <p:ext uri="{D42A27DB-BD31-4B8C-83A1-F6EECF244321}">
                <p14:modId xmlns:p14="http://schemas.microsoft.com/office/powerpoint/2010/main" val="3879724991"/>
              </p:ext>
            </p:extLst>
          </p:nvPr>
        </p:nvGraphicFramePr>
        <p:xfrm>
          <a:off x="215503" y="2547679"/>
          <a:ext cx="11703751" cy="3601184"/>
        </p:xfrm>
        <a:graphic>
          <a:graphicData uri="http://schemas.openxmlformats.org/drawingml/2006/table">
            <a:tbl>
              <a:tblPr/>
              <a:tblGrid>
                <a:gridCol w="615312">
                  <a:extLst>
                    <a:ext uri="{9D8B030D-6E8A-4147-A177-3AD203B41FA5}">
                      <a16:colId xmlns:a16="http://schemas.microsoft.com/office/drawing/2014/main" val="473873156"/>
                    </a:ext>
                  </a:extLst>
                </a:gridCol>
                <a:gridCol w="687098">
                  <a:extLst>
                    <a:ext uri="{9D8B030D-6E8A-4147-A177-3AD203B41FA5}">
                      <a16:colId xmlns:a16="http://schemas.microsoft.com/office/drawing/2014/main" val="2518158825"/>
                    </a:ext>
                  </a:extLst>
                </a:gridCol>
                <a:gridCol w="453793">
                  <a:extLst>
                    <a:ext uri="{9D8B030D-6E8A-4147-A177-3AD203B41FA5}">
                      <a16:colId xmlns:a16="http://schemas.microsoft.com/office/drawing/2014/main" val="1378774180"/>
                    </a:ext>
                  </a:extLst>
                </a:gridCol>
                <a:gridCol w="123063">
                  <a:extLst>
                    <a:ext uri="{9D8B030D-6E8A-4147-A177-3AD203B41FA5}">
                      <a16:colId xmlns:a16="http://schemas.microsoft.com/office/drawing/2014/main" val="4022832929"/>
                    </a:ext>
                  </a:extLst>
                </a:gridCol>
                <a:gridCol w="615312">
                  <a:extLst>
                    <a:ext uri="{9D8B030D-6E8A-4147-A177-3AD203B41FA5}">
                      <a16:colId xmlns:a16="http://schemas.microsoft.com/office/drawing/2014/main" val="12249095"/>
                    </a:ext>
                  </a:extLst>
                </a:gridCol>
                <a:gridCol w="615312">
                  <a:extLst>
                    <a:ext uri="{9D8B030D-6E8A-4147-A177-3AD203B41FA5}">
                      <a16:colId xmlns:a16="http://schemas.microsoft.com/office/drawing/2014/main" val="3478945774"/>
                    </a:ext>
                  </a:extLst>
                </a:gridCol>
                <a:gridCol w="461485">
                  <a:extLst>
                    <a:ext uri="{9D8B030D-6E8A-4147-A177-3AD203B41FA5}">
                      <a16:colId xmlns:a16="http://schemas.microsoft.com/office/drawing/2014/main" val="957583532"/>
                    </a:ext>
                  </a:extLst>
                </a:gridCol>
                <a:gridCol w="123063">
                  <a:extLst>
                    <a:ext uri="{9D8B030D-6E8A-4147-A177-3AD203B41FA5}">
                      <a16:colId xmlns:a16="http://schemas.microsoft.com/office/drawing/2014/main" val="3458097248"/>
                    </a:ext>
                  </a:extLst>
                </a:gridCol>
                <a:gridCol w="615312">
                  <a:extLst>
                    <a:ext uri="{9D8B030D-6E8A-4147-A177-3AD203B41FA5}">
                      <a16:colId xmlns:a16="http://schemas.microsoft.com/office/drawing/2014/main" val="1013374330"/>
                    </a:ext>
                  </a:extLst>
                </a:gridCol>
                <a:gridCol w="615312">
                  <a:extLst>
                    <a:ext uri="{9D8B030D-6E8A-4147-A177-3AD203B41FA5}">
                      <a16:colId xmlns:a16="http://schemas.microsoft.com/office/drawing/2014/main" val="3054448597"/>
                    </a:ext>
                  </a:extLst>
                </a:gridCol>
                <a:gridCol w="615312">
                  <a:extLst>
                    <a:ext uri="{9D8B030D-6E8A-4147-A177-3AD203B41FA5}">
                      <a16:colId xmlns:a16="http://schemas.microsoft.com/office/drawing/2014/main" val="1835423345"/>
                    </a:ext>
                  </a:extLst>
                </a:gridCol>
                <a:gridCol w="123063">
                  <a:extLst>
                    <a:ext uri="{9D8B030D-6E8A-4147-A177-3AD203B41FA5}">
                      <a16:colId xmlns:a16="http://schemas.microsoft.com/office/drawing/2014/main" val="3983973473"/>
                    </a:ext>
                  </a:extLst>
                </a:gridCol>
                <a:gridCol w="615312">
                  <a:extLst>
                    <a:ext uri="{9D8B030D-6E8A-4147-A177-3AD203B41FA5}">
                      <a16:colId xmlns:a16="http://schemas.microsoft.com/office/drawing/2014/main" val="4237274932"/>
                    </a:ext>
                  </a:extLst>
                </a:gridCol>
                <a:gridCol w="830672">
                  <a:extLst>
                    <a:ext uri="{9D8B030D-6E8A-4147-A177-3AD203B41FA5}">
                      <a16:colId xmlns:a16="http://schemas.microsoft.com/office/drawing/2014/main" val="182201912"/>
                    </a:ext>
                  </a:extLst>
                </a:gridCol>
                <a:gridCol w="481995">
                  <a:extLst>
                    <a:ext uri="{9D8B030D-6E8A-4147-A177-3AD203B41FA5}">
                      <a16:colId xmlns:a16="http://schemas.microsoft.com/office/drawing/2014/main" val="3256060332"/>
                    </a:ext>
                  </a:extLst>
                </a:gridCol>
                <a:gridCol w="123063">
                  <a:extLst>
                    <a:ext uri="{9D8B030D-6E8A-4147-A177-3AD203B41FA5}">
                      <a16:colId xmlns:a16="http://schemas.microsoft.com/office/drawing/2014/main" val="2491135185"/>
                    </a:ext>
                  </a:extLst>
                </a:gridCol>
                <a:gridCol w="615312">
                  <a:extLst>
                    <a:ext uri="{9D8B030D-6E8A-4147-A177-3AD203B41FA5}">
                      <a16:colId xmlns:a16="http://schemas.microsoft.com/office/drawing/2014/main" val="139952373"/>
                    </a:ext>
                  </a:extLst>
                </a:gridCol>
                <a:gridCol w="717863">
                  <a:extLst>
                    <a:ext uri="{9D8B030D-6E8A-4147-A177-3AD203B41FA5}">
                      <a16:colId xmlns:a16="http://schemas.microsoft.com/office/drawing/2014/main" val="4219708093"/>
                    </a:ext>
                  </a:extLst>
                </a:gridCol>
                <a:gridCol w="564036">
                  <a:extLst>
                    <a:ext uri="{9D8B030D-6E8A-4147-A177-3AD203B41FA5}">
                      <a16:colId xmlns:a16="http://schemas.microsoft.com/office/drawing/2014/main" val="723832462"/>
                    </a:ext>
                  </a:extLst>
                </a:gridCol>
                <a:gridCol w="123063">
                  <a:extLst>
                    <a:ext uri="{9D8B030D-6E8A-4147-A177-3AD203B41FA5}">
                      <a16:colId xmlns:a16="http://schemas.microsoft.com/office/drawing/2014/main" val="773760918"/>
                    </a:ext>
                  </a:extLst>
                </a:gridCol>
                <a:gridCol w="615312">
                  <a:extLst>
                    <a:ext uri="{9D8B030D-6E8A-4147-A177-3AD203B41FA5}">
                      <a16:colId xmlns:a16="http://schemas.microsoft.com/office/drawing/2014/main" val="2639126294"/>
                    </a:ext>
                  </a:extLst>
                </a:gridCol>
                <a:gridCol w="779395">
                  <a:extLst>
                    <a:ext uri="{9D8B030D-6E8A-4147-A177-3AD203B41FA5}">
                      <a16:colId xmlns:a16="http://schemas.microsoft.com/office/drawing/2014/main" val="3085015725"/>
                    </a:ext>
                  </a:extLst>
                </a:gridCol>
                <a:gridCol w="574291">
                  <a:extLst>
                    <a:ext uri="{9D8B030D-6E8A-4147-A177-3AD203B41FA5}">
                      <a16:colId xmlns:a16="http://schemas.microsoft.com/office/drawing/2014/main" val="3881645929"/>
                    </a:ext>
                  </a:extLst>
                </a:gridCol>
              </a:tblGrid>
              <a:tr h="225074">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17093113"/>
                  </a:ext>
                </a:extLst>
              </a:tr>
              <a:tr h="225074">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831.128,01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31.933,97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66.176,85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122.350,49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60.117,52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1.111.706,84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787768914"/>
                  </a:ext>
                </a:extLst>
              </a:tr>
              <a:tr h="450148">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1.210.636,22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47.188,14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59.210,77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247.626,58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75.434,47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1.640.096,18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1.154</a:t>
                      </a:r>
                    </a:p>
                  </a:txBody>
                  <a:tcPr marL="0" marR="0" marT="0" marB="0" anchor="ctr">
                    <a:lnL>
                      <a:noFill/>
                    </a:lnL>
                    <a:lnR>
                      <a:noFill/>
                    </a:lnR>
                    <a:lnT>
                      <a:noFill/>
                    </a:lnT>
                    <a:lnB>
                      <a:noFill/>
                    </a:lnB>
                    <a:noFill/>
                  </a:tcPr>
                </a:tc>
                <a:extLst>
                  <a:ext uri="{0D108BD9-81ED-4DB2-BD59-A6C34878D82A}">
                    <a16:rowId xmlns:a16="http://schemas.microsoft.com/office/drawing/2014/main" val="399767183"/>
                  </a:ext>
                </a:extLst>
              </a:tr>
              <a:tr h="225074">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443.560,13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311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118.948,28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121.046,54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137.242,59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79.631,76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900.429,30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45479604"/>
                  </a:ext>
                </a:extLst>
              </a:tr>
              <a:tr h="225074">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268.403,83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56.466,24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84.949,79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130.889,91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129.024,14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669.733,91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775</a:t>
                      </a:r>
                    </a:p>
                  </a:txBody>
                  <a:tcPr marL="0" marR="0" marT="0" marB="0" anchor="ctr">
                    <a:lnL>
                      <a:noFill/>
                    </a:lnL>
                    <a:lnR>
                      <a:noFill/>
                    </a:lnR>
                    <a:lnT>
                      <a:noFill/>
                    </a:lnT>
                    <a:lnB>
                      <a:noFill/>
                    </a:lnB>
                    <a:noFill/>
                  </a:tcPr>
                </a:tc>
                <a:extLst>
                  <a:ext uri="{0D108BD9-81ED-4DB2-BD59-A6C34878D82A}">
                    <a16:rowId xmlns:a16="http://schemas.microsoft.com/office/drawing/2014/main" val="1569931822"/>
                  </a:ext>
                </a:extLst>
              </a:tr>
              <a:tr h="225074">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228.612,19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62.111,60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69.076,09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37.274,54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100.642,59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497.717,01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46418542"/>
                  </a:ext>
                </a:extLst>
              </a:tr>
              <a:tr h="225074">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269.580,26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55.199,70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63.379,22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37.274,85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104.137,71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529.571,74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709</a:t>
                      </a:r>
                    </a:p>
                  </a:txBody>
                  <a:tcPr marL="0" marR="0" marT="0" marB="0" anchor="ctr">
                    <a:lnL>
                      <a:noFill/>
                    </a:lnL>
                    <a:lnR>
                      <a:noFill/>
                    </a:lnR>
                    <a:lnT>
                      <a:noFill/>
                    </a:lnT>
                    <a:lnB>
                      <a:noFill/>
                    </a:lnB>
                    <a:noFill/>
                  </a:tcPr>
                </a:tc>
                <a:extLst>
                  <a:ext uri="{0D108BD9-81ED-4DB2-BD59-A6C34878D82A}">
                    <a16:rowId xmlns:a16="http://schemas.microsoft.com/office/drawing/2014/main" val="833510240"/>
                  </a:ext>
                </a:extLst>
              </a:tr>
              <a:tr h="225074">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125.170,36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58.343,63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49.411,93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42.118,00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26.596,00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301.639,92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549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43948704"/>
                  </a:ext>
                </a:extLst>
              </a:tr>
              <a:tr h="225074">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39.105,76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58.343,61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49.519,26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23.261,49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211.596,12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472</a:t>
                      </a:r>
                    </a:p>
                  </a:txBody>
                  <a:tcPr marL="0" marR="0" marT="0" marB="0" anchor="ctr">
                    <a:lnL>
                      <a:noFill/>
                    </a:lnL>
                    <a:lnR>
                      <a:noFill/>
                    </a:lnR>
                    <a:lnT>
                      <a:noFill/>
                    </a:lnT>
                    <a:lnB>
                      <a:noFill/>
                    </a:lnB>
                    <a:noFill/>
                  </a:tcPr>
                </a:tc>
                <a:extLst>
                  <a:ext uri="{0D108BD9-81ED-4DB2-BD59-A6C34878D82A}">
                    <a16:rowId xmlns:a16="http://schemas.microsoft.com/office/drawing/2014/main" val="3225960172"/>
                  </a:ext>
                </a:extLst>
              </a:tr>
              <a:tr h="225074">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39.105,75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49.518,86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23.261,48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211.555,70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12807518"/>
                  </a:ext>
                </a:extLst>
              </a:tr>
              <a:tr h="225074">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47.138,82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210.195,83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466</a:t>
                      </a:r>
                    </a:p>
                  </a:txBody>
                  <a:tcPr marL="0" marR="0" marT="0" marB="0" anchor="ctr">
                    <a:lnL>
                      <a:noFill/>
                    </a:lnL>
                    <a:lnR>
                      <a:noFill/>
                    </a:lnR>
                    <a:lnT>
                      <a:noFill/>
                    </a:lnT>
                    <a:lnB>
                      <a:noFill/>
                    </a:lnB>
                    <a:noFill/>
                  </a:tcPr>
                </a:tc>
                <a:extLst>
                  <a:ext uri="{0D108BD9-81ED-4DB2-BD59-A6C34878D82A}">
                    <a16:rowId xmlns:a16="http://schemas.microsoft.com/office/drawing/2014/main" val="1393286265"/>
                  </a:ext>
                </a:extLst>
              </a:tr>
              <a:tr h="225074">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56.925,13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48.086,28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209.764,81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98543509"/>
                  </a:ext>
                </a:extLst>
              </a:tr>
              <a:tr h="225074">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50.763,91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58.893,45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45.757,51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42.727,32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24.944,74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223.086,93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491</a:t>
                      </a:r>
                    </a:p>
                  </a:txBody>
                  <a:tcPr marL="0" marR="0" marT="0" marB="0" anchor="ctr">
                    <a:lnL>
                      <a:noFill/>
                    </a:lnL>
                    <a:lnR>
                      <a:noFill/>
                    </a:lnR>
                    <a:lnT>
                      <a:noFill/>
                    </a:lnT>
                    <a:lnB>
                      <a:noFill/>
                    </a:lnB>
                    <a:noFill/>
                  </a:tcPr>
                </a:tc>
                <a:extLst>
                  <a:ext uri="{0D108BD9-81ED-4DB2-BD59-A6C34878D82A}">
                    <a16:rowId xmlns:a16="http://schemas.microsoft.com/office/drawing/2014/main" val="2069234862"/>
                  </a:ext>
                </a:extLst>
              </a:tr>
              <a:tr h="450148">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3.587.466,77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2.503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720.960,97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753.271,91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962.296,29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1.296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693.098,35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6.717.094,29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7.892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149634929"/>
                  </a:ext>
                </a:extLst>
              </a:tr>
            </a:tbl>
          </a:graphicData>
        </a:graphic>
      </p:graphicFrame>
    </p:spTree>
    <p:extLst>
      <p:ext uri="{BB962C8B-B14F-4D97-AF65-F5344CB8AC3E}">
        <p14:creationId xmlns:p14="http://schemas.microsoft.com/office/powerpoint/2010/main" val="227536635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7"/>
          <a:ext cx="11252703" cy="5210168"/>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103434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3940">
                <a:tc>
                  <a:txBody>
                    <a:bodyPr/>
                    <a:lstStyle/>
                    <a:p>
                      <a:pPr algn="ctr" fontAlgn="ctr"/>
                      <a:r>
                        <a:rPr lang="es-CO" sz="1600" b="0" i="0" u="none" strike="noStrike" dirty="0">
                          <a:solidFill>
                            <a:srgbClr val="002060"/>
                          </a:solidFill>
                          <a:effectLst/>
                          <a:latin typeface="Calibri" panose="020F0502020204030204" pitchFamily="34" charset="0"/>
                        </a:rPr>
                        <a:t>SAC  101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Almacenamiento de residuos en la base de operaciones </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cumplió con la restricción de almacenar residuos ordinarios en la base de operaciones  conforme a lo establecido en el parágrafo del numeral 5 – Características de las bases de operación del 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N°20227000768492 </a:t>
                      </a:r>
                      <a:r>
                        <a:rPr lang="es-CO" sz="1600" b="0" i="0" u="none" strike="noStrike" dirty="0">
                          <a:solidFill>
                            <a:srgbClr val="002060"/>
                          </a:solidFill>
                          <a:effectLst/>
                          <a:latin typeface="Calibri" panose="020F0502020204030204" pitchFamily="34" charset="0"/>
                        </a:rPr>
                        <a:t>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103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N°20237000251582 </a:t>
                      </a:r>
                      <a:r>
                        <a:rPr lang="es-CO" sz="1600" b="0" i="0" u="none" strike="noStrike" dirty="0">
                          <a:solidFill>
                            <a:srgbClr val="002060"/>
                          </a:solidFill>
                          <a:effectLst/>
                          <a:latin typeface="Calibri" panose="020F0502020204030204" pitchFamily="34" charset="0"/>
                        </a:rPr>
                        <a:t>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09252075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123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N°20237000410212 </a:t>
                      </a:r>
                      <a:r>
                        <a:rPr lang="es-CO" sz="1600" b="0" i="0" u="none" strike="noStrike" dirty="0">
                          <a:solidFill>
                            <a:srgbClr val="002060"/>
                          </a:solidFill>
                          <a:effectLst/>
                          <a:latin typeface="Calibri" panose="020F0502020204030204" pitchFamily="34" charset="0"/>
                        </a:rPr>
                        <a:t>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65043" y="518665"/>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22083" y="-367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00621" y="160458"/>
            <a:ext cx="1824152" cy="892551"/>
          </a:xfrm>
          <a:prstGeom prst="rect">
            <a:avLst/>
          </a:prstGeom>
        </p:spPr>
      </p:pic>
    </p:spTree>
    <p:extLst>
      <p:ext uri="{BB962C8B-B14F-4D97-AF65-F5344CB8AC3E}">
        <p14:creationId xmlns:p14="http://schemas.microsoft.com/office/powerpoint/2010/main" val="1033336180"/>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252703" cy="5228813"/>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961052">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8582">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en la actividad de</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recolección de residuos en el sector de San Pedro  localidad Suba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numeral 2.17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N°20237000478252 24/08/2023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04928">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N°20237000483502 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07298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145</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a junio de 2023 </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N°20237000686042 5/12/2023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r h="107298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156</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Julio a diciembre de 2023 - SAC 156</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N°20247000269832 </a:t>
                      </a:r>
                      <a:r>
                        <a:rPr lang="es-MX" sz="1600" b="0" i="0" u="none" strike="noStrike" kern="1200" dirty="0">
                          <a:solidFill>
                            <a:srgbClr val="002060"/>
                          </a:solidFill>
                          <a:effectLst/>
                          <a:latin typeface="+mn-lt"/>
                          <a:ea typeface="+mn-ea"/>
                          <a:cs typeface="+mn-cs"/>
                        </a:rPr>
                        <a:t>27/05/2024</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5628675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6889" y="50060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00568"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28826" y="243996"/>
            <a:ext cx="1824152" cy="654306"/>
          </a:xfrm>
          <a:prstGeom prst="rect">
            <a:avLst/>
          </a:prstGeom>
        </p:spPr>
      </p:pic>
    </p:spTree>
    <p:extLst>
      <p:ext uri="{BB962C8B-B14F-4D97-AF65-F5344CB8AC3E}">
        <p14:creationId xmlns:p14="http://schemas.microsoft.com/office/powerpoint/2010/main" val="2187716060"/>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256202"/>
          <a:ext cx="11252703" cy="553363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84507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2153255">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151</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Descuento sobre el costo máximo tarifario (DCM) </a:t>
                      </a: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El Concesionario presuntamente se encuentra incumpliendo lo establecido en El Parágrafo Primero del numeral 6 de la Cláusula Cuarta, el Parágrafo Primero de la Cláusula Décima del Contrato de Concesión N° 287 de 2018, y lo determinado en el artículo 21 de la Resolución CRA 720</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N°20247000282762 </a:t>
                      </a:r>
                      <a:r>
                        <a:rPr lang="es-MX" sz="1600" b="0" i="0" u="none" strike="noStrike" kern="1200" dirty="0">
                          <a:solidFill>
                            <a:srgbClr val="002060"/>
                          </a:solidFill>
                          <a:effectLst/>
                          <a:latin typeface="+mn-lt"/>
                          <a:ea typeface="+mn-ea"/>
                          <a:cs typeface="+mn-cs"/>
                        </a:rPr>
                        <a:t>2/06/2024</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34945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158</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de residuos en la actividad de Recolección y Transporte en la localidad de Suba</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El concesionario presuntamente se encuentra incumpliendo  con lo establecido en los sub numerales 3.1 y 3.2 del Anexo 3 – Reglamento Técnico Operativo del Contrato de Concesión</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N°20247000392512 19/07/2024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185849">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173</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Febrero de 2024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N°20247000391722 22/07/2024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513095" y="6107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36668" y="10758"/>
            <a:ext cx="9667431"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30262" y="238245"/>
            <a:ext cx="1824152" cy="834207"/>
          </a:xfrm>
          <a:prstGeom prst="rect">
            <a:avLst/>
          </a:prstGeom>
        </p:spPr>
      </p:pic>
    </p:spTree>
    <p:extLst>
      <p:ext uri="{BB962C8B-B14F-4D97-AF65-F5344CB8AC3E}">
        <p14:creationId xmlns:p14="http://schemas.microsoft.com/office/powerpoint/2010/main" val="254906948"/>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38934" y="1837574"/>
          <a:ext cx="11252703" cy="320649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545580">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21812">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174</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Marzo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N°20247000399222 23/07/2024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759958">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169</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Enviado mediante correo electrónico  el viernes 19/07/2024 8:56 a. m</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89647" y="569288"/>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86629" y="46756"/>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67485" y="149344"/>
            <a:ext cx="1824152" cy="892552"/>
          </a:xfrm>
          <a:prstGeom prst="rect">
            <a:avLst/>
          </a:prstGeom>
        </p:spPr>
      </p:pic>
    </p:spTree>
    <p:extLst>
      <p:ext uri="{BB962C8B-B14F-4D97-AF65-F5344CB8AC3E}">
        <p14:creationId xmlns:p14="http://schemas.microsoft.com/office/powerpoint/2010/main" val="3396195090"/>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77843" y="105972"/>
            <a:ext cx="109716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494702" y="667591"/>
            <a:ext cx="3098800"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ESTADO</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8825948" y="1375477"/>
            <a:ext cx="321916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121</a:t>
            </a:r>
          </a:p>
        </p:txBody>
      </p:sp>
      <p:grpSp>
        <p:nvGrpSpPr>
          <p:cNvPr id="3" name="Grupo 2">
            <a:extLst>
              <a:ext uri="{FF2B5EF4-FFF2-40B4-BE49-F238E27FC236}">
                <a16:creationId xmlns:a16="http://schemas.microsoft.com/office/drawing/2014/main" id="{19F768A6-CA8E-0461-CB0C-6ACFEFBDB374}"/>
              </a:ext>
            </a:extLst>
          </p:cNvPr>
          <p:cNvGrpSpPr/>
          <p:nvPr/>
        </p:nvGrpSpPr>
        <p:grpSpPr>
          <a:xfrm>
            <a:off x="10671179" y="2144918"/>
            <a:ext cx="1234083" cy="3796509"/>
            <a:chOff x="3114068" y="1111122"/>
            <a:chExt cx="1935480" cy="5697300"/>
          </a:xfrm>
        </p:grpSpPr>
        <p:pic>
          <p:nvPicPr>
            <p:cNvPr id="4" name="Imagen 3">
              <a:extLst>
                <a:ext uri="{FF2B5EF4-FFF2-40B4-BE49-F238E27FC236}">
                  <a16:creationId xmlns:a16="http://schemas.microsoft.com/office/drawing/2014/main" id="{6CED8CA2-AB1C-C1F8-6D32-C8F84326BCD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7" name="Imagen 6">
              <a:extLst>
                <a:ext uri="{FF2B5EF4-FFF2-40B4-BE49-F238E27FC236}">
                  <a16:creationId xmlns:a16="http://schemas.microsoft.com/office/drawing/2014/main" id="{E6F01A97-AF6C-25C6-931C-7B1BCA6D7DA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9" name="Imagen 8">
              <a:extLst>
                <a:ext uri="{FF2B5EF4-FFF2-40B4-BE49-F238E27FC236}">
                  <a16:creationId xmlns:a16="http://schemas.microsoft.com/office/drawing/2014/main" id="{F6684954-7640-DAC4-CF67-B24F195802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0" name="Imagen 9">
              <a:extLst>
                <a:ext uri="{FF2B5EF4-FFF2-40B4-BE49-F238E27FC236}">
                  <a16:creationId xmlns:a16="http://schemas.microsoft.com/office/drawing/2014/main" id="{F8CF3C99-98EB-37DF-FBC9-50FA0C3FFD2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1" name="Imagen 10">
              <a:extLst>
                <a:ext uri="{FF2B5EF4-FFF2-40B4-BE49-F238E27FC236}">
                  <a16:creationId xmlns:a16="http://schemas.microsoft.com/office/drawing/2014/main" id="{42ABA358-7FD1-1D15-42A6-2665263672AC}"/>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13" name="Gráfico 12">
            <a:extLst>
              <a:ext uri="{FF2B5EF4-FFF2-40B4-BE49-F238E27FC236}">
                <a16:creationId xmlns:a16="http://schemas.microsoft.com/office/drawing/2014/main" id="{5E168CDC-024E-BE65-3720-721EE835CBD1}"/>
              </a:ext>
            </a:extLst>
          </p:cNvPr>
          <p:cNvGraphicFramePr>
            <a:graphicFrameLocks/>
          </p:cNvGraphicFramePr>
          <p:nvPr/>
        </p:nvGraphicFramePr>
        <p:xfrm>
          <a:off x="718457" y="2144917"/>
          <a:ext cx="9784080" cy="3969555"/>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97616885"/>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584" y="1683254"/>
          <a:ext cx="10595727" cy="4276266"/>
        </p:xfrm>
        <a:graphic>
          <a:graphicData uri="http://schemas.openxmlformats.org/drawingml/2006/table">
            <a:tbl>
              <a:tblPr firstRow="1" bandRow="1">
                <a:tableStyleId>{93296810-A885-4BE3-A3E7-6D5BEEA58F35}</a:tableStyleId>
              </a:tblPr>
              <a:tblGrid>
                <a:gridCol w="1051166">
                  <a:extLst>
                    <a:ext uri="{9D8B030D-6E8A-4147-A177-3AD203B41FA5}">
                      <a16:colId xmlns:a16="http://schemas.microsoft.com/office/drawing/2014/main" val="2457421865"/>
                    </a:ext>
                  </a:extLst>
                </a:gridCol>
                <a:gridCol w="3132085">
                  <a:extLst>
                    <a:ext uri="{9D8B030D-6E8A-4147-A177-3AD203B41FA5}">
                      <a16:colId xmlns:a16="http://schemas.microsoft.com/office/drawing/2014/main" val="3367632477"/>
                    </a:ext>
                  </a:extLst>
                </a:gridCol>
                <a:gridCol w="2670993">
                  <a:extLst>
                    <a:ext uri="{9D8B030D-6E8A-4147-A177-3AD203B41FA5}">
                      <a16:colId xmlns:a16="http://schemas.microsoft.com/office/drawing/2014/main" val="2362186750"/>
                    </a:ext>
                  </a:extLst>
                </a:gridCol>
                <a:gridCol w="3741483">
                  <a:extLst>
                    <a:ext uri="{9D8B030D-6E8A-4147-A177-3AD203B41FA5}">
                      <a16:colId xmlns:a16="http://schemas.microsoft.com/office/drawing/2014/main" val="478512528"/>
                    </a:ext>
                  </a:extLst>
                </a:gridCol>
              </a:tblGrid>
              <a:tr h="9267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373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Fuga de lixiviados del mes de marzo de 2021 - PP N° 2</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N°20217000287632 del 24/06/2021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838776222"/>
                  </a:ext>
                </a:extLst>
              </a:tr>
              <a:tr h="837379">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abril de 2021 - </a:t>
                      </a:r>
                      <a:r>
                        <a:rPr lang="es-MX" sz="1600" b="0" i="0" u="none" strike="noStrike" kern="1200" dirty="0">
                          <a:solidFill>
                            <a:srgbClr val="002060"/>
                          </a:solidFill>
                          <a:effectLst/>
                          <a:latin typeface="Calibri" panose="020F0502020204030204" pitchFamily="34" charset="0"/>
                          <a:ea typeface="+mn-ea"/>
                          <a:cs typeface="+mn-cs"/>
                        </a:rPr>
                        <a:t>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N°20217000544002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941494416"/>
                  </a:ext>
                </a:extLst>
              </a:tr>
              <a:tr h="83737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5</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N°20217000545672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00423754"/>
                  </a:ext>
                </a:extLst>
              </a:tr>
              <a:tr h="83737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junio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6</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N°20217000544712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00560246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96172"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56191" y="118574"/>
            <a:ext cx="1370032" cy="1076287"/>
          </a:xfrm>
          <a:prstGeom prst="rect">
            <a:avLst/>
          </a:prstGeom>
        </p:spPr>
      </p:pic>
    </p:spTree>
    <p:extLst>
      <p:ext uri="{BB962C8B-B14F-4D97-AF65-F5344CB8AC3E}">
        <p14:creationId xmlns:p14="http://schemas.microsoft.com/office/powerpoint/2010/main" val="1706897975"/>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07009" y="1683254"/>
          <a:ext cx="10810737" cy="5308470"/>
        </p:xfrm>
        <a:graphic>
          <a:graphicData uri="http://schemas.openxmlformats.org/drawingml/2006/table">
            <a:tbl>
              <a:tblPr firstRow="1" bandRow="1">
                <a:tableStyleId>{93296810-A885-4BE3-A3E7-6D5BEEA58F35}</a:tableStyleId>
              </a:tblPr>
              <a:tblGrid>
                <a:gridCol w="1072495">
                  <a:extLst>
                    <a:ext uri="{9D8B030D-6E8A-4147-A177-3AD203B41FA5}">
                      <a16:colId xmlns:a16="http://schemas.microsoft.com/office/drawing/2014/main" val="2457421865"/>
                    </a:ext>
                  </a:extLst>
                </a:gridCol>
                <a:gridCol w="3195642">
                  <a:extLst>
                    <a:ext uri="{9D8B030D-6E8A-4147-A177-3AD203B41FA5}">
                      <a16:colId xmlns:a16="http://schemas.microsoft.com/office/drawing/2014/main" val="3367632477"/>
                    </a:ext>
                  </a:extLst>
                </a:gridCol>
                <a:gridCol w="2725193">
                  <a:extLst>
                    <a:ext uri="{9D8B030D-6E8A-4147-A177-3AD203B41FA5}">
                      <a16:colId xmlns:a16="http://schemas.microsoft.com/office/drawing/2014/main" val="2362186750"/>
                    </a:ext>
                  </a:extLst>
                </a:gridCol>
                <a:gridCol w="3817407">
                  <a:extLst>
                    <a:ext uri="{9D8B030D-6E8A-4147-A177-3AD203B41FA5}">
                      <a16:colId xmlns:a16="http://schemas.microsoft.com/office/drawing/2014/main" val="478512528"/>
                    </a:ext>
                  </a:extLst>
                </a:gridCol>
              </a:tblGrid>
              <a:tr h="9193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3301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julio de 2021 – PP N°7</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N°20217000545082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212084116"/>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8</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N°20227000021182 del  19/01/2022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12842402"/>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diciembre de 2021 – PP N° 10</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N°20227000134272 del 10/03/2022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12342968"/>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noviembre de 2021 – PP N°11</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N°20227000174432 del  30/03/2022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107618402"/>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13</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N°2022700017672 del 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10302590"/>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N°14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20227000302332 del   2/06/2022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02197071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82234"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13402" y="117884"/>
            <a:ext cx="1631709" cy="1076287"/>
          </a:xfrm>
          <a:prstGeom prst="rect">
            <a:avLst/>
          </a:prstGeom>
        </p:spPr>
      </p:pic>
    </p:spTree>
    <p:extLst>
      <p:ext uri="{BB962C8B-B14F-4D97-AF65-F5344CB8AC3E}">
        <p14:creationId xmlns:p14="http://schemas.microsoft.com/office/powerpoint/2010/main" val="243812551"/>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857139" y="1827633"/>
          <a:ext cx="10289405" cy="4713442"/>
        </p:xfrm>
        <a:graphic>
          <a:graphicData uri="http://schemas.openxmlformats.org/drawingml/2006/table">
            <a:tbl>
              <a:tblPr firstRow="1" bandRow="1">
                <a:tableStyleId>{93296810-A885-4BE3-A3E7-6D5BEEA58F35}</a:tableStyleId>
              </a:tblPr>
              <a:tblGrid>
                <a:gridCol w="1020776">
                  <a:extLst>
                    <a:ext uri="{9D8B030D-6E8A-4147-A177-3AD203B41FA5}">
                      <a16:colId xmlns:a16="http://schemas.microsoft.com/office/drawing/2014/main" val="2457421865"/>
                    </a:ext>
                  </a:extLst>
                </a:gridCol>
                <a:gridCol w="3041537">
                  <a:extLst>
                    <a:ext uri="{9D8B030D-6E8A-4147-A177-3AD203B41FA5}">
                      <a16:colId xmlns:a16="http://schemas.microsoft.com/office/drawing/2014/main" val="3367632477"/>
                    </a:ext>
                  </a:extLst>
                </a:gridCol>
                <a:gridCol w="2593775">
                  <a:extLst>
                    <a:ext uri="{9D8B030D-6E8A-4147-A177-3AD203B41FA5}">
                      <a16:colId xmlns:a16="http://schemas.microsoft.com/office/drawing/2014/main" val="2362186750"/>
                    </a:ext>
                  </a:extLst>
                </a:gridCol>
                <a:gridCol w="3633317">
                  <a:extLst>
                    <a:ext uri="{9D8B030D-6E8A-4147-A177-3AD203B41FA5}">
                      <a16:colId xmlns:a16="http://schemas.microsoft.com/office/drawing/2014/main" val="478512528"/>
                    </a:ext>
                  </a:extLst>
                </a:gridCol>
              </a:tblGrid>
              <a:tr h="104631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Fuga de Lixiviados - Marzo 2022 – PP N° 15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 20227000299142 del 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181284240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Julio 2022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N°20227000472272 del  17/08/2022</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96685564"/>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Lavado de Puentes Peatonales - Primer Semestre 2022 - PP N° 20</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20227000649602 del 28/10/2022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7363901"/>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Agosto - PP N° 21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N°20227000651102  30/10/2022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68245264"/>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l" defTabSz="914400" rtl="0" eaLnBrk="1" fontAlgn="ctr" latinLnBrk="0" hangingPunct="1"/>
                      <a:r>
                        <a:rPr lang="pt-BR" sz="1600" b="0" i="0" u="none" strike="noStrike" kern="1200">
                          <a:solidFill>
                            <a:srgbClr val="002060"/>
                          </a:solidFill>
                          <a:effectLst/>
                          <a:latin typeface="Calibri" panose="020F0502020204030204" pitchFamily="34" charset="0"/>
                          <a:ea typeface="+mn-ea"/>
                          <a:cs typeface="+mn-cs"/>
                        </a:rPr>
                        <a:t>Informe sobre posible Incumplimiento por Fuga de Lixiviados – abril 2023 -  PP N°23</a:t>
                      </a:r>
                      <a:endParaRPr lang="pt-BR"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N°20237000367262   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17205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954107"/>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32</a:t>
            </a:r>
          </a:p>
          <a:p>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92990" y="0"/>
            <a:ext cx="8573198"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1528" y="67421"/>
            <a:ext cx="1370032" cy="1076287"/>
          </a:xfrm>
          <a:prstGeom prst="rect">
            <a:avLst/>
          </a:prstGeom>
        </p:spPr>
      </p:pic>
    </p:spTree>
    <p:extLst>
      <p:ext uri="{BB962C8B-B14F-4D97-AF65-F5344CB8AC3E}">
        <p14:creationId xmlns:p14="http://schemas.microsoft.com/office/powerpoint/2010/main" val="3140809554"/>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5"/>
          <a:ext cx="10829924" cy="4488117"/>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78289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Julio 2023 -  PP N° 24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N°20237000483472 del  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9668242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2023 - PP N° 25</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20237000492372 del 30/08/2023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33761029"/>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Fuga de Lixiviados - Agosto - PP N° 26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N°20237000585592 del 11/10/2023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6924395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N°20237000700592 del </a:t>
                      </a: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44304195"/>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septiembre 2023 - PP N° 28</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N°20237000716362 del </a:t>
                      </a: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Proceso Abierto mediante Actuación Administrativa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1488851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89647"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649734" y="61070"/>
            <a:ext cx="1370032" cy="1076287"/>
          </a:xfrm>
          <a:prstGeom prst="rect">
            <a:avLst/>
          </a:prstGeom>
        </p:spPr>
      </p:pic>
    </p:spTree>
    <p:extLst>
      <p:ext uri="{BB962C8B-B14F-4D97-AF65-F5344CB8AC3E}">
        <p14:creationId xmlns:p14="http://schemas.microsoft.com/office/powerpoint/2010/main" val="132728881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397431"/>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 </a:t>
                      </a:r>
                      <a:r>
                        <a:rPr lang="pt-BR" sz="1600" b="0" i="0" u="none" strike="noStrike" kern="1200" dirty="0">
                          <a:solidFill>
                            <a:srgbClr val="002060"/>
                          </a:solidFill>
                          <a:effectLst/>
                          <a:latin typeface="Calibri" panose="020F0502020204030204" pitchFamily="34" charset="0"/>
                          <a:ea typeface="+mn-ea"/>
                          <a:cs typeface="+mn-cs"/>
                        </a:rPr>
                        <a:t>Fuga de Lixiviados – octubre 2023 - PP N°29</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N°20247000050162 del 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Proceso Abierto mediante Actuación Administrativa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54964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diciembre 2023 - PP N°30</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N°20247000086942 del 14/02/2024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Proceso Abierto mediante Actuación Administrativa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noviembre de 2023 - PP N° 31</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N°20247000131112 del 7/03/2024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408697409"/>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enero 2024 - PP N° 32</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N°20247000157412 del 21/03/2024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7917017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PPN°33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N°20247000265072 del 24/05/2024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601779745"/>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25264" y="25321"/>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56191" y="61070"/>
            <a:ext cx="1370032" cy="1076287"/>
          </a:xfrm>
          <a:prstGeom prst="rect">
            <a:avLst/>
          </a:prstGeom>
        </p:spPr>
      </p:pic>
    </p:spTree>
    <p:extLst>
      <p:ext uri="{BB962C8B-B14F-4D97-AF65-F5344CB8AC3E}">
        <p14:creationId xmlns:p14="http://schemas.microsoft.com/office/powerpoint/2010/main" val="319970224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689003" y="514347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a:solidFill>
                  <a:schemeClr val="accent1">
                    <a:lumMod val="50000"/>
                  </a:schemeClr>
                </a:solidFill>
                <a:latin typeface="Candara" panose="020E0502030303020204" pitchFamily="34" charset="0"/>
              </a:rPr>
              <a:t> gestión técnica operativa</a:t>
            </a:r>
          </a:p>
        </p:txBody>
      </p:sp>
      <p:pic>
        <p:nvPicPr>
          <p:cNvPr id="4" name="Imagen 3">
            <a:extLst>
              <a:ext uri="{FF2B5EF4-FFF2-40B4-BE49-F238E27FC236}">
                <a16:creationId xmlns:a16="http://schemas.microsoft.com/office/drawing/2014/main" id="{F679AC1A-DD4E-40ED-8364-80ED36E345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597153" y="3256617"/>
            <a:ext cx="2695516" cy="1886861"/>
          </a:xfrm>
          <a:prstGeom prst="rect">
            <a:avLst/>
          </a:prstGeom>
        </p:spPr>
      </p:pic>
    </p:spTree>
    <p:extLst>
      <p:ext uri="{BB962C8B-B14F-4D97-AF65-F5344CB8AC3E}">
        <p14:creationId xmlns:p14="http://schemas.microsoft.com/office/powerpoint/2010/main" val="213687717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90587"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99290"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68585" y="21985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77680" y="20151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27141" y="207681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273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9647" y="6301218"/>
            <a:ext cx="11786140"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a:t>
            </a:r>
            <a:r>
              <a:rPr lang="es-MX" sz="900">
                <a:solidFill>
                  <a:schemeClr val="accent1">
                    <a:lumMod val="50000"/>
                  </a:schemeClr>
                </a:solidFill>
              </a:rPr>
              <a:t>1 de enero y el 31 de agosto de 2024.</a:t>
            </a:r>
            <a:endParaRPr lang="es-CO" sz="900">
              <a:solidFill>
                <a:schemeClr val="accent1">
                  <a:lumMod val="50000"/>
                </a:schemeClr>
              </a:solidFill>
            </a:endParaRPr>
          </a:p>
        </p:txBody>
      </p:sp>
      <p:pic>
        <p:nvPicPr>
          <p:cNvPr id="42" name="Picture 2">
            <a:extLst>
              <a:ext uri="{FF2B5EF4-FFF2-40B4-BE49-F238E27FC236}">
                <a16:creationId xmlns:a16="http://schemas.microsoft.com/office/drawing/2014/main" id="{B8EC4DC2-8133-40A8-8A1D-678484F92D2F}"/>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81413" y="19989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2">
            <a:extLst>
              <a:ext uri="{FF2B5EF4-FFF2-40B4-BE49-F238E27FC236}">
                <a16:creationId xmlns:a16="http://schemas.microsoft.com/office/drawing/2014/main" id="{5E7F42D3-4254-4032-8FF4-70A3CCE2009D}"/>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1413" y="13185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87DA1611-4091-E51B-5C0D-538FB9FD39D5}"/>
              </a:ext>
            </a:extLst>
          </p:cNvPr>
          <p:cNvGraphicFramePr>
            <a:graphicFrameLocks noGrp="1"/>
          </p:cNvGraphicFramePr>
          <p:nvPr>
            <p:extLst>
              <p:ext uri="{D42A27DB-BD31-4B8C-83A1-F6EECF244321}">
                <p14:modId xmlns:p14="http://schemas.microsoft.com/office/powerpoint/2010/main" val="1747052051"/>
              </p:ext>
            </p:extLst>
          </p:nvPr>
        </p:nvGraphicFramePr>
        <p:xfrm>
          <a:off x="269631" y="2764534"/>
          <a:ext cx="11606153" cy="3106280"/>
        </p:xfrm>
        <a:graphic>
          <a:graphicData uri="http://schemas.openxmlformats.org/drawingml/2006/table">
            <a:tbl>
              <a:tblPr/>
              <a:tblGrid>
                <a:gridCol w="610181">
                  <a:extLst>
                    <a:ext uri="{9D8B030D-6E8A-4147-A177-3AD203B41FA5}">
                      <a16:colId xmlns:a16="http://schemas.microsoft.com/office/drawing/2014/main" val="459259570"/>
                    </a:ext>
                  </a:extLst>
                </a:gridCol>
                <a:gridCol w="681370">
                  <a:extLst>
                    <a:ext uri="{9D8B030D-6E8A-4147-A177-3AD203B41FA5}">
                      <a16:colId xmlns:a16="http://schemas.microsoft.com/office/drawing/2014/main" val="2842034694"/>
                    </a:ext>
                  </a:extLst>
                </a:gridCol>
                <a:gridCol w="450008">
                  <a:extLst>
                    <a:ext uri="{9D8B030D-6E8A-4147-A177-3AD203B41FA5}">
                      <a16:colId xmlns:a16="http://schemas.microsoft.com/office/drawing/2014/main" val="679984409"/>
                    </a:ext>
                  </a:extLst>
                </a:gridCol>
                <a:gridCol w="122036">
                  <a:extLst>
                    <a:ext uri="{9D8B030D-6E8A-4147-A177-3AD203B41FA5}">
                      <a16:colId xmlns:a16="http://schemas.microsoft.com/office/drawing/2014/main" val="2609255128"/>
                    </a:ext>
                  </a:extLst>
                </a:gridCol>
                <a:gridCol w="610181">
                  <a:extLst>
                    <a:ext uri="{9D8B030D-6E8A-4147-A177-3AD203B41FA5}">
                      <a16:colId xmlns:a16="http://schemas.microsoft.com/office/drawing/2014/main" val="518775925"/>
                    </a:ext>
                  </a:extLst>
                </a:gridCol>
                <a:gridCol w="679731">
                  <a:extLst>
                    <a:ext uri="{9D8B030D-6E8A-4147-A177-3AD203B41FA5}">
                      <a16:colId xmlns:a16="http://schemas.microsoft.com/office/drawing/2014/main" val="2202217161"/>
                    </a:ext>
                  </a:extLst>
                </a:gridCol>
                <a:gridCol w="388086">
                  <a:extLst>
                    <a:ext uri="{9D8B030D-6E8A-4147-A177-3AD203B41FA5}">
                      <a16:colId xmlns:a16="http://schemas.microsoft.com/office/drawing/2014/main" val="2482884989"/>
                    </a:ext>
                  </a:extLst>
                </a:gridCol>
                <a:gridCol w="122036">
                  <a:extLst>
                    <a:ext uri="{9D8B030D-6E8A-4147-A177-3AD203B41FA5}">
                      <a16:colId xmlns:a16="http://schemas.microsoft.com/office/drawing/2014/main" val="155606810"/>
                    </a:ext>
                  </a:extLst>
                </a:gridCol>
                <a:gridCol w="610181">
                  <a:extLst>
                    <a:ext uri="{9D8B030D-6E8A-4147-A177-3AD203B41FA5}">
                      <a16:colId xmlns:a16="http://schemas.microsoft.com/office/drawing/2014/main" val="2130106518"/>
                    </a:ext>
                  </a:extLst>
                </a:gridCol>
                <a:gridCol w="610181">
                  <a:extLst>
                    <a:ext uri="{9D8B030D-6E8A-4147-A177-3AD203B41FA5}">
                      <a16:colId xmlns:a16="http://schemas.microsoft.com/office/drawing/2014/main" val="2928237910"/>
                    </a:ext>
                  </a:extLst>
                </a:gridCol>
                <a:gridCol w="610181">
                  <a:extLst>
                    <a:ext uri="{9D8B030D-6E8A-4147-A177-3AD203B41FA5}">
                      <a16:colId xmlns:a16="http://schemas.microsoft.com/office/drawing/2014/main" val="1028145502"/>
                    </a:ext>
                  </a:extLst>
                </a:gridCol>
                <a:gridCol w="122036">
                  <a:extLst>
                    <a:ext uri="{9D8B030D-6E8A-4147-A177-3AD203B41FA5}">
                      <a16:colId xmlns:a16="http://schemas.microsoft.com/office/drawing/2014/main" val="4237710418"/>
                    </a:ext>
                  </a:extLst>
                </a:gridCol>
                <a:gridCol w="610181">
                  <a:extLst>
                    <a:ext uri="{9D8B030D-6E8A-4147-A177-3AD203B41FA5}">
                      <a16:colId xmlns:a16="http://schemas.microsoft.com/office/drawing/2014/main" val="66518387"/>
                    </a:ext>
                  </a:extLst>
                </a:gridCol>
                <a:gridCol w="823745">
                  <a:extLst>
                    <a:ext uri="{9D8B030D-6E8A-4147-A177-3AD203B41FA5}">
                      <a16:colId xmlns:a16="http://schemas.microsoft.com/office/drawing/2014/main" val="6695325"/>
                    </a:ext>
                  </a:extLst>
                </a:gridCol>
                <a:gridCol w="477975">
                  <a:extLst>
                    <a:ext uri="{9D8B030D-6E8A-4147-A177-3AD203B41FA5}">
                      <a16:colId xmlns:a16="http://schemas.microsoft.com/office/drawing/2014/main" val="1159878007"/>
                    </a:ext>
                  </a:extLst>
                </a:gridCol>
                <a:gridCol w="122036">
                  <a:extLst>
                    <a:ext uri="{9D8B030D-6E8A-4147-A177-3AD203B41FA5}">
                      <a16:colId xmlns:a16="http://schemas.microsoft.com/office/drawing/2014/main" val="633196789"/>
                    </a:ext>
                  </a:extLst>
                </a:gridCol>
                <a:gridCol w="610181">
                  <a:extLst>
                    <a:ext uri="{9D8B030D-6E8A-4147-A177-3AD203B41FA5}">
                      <a16:colId xmlns:a16="http://schemas.microsoft.com/office/drawing/2014/main" val="2035841217"/>
                    </a:ext>
                  </a:extLst>
                </a:gridCol>
                <a:gridCol w="711878">
                  <a:extLst>
                    <a:ext uri="{9D8B030D-6E8A-4147-A177-3AD203B41FA5}">
                      <a16:colId xmlns:a16="http://schemas.microsoft.com/office/drawing/2014/main" val="739058388"/>
                    </a:ext>
                  </a:extLst>
                </a:gridCol>
                <a:gridCol w="559333">
                  <a:extLst>
                    <a:ext uri="{9D8B030D-6E8A-4147-A177-3AD203B41FA5}">
                      <a16:colId xmlns:a16="http://schemas.microsoft.com/office/drawing/2014/main" val="1621829356"/>
                    </a:ext>
                  </a:extLst>
                </a:gridCol>
                <a:gridCol w="122036">
                  <a:extLst>
                    <a:ext uri="{9D8B030D-6E8A-4147-A177-3AD203B41FA5}">
                      <a16:colId xmlns:a16="http://schemas.microsoft.com/office/drawing/2014/main" val="3405600913"/>
                    </a:ext>
                  </a:extLst>
                </a:gridCol>
                <a:gridCol w="610181">
                  <a:extLst>
                    <a:ext uri="{9D8B030D-6E8A-4147-A177-3AD203B41FA5}">
                      <a16:colId xmlns:a16="http://schemas.microsoft.com/office/drawing/2014/main" val="497547635"/>
                    </a:ext>
                  </a:extLst>
                </a:gridCol>
                <a:gridCol w="772896">
                  <a:extLst>
                    <a:ext uri="{9D8B030D-6E8A-4147-A177-3AD203B41FA5}">
                      <a16:colId xmlns:a16="http://schemas.microsoft.com/office/drawing/2014/main" val="68945080"/>
                    </a:ext>
                  </a:extLst>
                </a:gridCol>
                <a:gridCol w="569503">
                  <a:extLst>
                    <a:ext uri="{9D8B030D-6E8A-4147-A177-3AD203B41FA5}">
                      <a16:colId xmlns:a16="http://schemas.microsoft.com/office/drawing/2014/main" val="1456805387"/>
                    </a:ext>
                  </a:extLst>
                </a:gridCol>
              </a:tblGrid>
              <a:tr h="506383">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90829081"/>
                  </a:ext>
                </a:extLst>
              </a:tr>
              <a:tr h="253192">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5.836,06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8.156,22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10.163,29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24.155,57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12085500"/>
                  </a:ext>
                </a:extLst>
              </a:tr>
              <a:tr h="253192">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9.536,90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6.179,85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7.807,96</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4.446,18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27.970,89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33</a:t>
                      </a:r>
                    </a:p>
                  </a:txBody>
                  <a:tcPr marL="0" marR="0" marT="0" marB="0" anchor="ctr">
                    <a:lnL>
                      <a:noFill/>
                    </a:lnL>
                    <a:lnR>
                      <a:noFill/>
                    </a:lnR>
                    <a:lnT>
                      <a:noFill/>
                    </a:lnT>
                    <a:lnB>
                      <a:noFill/>
                    </a:lnB>
                    <a:noFill/>
                  </a:tcPr>
                </a:tc>
                <a:extLst>
                  <a:ext uri="{0D108BD9-81ED-4DB2-BD59-A6C34878D82A}">
                    <a16:rowId xmlns:a16="http://schemas.microsoft.com/office/drawing/2014/main" val="1358826035"/>
                  </a:ext>
                </a:extLst>
              </a:tr>
              <a:tr h="253192">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8.344,76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4.383,14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10.333,48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8.813,76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31.875,14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06079648"/>
                  </a:ext>
                </a:extLst>
              </a:tr>
              <a:tr h="330492">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8.981,26</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30.062,98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9.505,13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48.549,37</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extLst>
                  <a:ext uri="{0D108BD9-81ED-4DB2-BD59-A6C34878D82A}">
                    <a16:rowId xmlns:a16="http://schemas.microsoft.com/office/drawing/2014/main" val="2360903775"/>
                  </a:ext>
                </a:extLst>
              </a:tr>
              <a:tr h="253192">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24508066"/>
                  </a:ext>
                </a:extLst>
              </a:tr>
              <a:tr h="286069">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54.681,51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91.643,47</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8.124,60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13.185,25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20.225,60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187.860,43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302</a:t>
                      </a:r>
                    </a:p>
                  </a:txBody>
                  <a:tcPr marL="0" marR="0" marT="0" marB="0" anchor="ctr">
                    <a:lnL>
                      <a:noFill/>
                    </a:lnL>
                    <a:lnR>
                      <a:noFill/>
                    </a:lnR>
                    <a:lnT>
                      <a:noFill/>
                    </a:lnT>
                    <a:lnB>
                      <a:noFill/>
                    </a:lnB>
                    <a:noFill/>
                  </a:tcPr>
                </a:tc>
                <a:extLst>
                  <a:ext uri="{0D108BD9-81ED-4DB2-BD59-A6C34878D82A}">
                    <a16:rowId xmlns:a16="http://schemas.microsoft.com/office/drawing/2014/main" val="132248375"/>
                  </a:ext>
                </a:extLst>
              </a:tr>
              <a:tr h="253192">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4.737,83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1.871,24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6.609,07</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86725980"/>
                  </a:ext>
                </a:extLst>
              </a:tr>
              <a:tr h="253192">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6.179,85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6.179,85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8</a:t>
                      </a:r>
                    </a:p>
                  </a:txBody>
                  <a:tcPr marL="0" marR="0" marT="0" marB="0" anchor="ctr">
                    <a:lnL>
                      <a:noFill/>
                    </a:lnL>
                    <a:lnR>
                      <a:noFill/>
                    </a:lnR>
                    <a:lnT>
                      <a:noFill/>
                    </a:lnT>
                    <a:lnB>
                      <a:noFill/>
                    </a:lnB>
                    <a:noFill/>
                  </a:tcPr>
                </a:tc>
                <a:extLst>
                  <a:ext uri="{0D108BD9-81ED-4DB2-BD59-A6C34878D82A}">
                    <a16:rowId xmlns:a16="http://schemas.microsoft.com/office/drawing/2014/main" val="1707420080"/>
                  </a:ext>
                </a:extLst>
              </a:tr>
              <a:tr h="464184">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81.544,43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121.706,45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44.946,46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39.482,91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45.520,07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333.200,32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486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354394159"/>
                  </a:ext>
                </a:extLst>
              </a:tr>
            </a:tbl>
          </a:graphicData>
        </a:graphic>
      </p:graphicFrame>
    </p:spTree>
    <p:extLst>
      <p:ext uri="{BB962C8B-B14F-4D97-AF65-F5344CB8AC3E}">
        <p14:creationId xmlns:p14="http://schemas.microsoft.com/office/powerpoint/2010/main" val="352721191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397431"/>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26</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marzo 2024 - PP N° 34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N°20247000353962 del 9/07/2024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Mecánica - enero 2024 - PP N° 35</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Enviado por la Interventoría mediante correo electrónico del viernes 7/06/2024 3:16 p. m</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abril 2024 - PP N° 36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N°20247000377272del 16/07/2024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56680654"/>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29</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mayo 2024 - PP N° 37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N°20247000392492 del 22/07/2024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926347966"/>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30</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2024 - PP N° 38</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20247000392492 del 28/08/2024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2514127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880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7192" y="88936"/>
            <a:ext cx="1370032" cy="1076287"/>
          </a:xfrm>
          <a:prstGeom prst="rect">
            <a:avLst/>
          </a:prstGeom>
        </p:spPr>
      </p:pic>
    </p:spTree>
    <p:extLst>
      <p:ext uri="{BB962C8B-B14F-4D97-AF65-F5344CB8AC3E}">
        <p14:creationId xmlns:p14="http://schemas.microsoft.com/office/powerpoint/2010/main" val="881014943"/>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2174296"/>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Julio 2024 - PP N° 39</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Enviado a la Unidad por correo electrónico el jueves 19/09/2024 3:28 p. m</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Agosto 2024 - PP N° 40</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 20247000516252 del 19/09/2024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880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7192" y="88936"/>
            <a:ext cx="1370032" cy="1076287"/>
          </a:xfrm>
          <a:prstGeom prst="rect">
            <a:avLst/>
          </a:prstGeom>
        </p:spPr>
      </p:pic>
    </p:spTree>
    <p:extLst>
      <p:ext uri="{BB962C8B-B14F-4D97-AF65-F5344CB8AC3E}">
        <p14:creationId xmlns:p14="http://schemas.microsoft.com/office/powerpoint/2010/main" val="893373359"/>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992429"/>
          <a:ext cx="10721974" cy="2085073"/>
        </p:xfrm>
        <a:graphic>
          <a:graphicData uri="http://schemas.openxmlformats.org/drawingml/2006/table">
            <a:tbl>
              <a:tblPr firstRow="1" bandRow="1">
                <a:tableStyleId>{93296810-A885-4BE3-A3E7-6D5BEEA58F35}</a:tableStyleId>
              </a:tblPr>
              <a:tblGrid>
                <a:gridCol w="3758425">
                  <a:extLst>
                    <a:ext uri="{9D8B030D-6E8A-4147-A177-3AD203B41FA5}">
                      <a16:colId xmlns:a16="http://schemas.microsoft.com/office/drawing/2014/main" val="3367632477"/>
                    </a:ext>
                  </a:extLst>
                </a:gridCol>
                <a:gridCol w="3758425">
                  <a:extLst>
                    <a:ext uri="{9D8B030D-6E8A-4147-A177-3AD203B41FA5}">
                      <a16:colId xmlns:a16="http://schemas.microsoft.com/office/drawing/2014/main" val="2557383236"/>
                    </a:ext>
                  </a:extLst>
                </a:gridCol>
                <a:gridCol w="3205124">
                  <a:extLst>
                    <a:ext uri="{9D8B030D-6E8A-4147-A177-3AD203B41FA5}">
                      <a16:colId xmlns:a16="http://schemas.microsoft.com/office/drawing/2014/main" val="2362186750"/>
                    </a:ext>
                  </a:extLst>
                </a:gridCol>
              </a:tblGrid>
              <a:tr h="729716">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355357">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Acuerdos de Niveles (ANS) de Tecnología en el mes de Julio</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N°20217000417932 del 29/08/2021</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CO" sz="1600" b="1" i="0" u="none" strike="noStrike" kern="1200" dirty="0">
                        <a:solidFill>
                          <a:srgbClr val="002060"/>
                        </a:solidFill>
                        <a:effectLst/>
                        <a:latin typeface="Calibri" panose="020F0502020204030204" pitchFamily="34" charset="0"/>
                        <a:ea typeface="+mn-ea"/>
                        <a:cs typeface="+mn-cs"/>
                      </a:endParaRPr>
                    </a:p>
                  </a:txBody>
                  <a:tcPr marL="9525" marR="9525" marT="9525" marB="0" anchor="ctr"/>
                </a:tc>
                <a:extLst>
                  <a:ext uri="{0D108BD9-81ED-4DB2-BD59-A6C34878D82A}">
                    <a16:rowId xmlns:a16="http://schemas.microsoft.com/office/drawing/2014/main" val="3076262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6889" y="816695"/>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61932" y="-40071"/>
            <a:ext cx="11003716" cy="150810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endParaRPr lang="es-CO" sz="3200" kern="0" dirty="0">
              <a:solidFill>
                <a:schemeClr val="accent1">
                  <a:lumMod val="50000"/>
                </a:schemeClr>
              </a:solidFill>
            </a:endParaRPr>
          </a:p>
          <a:p>
            <a:pPr lvl="1"/>
            <a:r>
              <a:rPr lang="es-CO" sz="32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41784" y="118109"/>
            <a:ext cx="1370032" cy="1076287"/>
          </a:xfrm>
          <a:prstGeom prst="rect">
            <a:avLst/>
          </a:prstGeom>
        </p:spPr>
      </p:pic>
    </p:spTree>
    <p:extLst>
      <p:ext uri="{BB962C8B-B14F-4D97-AF65-F5344CB8AC3E}">
        <p14:creationId xmlns:p14="http://schemas.microsoft.com/office/powerpoint/2010/main" val="1368543216"/>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N°20227000028742 del 21/01/2022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N°20237000708902 del 19/12/2023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51043323"/>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noviembre de 2023.- PP N° 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N°20247000050082 del 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54556969"/>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N°20247000131142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020257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8</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57537"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55187" y="70465"/>
            <a:ext cx="1889924" cy="1066892"/>
          </a:xfrm>
          <a:prstGeom prst="rect">
            <a:avLst/>
          </a:prstGeom>
        </p:spPr>
      </p:pic>
    </p:spTree>
    <p:extLst>
      <p:ext uri="{BB962C8B-B14F-4D97-AF65-F5344CB8AC3E}">
        <p14:creationId xmlns:p14="http://schemas.microsoft.com/office/powerpoint/2010/main" val="2940629679"/>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marzo de 2024 -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20247000361842 del 11/07/2024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05000631"/>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febrero de 2024 - PP N°7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a la Unidad por correo electrónico el viernes 27/09/2024 4:29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858370235"/>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abril de 2024 -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por la Unidad por correo electrónico el viernes 27/09/2024 4:29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1871204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8</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3862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49658" y="38624"/>
            <a:ext cx="1889924" cy="1066892"/>
          </a:xfrm>
          <a:prstGeom prst="rect">
            <a:avLst/>
          </a:prstGeom>
        </p:spPr>
      </p:pic>
    </p:spTree>
    <p:extLst>
      <p:ext uri="{BB962C8B-B14F-4D97-AF65-F5344CB8AC3E}">
        <p14:creationId xmlns:p14="http://schemas.microsoft.com/office/powerpoint/2010/main" val="732806485"/>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6" y="14428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01726" y="1837574"/>
          <a:ext cx="11116020" cy="3732021"/>
        </p:xfrm>
        <a:graphic>
          <a:graphicData uri="http://schemas.openxmlformats.org/drawingml/2006/table">
            <a:tbl>
              <a:tblPr firstRow="1" bandRow="1">
                <a:tableStyleId>{93296810-A885-4BE3-A3E7-6D5BEEA58F35}</a:tableStyleId>
              </a:tblPr>
              <a:tblGrid>
                <a:gridCol w="3599475">
                  <a:extLst>
                    <a:ext uri="{9D8B030D-6E8A-4147-A177-3AD203B41FA5}">
                      <a16:colId xmlns:a16="http://schemas.microsoft.com/office/drawing/2014/main" val="3367632477"/>
                    </a:ext>
                  </a:extLst>
                </a:gridCol>
                <a:gridCol w="4234673">
                  <a:extLst>
                    <a:ext uri="{9D8B030D-6E8A-4147-A177-3AD203B41FA5}">
                      <a16:colId xmlns:a16="http://schemas.microsoft.com/office/drawing/2014/main" val="2128136495"/>
                    </a:ext>
                  </a:extLst>
                </a:gridCol>
                <a:gridCol w="3281872">
                  <a:extLst>
                    <a:ext uri="{9D8B030D-6E8A-4147-A177-3AD203B41FA5}">
                      <a16:colId xmlns:a16="http://schemas.microsoft.com/office/drawing/2014/main" val="2362186750"/>
                    </a:ext>
                  </a:extLst>
                </a:gridCol>
              </a:tblGrid>
              <a:tr h="563881">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Niveles (ANS) de Tecnología en el mes de Febrero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N°20227000186492 del 5/04/2022</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89619434"/>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Informe sobre incumplimiento de Acuerdos de Niveles de Servicios (ANS) de tecnología en el mes de mayo de 2023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N°20237000456722 del 14/08/2023</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844183622"/>
                  </a:ext>
                </a:extLst>
              </a:tr>
              <a:tr h="1050967">
                <a:tc>
                  <a:txBody>
                    <a:bodyPr/>
                    <a:lstStyle/>
                    <a:p>
                      <a:pPr marL="0" algn="l" defTabSz="914400" rtl="0" eaLnBrk="1" fontAlgn="ctr" latinLnBrk="0" hangingPunct="1"/>
                      <a:r>
                        <a:rPr lang="es-MX" sz="1600" b="0" i="0" u="none" strike="noStrike" kern="1200">
                          <a:solidFill>
                            <a:srgbClr val="002060"/>
                          </a:solidFill>
                          <a:effectLst/>
                          <a:latin typeface="+mn-lt"/>
                          <a:ea typeface="+mn-ea"/>
                          <a:cs typeface="+mn-cs"/>
                        </a:rPr>
                        <a:t>Informe sobre incumplimiento de Acuerdos de Niveles de Servicios (ANS) de tecnología en el mes de junio de 2023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N°20237000456632 del 14/08/2023</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119970922"/>
                  </a:ext>
                </a:extLst>
              </a:tr>
            </a:tbl>
          </a:graphicData>
        </a:graphic>
      </p:graphicFrame>
      <p:sp>
        <p:nvSpPr>
          <p:cNvPr id="10" name="CuadroTexto 9">
            <a:extLst>
              <a:ext uri="{FF2B5EF4-FFF2-40B4-BE49-F238E27FC236}">
                <a16:creationId xmlns:a16="http://schemas.microsoft.com/office/drawing/2014/main" id="{01C502B6-173E-481B-B030-DA7EF37F2575}"/>
              </a:ext>
            </a:extLst>
          </p:cNvPr>
          <p:cNvSpPr txBox="1"/>
          <p:nvPr/>
        </p:nvSpPr>
        <p:spPr>
          <a:xfrm>
            <a:off x="89647" y="-52551"/>
            <a:ext cx="10099406" cy="169277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 - ANS </a:t>
            </a:r>
          </a:p>
          <a:p>
            <a:r>
              <a:rPr lang="es-CO" sz="1600" cap="small" dirty="0">
                <a:solidFill>
                  <a:srgbClr val="002060"/>
                </a:solidFill>
                <a:latin typeface="Candara" panose="020E0502030303020204" pitchFamily="34" charset="0"/>
              </a:rPr>
              <a:t>     </a:t>
            </a:r>
          </a:p>
          <a:p>
            <a:endParaRPr lang="es-CO" sz="1600" dirty="0"/>
          </a:p>
        </p:txBody>
      </p:sp>
      <p:pic>
        <p:nvPicPr>
          <p:cNvPr id="7" name="Imagen 6">
            <a:extLst>
              <a:ext uri="{FF2B5EF4-FFF2-40B4-BE49-F238E27FC236}">
                <a16:creationId xmlns:a16="http://schemas.microsoft.com/office/drawing/2014/main" id="{2CB1385B-1F56-46B8-BF8E-90134238810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2658" t="17307" r="12911" b="19214"/>
          <a:stretch/>
        </p:blipFill>
        <p:spPr>
          <a:xfrm>
            <a:off x="10189052" y="258439"/>
            <a:ext cx="1655117" cy="934517"/>
          </a:xfrm>
          <a:prstGeom prst="rect">
            <a:avLst/>
          </a:prstGeom>
        </p:spPr>
      </p:pic>
      <p:sp>
        <p:nvSpPr>
          <p:cNvPr id="2" name="CuadroTexto 1">
            <a:extLst>
              <a:ext uri="{FF2B5EF4-FFF2-40B4-BE49-F238E27FC236}">
                <a16:creationId xmlns:a16="http://schemas.microsoft.com/office/drawing/2014/main" id="{18D036FB-95E2-4239-A44E-939450AB20AD}"/>
              </a:ext>
            </a:extLst>
          </p:cNvPr>
          <p:cNvSpPr txBox="1"/>
          <p:nvPr/>
        </p:nvSpPr>
        <p:spPr>
          <a:xfrm>
            <a:off x="577641" y="98120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Tree>
    <p:extLst>
      <p:ext uri="{BB962C8B-B14F-4D97-AF65-F5344CB8AC3E}">
        <p14:creationId xmlns:p14="http://schemas.microsoft.com/office/powerpoint/2010/main" val="2248531689"/>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8B4699-2BAF-1EB1-D5C8-113778402E01}"/>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919311EE-26B1-0861-AC40-469BF1F3A06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C7675FE-8E26-4EDC-2148-7D2DF7E44738}"/>
              </a:ext>
            </a:extLst>
          </p:cNvPr>
          <p:cNvGraphicFramePr>
            <a:graphicFrameLocks noGrp="1"/>
          </p:cNvGraphicFramePr>
          <p:nvPr/>
        </p:nvGraphicFramePr>
        <p:xfrm>
          <a:off x="613610" y="1683255"/>
          <a:ext cx="10756231" cy="4550294"/>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just" fontAlgn="ctr"/>
                      <a:r>
                        <a:rPr lang="pt-BR" sz="1600" b="0" i="0" u="none" strike="noStrike" kern="1200" dirty="0">
                          <a:solidFill>
                            <a:srgbClr val="002060"/>
                          </a:solidFill>
                          <a:effectLst/>
                          <a:latin typeface="+mn-lt"/>
                          <a:ea typeface="+mn-ea"/>
                          <a:cs typeface="+mn-cs"/>
                        </a:rPr>
                        <a:t>Fuga de Lixiviados – Febrero de 2023 - PP N° 17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20237000251592 del 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Manual -  Incumplimiento de frecuencia -Enero  - PP N° 18</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N°20237000282762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22/05/2023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algn="just" fontAlgn="ctr"/>
                      <a:r>
                        <a:rPr lang="es-CO" sz="1600" b="0" i="0" u="none" strike="noStrike" kern="1200" dirty="0">
                          <a:solidFill>
                            <a:srgbClr val="002060"/>
                          </a:solidFill>
                          <a:effectLst/>
                          <a:latin typeface="+mn-lt"/>
                          <a:ea typeface="+mn-ea"/>
                          <a:cs typeface="+mn-cs"/>
                        </a:rPr>
                        <a:t>Informe sobre posible incumplimiento por fuga de Lixiviados – mayo de 2023 - PP N° 19</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N°20237000450182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10/08/2023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943247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N°20237000483492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092284821"/>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N°20237000483262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57499847"/>
                  </a:ext>
                </a:extLst>
              </a:tr>
            </a:tbl>
          </a:graphicData>
        </a:graphic>
      </p:graphicFrame>
      <p:sp>
        <p:nvSpPr>
          <p:cNvPr id="5" name="CuadroTexto 4">
            <a:extLst>
              <a:ext uri="{FF2B5EF4-FFF2-40B4-BE49-F238E27FC236}">
                <a16:creationId xmlns:a16="http://schemas.microsoft.com/office/drawing/2014/main" id="{CC90C210-9499-C14B-CFCD-4077C35A39CA}"/>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1FEB017F-8092-5423-DD75-D4A42A73D3A3}"/>
              </a:ext>
            </a:extLst>
          </p:cNvPr>
          <p:cNvSpPr txBox="1"/>
          <p:nvPr/>
        </p:nvSpPr>
        <p:spPr>
          <a:xfrm>
            <a:off x="-128445" y="85842"/>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E0AD326F-A402-1E87-39B9-7E5548059E2A}"/>
              </a:ext>
            </a:extLst>
          </p:cNvPr>
          <p:cNvGrpSpPr/>
          <p:nvPr/>
        </p:nvGrpSpPr>
        <p:grpSpPr>
          <a:xfrm>
            <a:off x="10061002" y="-46373"/>
            <a:ext cx="1887497" cy="1290241"/>
            <a:chOff x="10562619" y="1423954"/>
            <a:chExt cx="1280250" cy="1299632"/>
          </a:xfrm>
        </p:grpSpPr>
        <p:pic>
          <p:nvPicPr>
            <p:cNvPr id="12" name="Picture 2">
              <a:extLst>
                <a:ext uri="{FF2B5EF4-FFF2-40B4-BE49-F238E27FC236}">
                  <a16:creationId xmlns:a16="http://schemas.microsoft.com/office/drawing/2014/main" id="{5D5A484E-40E7-3C5F-D2FD-0730D377440D}"/>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66D2AFB4-3ADE-A92C-4243-BC411823E50C}"/>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38554256"/>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613610" y="1683255"/>
          <a:ext cx="10756231" cy="4662930"/>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Agosto 2023 - PP N° 22</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20237000585602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478266086"/>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septiembre de 2023 - PP N°23</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20237000687122 del </a:t>
                      </a: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082986948"/>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octubre de 2023 - PP N°24</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N°20237000716352 del  </a:t>
                      </a: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0219904"/>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noviembre de 2023 - PP N°25</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N°20247000131132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532515293"/>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diciembre de 2023 - PP N°26</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N°20247000157472 del  21/03/2024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655815486"/>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32873"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9630249" y="0"/>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225805108"/>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613610" y="1683255"/>
          <a:ext cx="10756231" cy="2561474"/>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febrero de 2024 - PP N°27</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N°20247000217642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Manual - Incumplimiento de frecuencia - abril de 2024 - PP N° 28</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Enviado a la Unidad por Correo Electrónico el lunes 30/09/2024 12:16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92998693"/>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104367" y="3365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9900621" y="0"/>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549379402"/>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25642" y="1683255"/>
          <a:ext cx="10892103" cy="4344565"/>
        </p:xfrm>
        <a:graphic>
          <a:graphicData uri="http://schemas.openxmlformats.org/drawingml/2006/table">
            <a:tbl>
              <a:tblPr firstRow="1" bandRow="1">
                <a:tableStyleId>{93296810-A885-4BE3-A3E7-6D5BEEA58F35}</a:tableStyleId>
              </a:tblPr>
              <a:tblGrid>
                <a:gridCol w="1080567">
                  <a:extLst>
                    <a:ext uri="{9D8B030D-6E8A-4147-A177-3AD203B41FA5}">
                      <a16:colId xmlns:a16="http://schemas.microsoft.com/office/drawing/2014/main" val="2457421865"/>
                    </a:ext>
                  </a:extLst>
                </a:gridCol>
                <a:gridCol w="3219694">
                  <a:extLst>
                    <a:ext uri="{9D8B030D-6E8A-4147-A177-3AD203B41FA5}">
                      <a16:colId xmlns:a16="http://schemas.microsoft.com/office/drawing/2014/main" val="3367632477"/>
                    </a:ext>
                  </a:extLst>
                </a:gridCol>
                <a:gridCol w="2745704">
                  <a:extLst>
                    <a:ext uri="{9D8B030D-6E8A-4147-A177-3AD203B41FA5}">
                      <a16:colId xmlns:a16="http://schemas.microsoft.com/office/drawing/2014/main" val="2362186750"/>
                    </a:ext>
                  </a:extLst>
                </a:gridCol>
                <a:gridCol w="3846138">
                  <a:extLst>
                    <a:ext uri="{9D8B030D-6E8A-4147-A177-3AD203B41FA5}">
                      <a16:colId xmlns:a16="http://schemas.microsoft.com/office/drawing/2014/main" val="478512528"/>
                    </a:ext>
                  </a:extLst>
                </a:gridCol>
              </a:tblGrid>
              <a:tr h="91149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 PP N°1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N°20217000545122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Abril 2022 -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N°20227000568772 del 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54198358"/>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Mayo 2022 - PP N°3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N°20227000568862 del 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42726729"/>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junio 2022 -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N°20227000635742 del  21/10/2022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46225193"/>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575" y="104651"/>
            <a:ext cx="1866536" cy="716825"/>
          </a:xfrm>
          <a:prstGeom prst="rect">
            <a:avLst/>
          </a:prstGeom>
        </p:spPr>
      </p:pic>
    </p:spTree>
    <p:extLst>
      <p:ext uri="{BB962C8B-B14F-4D97-AF65-F5344CB8AC3E}">
        <p14:creationId xmlns:p14="http://schemas.microsoft.com/office/powerpoint/2010/main" val="19960856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75450" y="1323483"/>
            <a:ext cx="822732" cy="646332"/>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458411" y="1339816"/>
            <a:ext cx="1233949" cy="69886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403" y="1490023"/>
            <a:ext cx="1689392" cy="358210"/>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6095" y="1383505"/>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830145" y="145469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EADDC4D4-2E92-46A9-AD63-80BC7F40E38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3351" y="1541022"/>
            <a:ext cx="1018496" cy="577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C9A25ED1-D334-4EA4-8093-3039B6F7C3A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46663" y="1108041"/>
            <a:ext cx="965184" cy="550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F68B385C-E278-B7CE-DD70-68C296149230}"/>
              </a:ext>
            </a:extLst>
          </p:cNvPr>
          <p:cNvGraphicFramePr>
            <a:graphicFrameLocks noGrp="1"/>
          </p:cNvGraphicFramePr>
          <p:nvPr>
            <p:extLst>
              <p:ext uri="{D42A27DB-BD31-4B8C-83A1-F6EECF244321}">
                <p14:modId xmlns:p14="http://schemas.microsoft.com/office/powerpoint/2010/main" val="2270082588"/>
              </p:ext>
            </p:extLst>
          </p:nvPr>
        </p:nvGraphicFramePr>
        <p:xfrm>
          <a:off x="375139" y="2252739"/>
          <a:ext cx="11441721" cy="3787626"/>
        </p:xfrm>
        <a:graphic>
          <a:graphicData uri="http://schemas.openxmlformats.org/drawingml/2006/table">
            <a:tbl>
              <a:tblPr/>
              <a:tblGrid>
                <a:gridCol w="931338">
                  <a:extLst>
                    <a:ext uri="{9D8B030D-6E8A-4147-A177-3AD203B41FA5}">
                      <a16:colId xmlns:a16="http://schemas.microsoft.com/office/drawing/2014/main" val="1740931976"/>
                    </a:ext>
                  </a:extLst>
                </a:gridCol>
                <a:gridCol w="752234">
                  <a:extLst>
                    <a:ext uri="{9D8B030D-6E8A-4147-A177-3AD203B41FA5}">
                      <a16:colId xmlns:a16="http://schemas.microsoft.com/office/drawing/2014/main" val="181860614"/>
                    </a:ext>
                  </a:extLst>
                </a:gridCol>
                <a:gridCol w="250745">
                  <a:extLst>
                    <a:ext uri="{9D8B030D-6E8A-4147-A177-3AD203B41FA5}">
                      <a16:colId xmlns:a16="http://schemas.microsoft.com/office/drawing/2014/main" val="3351758159"/>
                    </a:ext>
                  </a:extLst>
                </a:gridCol>
                <a:gridCol w="931338">
                  <a:extLst>
                    <a:ext uri="{9D8B030D-6E8A-4147-A177-3AD203B41FA5}">
                      <a16:colId xmlns:a16="http://schemas.microsoft.com/office/drawing/2014/main" val="1740103811"/>
                    </a:ext>
                  </a:extLst>
                </a:gridCol>
                <a:gridCol w="779099">
                  <a:extLst>
                    <a:ext uri="{9D8B030D-6E8A-4147-A177-3AD203B41FA5}">
                      <a16:colId xmlns:a16="http://schemas.microsoft.com/office/drawing/2014/main" val="3324518591"/>
                    </a:ext>
                  </a:extLst>
                </a:gridCol>
                <a:gridCol w="250745">
                  <a:extLst>
                    <a:ext uri="{9D8B030D-6E8A-4147-A177-3AD203B41FA5}">
                      <a16:colId xmlns:a16="http://schemas.microsoft.com/office/drawing/2014/main" val="1700056672"/>
                    </a:ext>
                  </a:extLst>
                </a:gridCol>
                <a:gridCol w="931338">
                  <a:extLst>
                    <a:ext uri="{9D8B030D-6E8A-4147-A177-3AD203B41FA5}">
                      <a16:colId xmlns:a16="http://schemas.microsoft.com/office/drawing/2014/main" val="3738837880"/>
                    </a:ext>
                  </a:extLst>
                </a:gridCol>
                <a:gridCol w="779099">
                  <a:extLst>
                    <a:ext uri="{9D8B030D-6E8A-4147-A177-3AD203B41FA5}">
                      <a16:colId xmlns:a16="http://schemas.microsoft.com/office/drawing/2014/main" val="2489449599"/>
                    </a:ext>
                  </a:extLst>
                </a:gridCol>
                <a:gridCol w="250745">
                  <a:extLst>
                    <a:ext uri="{9D8B030D-6E8A-4147-A177-3AD203B41FA5}">
                      <a16:colId xmlns:a16="http://schemas.microsoft.com/office/drawing/2014/main" val="4094909232"/>
                    </a:ext>
                  </a:extLst>
                </a:gridCol>
                <a:gridCol w="931338">
                  <a:extLst>
                    <a:ext uri="{9D8B030D-6E8A-4147-A177-3AD203B41FA5}">
                      <a16:colId xmlns:a16="http://schemas.microsoft.com/office/drawing/2014/main" val="1384490242"/>
                    </a:ext>
                  </a:extLst>
                </a:gridCol>
                <a:gridCol w="776114">
                  <a:extLst>
                    <a:ext uri="{9D8B030D-6E8A-4147-A177-3AD203B41FA5}">
                      <a16:colId xmlns:a16="http://schemas.microsoft.com/office/drawing/2014/main" val="1018175616"/>
                    </a:ext>
                  </a:extLst>
                </a:gridCol>
                <a:gridCol w="205969">
                  <a:extLst>
                    <a:ext uri="{9D8B030D-6E8A-4147-A177-3AD203B41FA5}">
                      <a16:colId xmlns:a16="http://schemas.microsoft.com/office/drawing/2014/main" val="2398958591"/>
                    </a:ext>
                  </a:extLst>
                </a:gridCol>
                <a:gridCol w="931338">
                  <a:extLst>
                    <a:ext uri="{9D8B030D-6E8A-4147-A177-3AD203B41FA5}">
                      <a16:colId xmlns:a16="http://schemas.microsoft.com/office/drawing/2014/main" val="996329097"/>
                    </a:ext>
                  </a:extLst>
                </a:gridCol>
                <a:gridCol w="779099">
                  <a:extLst>
                    <a:ext uri="{9D8B030D-6E8A-4147-A177-3AD203B41FA5}">
                      <a16:colId xmlns:a16="http://schemas.microsoft.com/office/drawing/2014/main" val="1961635020"/>
                    </a:ext>
                  </a:extLst>
                </a:gridCol>
                <a:gridCol w="205969">
                  <a:extLst>
                    <a:ext uri="{9D8B030D-6E8A-4147-A177-3AD203B41FA5}">
                      <a16:colId xmlns:a16="http://schemas.microsoft.com/office/drawing/2014/main" val="140185511"/>
                    </a:ext>
                  </a:extLst>
                </a:gridCol>
                <a:gridCol w="931338">
                  <a:extLst>
                    <a:ext uri="{9D8B030D-6E8A-4147-A177-3AD203B41FA5}">
                      <a16:colId xmlns:a16="http://schemas.microsoft.com/office/drawing/2014/main" val="4285723489"/>
                    </a:ext>
                  </a:extLst>
                </a:gridCol>
                <a:gridCol w="823875">
                  <a:extLst>
                    <a:ext uri="{9D8B030D-6E8A-4147-A177-3AD203B41FA5}">
                      <a16:colId xmlns:a16="http://schemas.microsoft.com/office/drawing/2014/main" val="2366647545"/>
                    </a:ext>
                  </a:extLst>
                </a:gridCol>
              </a:tblGrid>
              <a:tr h="514216">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93503188"/>
                  </a:ext>
                </a:extLst>
              </a:tr>
              <a:tr h="250836">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17.826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8.725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18.565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62.175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80680287"/>
                  </a:ext>
                </a:extLst>
              </a:tr>
              <a:tr h="250836">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32.943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28.890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12.216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22.278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96.327</a:t>
                      </a:r>
                    </a:p>
                  </a:txBody>
                  <a:tcPr marL="0" marR="0" marT="0" marB="0" anchor="ctr">
                    <a:lnL>
                      <a:noFill/>
                    </a:lnL>
                    <a:lnR>
                      <a:noFill/>
                    </a:lnR>
                    <a:lnT>
                      <a:noFill/>
                    </a:lnT>
                    <a:lnB>
                      <a:noFill/>
                    </a:lnB>
                    <a:noFill/>
                  </a:tcPr>
                </a:tc>
                <a:extLst>
                  <a:ext uri="{0D108BD9-81ED-4DB2-BD59-A6C34878D82A}">
                    <a16:rowId xmlns:a16="http://schemas.microsoft.com/office/drawing/2014/main" val="3235978011"/>
                  </a:ext>
                </a:extLst>
              </a:tr>
              <a:tr h="250836">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38.738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43.401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26.304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121.479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149808439"/>
                  </a:ext>
                </a:extLst>
              </a:tr>
              <a:tr h="250836">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33.592</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143.080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120.630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68.368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65.355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431.025</a:t>
                      </a:r>
                    </a:p>
                  </a:txBody>
                  <a:tcPr marL="0" marR="0" marT="0" marB="0" anchor="ctr">
                    <a:lnL>
                      <a:noFill/>
                    </a:lnL>
                    <a:lnR>
                      <a:noFill/>
                    </a:lnR>
                    <a:lnT>
                      <a:noFill/>
                    </a:lnT>
                    <a:lnB>
                      <a:noFill/>
                    </a:lnB>
                    <a:noFill/>
                  </a:tcPr>
                </a:tc>
                <a:extLst>
                  <a:ext uri="{0D108BD9-81ED-4DB2-BD59-A6C34878D82A}">
                    <a16:rowId xmlns:a16="http://schemas.microsoft.com/office/drawing/2014/main" val="3604618208"/>
                  </a:ext>
                </a:extLst>
              </a:tr>
              <a:tr h="250836">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111.232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179.483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119.292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80.994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98.156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589.157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79041324"/>
                  </a:ext>
                </a:extLst>
              </a:tr>
              <a:tr h="250836">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113.961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160.057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114.594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82.930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96.917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568.459</a:t>
                      </a:r>
                    </a:p>
                  </a:txBody>
                  <a:tcPr marL="0" marR="0" marT="0" marB="0" anchor="ctr">
                    <a:lnL>
                      <a:noFill/>
                    </a:lnL>
                    <a:lnR>
                      <a:noFill/>
                    </a:lnR>
                    <a:lnT>
                      <a:noFill/>
                    </a:lnT>
                    <a:lnB>
                      <a:noFill/>
                    </a:lnB>
                    <a:noFill/>
                  </a:tcPr>
                </a:tc>
                <a:extLst>
                  <a:ext uri="{0D108BD9-81ED-4DB2-BD59-A6C34878D82A}">
                    <a16:rowId xmlns:a16="http://schemas.microsoft.com/office/drawing/2014/main" val="266769560"/>
                  </a:ext>
                </a:extLst>
              </a:tr>
              <a:tr h="250836">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113.855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149.236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107.381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84.618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96.629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551.719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61714169"/>
                  </a:ext>
                </a:extLst>
              </a:tr>
              <a:tr h="250836">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113.850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149.533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98.568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84.586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95.779</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542.316</a:t>
                      </a:r>
                    </a:p>
                  </a:txBody>
                  <a:tcPr marL="0" marR="0" marT="0" marB="0" anchor="ctr">
                    <a:lnL>
                      <a:noFill/>
                    </a:lnL>
                    <a:lnR>
                      <a:noFill/>
                    </a:lnR>
                    <a:lnT>
                      <a:noFill/>
                    </a:lnT>
                    <a:lnB>
                      <a:noFill/>
                    </a:lnB>
                    <a:noFill/>
                  </a:tcPr>
                </a:tc>
                <a:extLst>
                  <a:ext uri="{0D108BD9-81ED-4DB2-BD59-A6C34878D82A}">
                    <a16:rowId xmlns:a16="http://schemas.microsoft.com/office/drawing/2014/main" val="2425240784"/>
                  </a:ext>
                </a:extLst>
              </a:tr>
              <a:tr h="250836">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113.820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144.575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92.582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84.511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81.579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517.067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00864495"/>
                  </a:ext>
                </a:extLst>
              </a:tr>
              <a:tr h="250836">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108.950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138.486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86.956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86.702</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75.004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496.098</a:t>
                      </a:r>
                    </a:p>
                  </a:txBody>
                  <a:tcPr marL="0" marR="0" marT="0" marB="0" anchor="ctr">
                    <a:lnL>
                      <a:noFill/>
                    </a:lnL>
                    <a:lnR>
                      <a:noFill/>
                    </a:lnR>
                    <a:lnT>
                      <a:noFill/>
                    </a:lnT>
                    <a:lnB>
                      <a:noFill/>
                    </a:lnB>
                    <a:noFill/>
                  </a:tcPr>
                </a:tc>
                <a:extLst>
                  <a:ext uri="{0D108BD9-81ED-4DB2-BD59-A6C34878D82A}">
                    <a16:rowId xmlns:a16="http://schemas.microsoft.com/office/drawing/2014/main" val="3753264298"/>
                  </a:ext>
                </a:extLst>
              </a:tr>
              <a:tr h="250836">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103.927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130.153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80.991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83.678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67.278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466.027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36504576"/>
                  </a:ext>
                </a:extLst>
              </a:tr>
              <a:tr h="250836">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103.764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129.641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77.127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83.400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61.147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455.079</a:t>
                      </a:r>
                    </a:p>
                  </a:txBody>
                  <a:tcPr marL="0" marR="0" marT="0" marB="0" anchor="ctr">
                    <a:lnL>
                      <a:noFill/>
                    </a:lnL>
                    <a:lnR>
                      <a:noFill/>
                    </a:lnR>
                    <a:lnT>
                      <a:noFill/>
                    </a:lnT>
                    <a:lnB>
                      <a:noFill/>
                    </a:lnB>
                    <a:noFill/>
                  </a:tcPr>
                </a:tc>
                <a:extLst>
                  <a:ext uri="{0D108BD9-81ED-4DB2-BD59-A6C34878D82A}">
                    <a16:rowId xmlns:a16="http://schemas.microsoft.com/office/drawing/2014/main" val="4071561887"/>
                  </a:ext>
                </a:extLst>
              </a:tr>
              <a:tr h="263378">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916.951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1.413.751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987.471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773.764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804.991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4.896.928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418875634"/>
                  </a:ext>
                </a:extLst>
              </a:tr>
            </a:tbl>
          </a:graphicData>
        </a:graphic>
      </p:graphicFrame>
    </p:spTree>
    <p:extLst>
      <p:ext uri="{BB962C8B-B14F-4D97-AF65-F5344CB8AC3E}">
        <p14:creationId xmlns:p14="http://schemas.microsoft.com/office/powerpoint/2010/main" val="88329275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832" y="1683255"/>
          <a:ext cx="10819913" cy="4284408"/>
        </p:xfrm>
        <a:graphic>
          <a:graphicData uri="http://schemas.openxmlformats.org/drawingml/2006/table">
            <a:tbl>
              <a:tblPr firstRow="1" bandRow="1">
                <a:tableStyleId>{93296810-A885-4BE3-A3E7-6D5BEEA58F35}</a:tableStyleId>
              </a:tblPr>
              <a:tblGrid>
                <a:gridCol w="1073406">
                  <a:extLst>
                    <a:ext uri="{9D8B030D-6E8A-4147-A177-3AD203B41FA5}">
                      <a16:colId xmlns:a16="http://schemas.microsoft.com/office/drawing/2014/main" val="2457421865"/>
                    </a:ext>
                  </a:extLst>
                </a:gridCol>
                <a:gridCol w="3198355">
                  <a:extLst>
                    <a:ext uri="{9D8B030D-6E8A-4147-A177-3AD203B41FA5}">
                      <a16:colId xmlns:a16="http://schemas.microsoft.com/office/drawing/2014/main" val="3367632477"/>
                    </a:ext>
                  </a:extLst>
                </a:gridCol>
                <a:gridCol w="2727506">
                  <a:extLst>
                    <a:ext uri="{9D8B030D-6E8A-4147-A177-3AD203B41FA5}">
                      <a16:colId xmlns:a16="http://schemas.microsoft.com/office/drawing/2014/main" val="2362186750"/>
                    </a:ext>
                  </a:extLst>
                </a:gridCol>
                <a:gridCol w="3820646">
                  <a:extLst>
                    <a:ext uri="{9D8B030D-6E8A-4147-A177-3AD203B41FA5}">
                      <a16:colId xmlns:a16="http://schemas.microsoft.com/office/drawing/2014/main" val="478512528"/>
                    </a:ext>
                  </a:extLst>
                </a:gridCol>
              </a:tblGrid>
              <a:tr h="89887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meses agosto, septiembre, octubre, noviembre y diciembre 2022 -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N°20237000140902 del 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-Enero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N°20237000168272 del 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febrero 2023 - PP N°7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20237000257592 del 9/05/2023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740772440"/>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abril 2023 -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N°20237000381262 del 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8945233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28445" y="-40296"/>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72743" y="104651"/>
            <a:ext cx="1866536" cy="494097"/>
          </a:xfrm>
          <a:prstGeom prst="rect">
            <a:avLst/>
          </a:prstGeom>
        </p:spPr>
      </p:pic>
    </p:spTree>
    <p:extLst>
      <p:ext uri="{BB962C8B-B14F-4D97-AF65-F5344CB8AC3E}">
        <p14:creationId xmlns:p14="http://schemas.microsoft.com/office/powerpoint/2010/main" val="3281415008"/>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mayo 2023 - PP N° 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N°20237000381192 del  7/07/2023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Marzo 2023 - PP N°10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20237000410202 del  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Junio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N°20237000483482 del  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7548172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julio 2023 -PP N°12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20237000585622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761242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75871"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575" y="248254"/>
            <a:ext cx="1866536" cy="494097"/>
          </a:xfrm>
          <a:prstGeom prst="rect">
            <a:avLst/>
          </a:prstGeom>
        </p:spPr>
      </p:pic>
    </p:spTree>
    <p:extLst>
      <p:ext uri="{BB962C8B-B14F-4D97-AF65-F5344CB8AC3E}">
        <p14:creationId xmlns:p14="http://schemas.microsoft.com/office/powerpoint/2010/main" val="3857526696"/>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Agosto 2023 -PP N°13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N°20237000585612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N°20237000700602 del  </a:t>
                      </a: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Octubre 2023 - PP N°15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N°20247000050112 del 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19072448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noviembre de 2023 - PP N°16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N°20247000059432 del  1/02/2024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7292879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14506"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43651" y="248254"/>
            <a:ext cx="1866536" cy="494097"/>
          </a:xfrm>
          <a:prstGeom prst="rect">
            <a:avLst/>
          </a:prstGeom>
        </p:spPr>
      </p:pic>
    </p:spTree>
    <p:extLst>
      <p:ext uri="{BB962C8B-B14F-4D97-AF65-F5344CB8AC3E}">
        <p14:creationId xmlns:p14="http://schemas.microsoft.com/office/powerpoint/2010/main" val="787708289"/>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 PP N°17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N°20247000131122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 PP N°18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N°20247000160872 del 19/03/2024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febrero 2024 -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N°20247000206512 del 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94659881"/>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 Informe de Presunto Incumplimiento de la Actividad de barrido y Limpieza Manual. - Marzo 2024 - PP N° 20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N°20247000361822 del 20/07/2024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20290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5517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68132" y="295777"/>
            <a:ext cx="1866536" cy="494097"/>
          </a:xfrm>
          <a:prstGeom prst="rect">
            <a:avLst/>
          </a:prstGeom>
        </p:spPr>
      </p:pic>
    </p:spTree>
    <p:extLst>
      <p:ext uri="{BB962C8B-B14F-4D97-AF65-F5344CB8AC3E}">
        <p14:creationId xmlns:p14="http://schemas.microsoft.com/office/powerpoint/2010/main" val="3888741236"/>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749438"/>
          <a:ext cx="10964292" cy="2830599"/>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marL="0" algn="just"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mayo 2024 - PP N° 21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N°20247000361862 del 21/07/2024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abril 2024 - PP N° 22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 20247000421582 del 1/08/2024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38371977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39203"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61985" y="261198"/>
            <a:ext cx="1866536" cy="494097"/>
          </a:xfrm>
          <a:prstGeom prst="rect">
            <a:avLst/>
          </a:prstGeom>
        </p:spPr>
      </p:pic>
    </p:spTree>
    <p:extLst>
      <p:ext uri="{BB962C8B-B14F-4D97-AF65-F5344CB8AC3E}">
        <p14:creationId xmlns:p14="http://schemas.microsoft.com/office/powerpoint/2010/main" val="32781658"/>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71500" y="1884533"/>
          <a:ext cx="11099801" cy="3721101"/>
        </p:xfrm>
        <a:graphic>
          <a:graphicData uri="http://schemas.openxmlformats.org/drawingml/2006/table">
            <a:tbl>
              <a:tblPr firstRow="1" bandRow="1">
                <a:tableStyleId>{93296810-A885-4BE3-A3E7-6D5BEEA58F35}</a:tableStyleId>
              </a:tblPr>
              <a:tblGrid>
                <a:gridCol w="2730500">
                  <a:extLst>
                    <a:ext uri="{9D8B030D-6E8A-4147-A177-3AD203B41FA5}">
                      <a16:colId xmlns:a16="http://schemas.microsoft.com/office/drawing/2014/main" val="2457421865"/>
                    </a:ext>
                  </a:extLst>
                </a:gridCol>
                <a:gridCol w="5767581">
                  <a:extLst>
                    <a:ext uri="{9D8B030D-6E8A-4147-A177-3AD203B41FA5}">
                      <a16:colId xmlns:a16="http://schemas.microsoft.com/office/drawing/2014/main" val="3367632477"/>
                    </a:ext>
                  </a:extLst>
                </a:gridCol>
                <a:gridCol w="2601720">
                  <a:extLst>
                    <a:ext uri="{9D8B030D-6E8A-4147-A177-3AD203B41FA5}">
                      <a16:colId xmlns:a16="http://schemas.microsoft.com/office/drawing/2014/main" val="2362186750"/>
                    </a:ext>
                  </a:extLst>
                </a:gridCol>
              </a:tblGrid>
              <a:tr h="644659">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35673">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Niveles de Servicios (ANS) de Tecnología en el mes de Septiembre de 2022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N°2022700013612 del 30/11/2022</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1640769">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enero de 2023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N°20237000464652 del 17/08/2023</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8014833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90771" y="720839"/>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65113" y="36812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889" y="195138"/>
            <a:ext cx="1866536" cy="494097"/>
          </a:xfrm>
          <a:prstGeom prst="rect">
            <a:avLst/>
          </a:prstGeom>
        </p:spPr>
      </p:pic>
    </p:spTree>
    <p:extLst>
      <p:ext uri="{BB962C8B-B14F-4D97-AF65-F5344CB8AC3E}">
        <p14:creationId xmlns:p14="http://schemas.microsoft.com/office/powerpoint/2010/main" val="197605452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5195430"/>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N°20227000176922 del 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14570">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l" fontAlgn="b"/>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20227000299132 del 01/06/2022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309369371"/>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 Marzo 2022 – PP N° 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N°20227000300652 del 01/06/2022</a:t>
                      </a: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3811827"/>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t>
                      </a:r>
                      <a:r>
                        <a:rPr lang="pt-BR" sz="1600" b="0" i="0" u="none" strike="noStrike" kern="1200" dirty="0" err="1">
                          <a:solidFill>
                            <a:srgbClr val="002060"/>
                          </a:solidFill>
                          <a:effectLst/>
                          <a:latin typeface="Calibri" panose="020F0502020204030204" pitchFamily="34" charset="0"/>
                          <a:ea typeface="+mn-ea"/>
                          <a:cs typeface="+mn-cs"/>
                        </a:rPr>
                        <a:t>Mayo</a:t>
                      </a:r>
                      <a:r>
                        <a:rPr lang="pt-BR" sz="1600" b="0" i="0" u="none" strike="noStrike" kern="1200" dirty="0">
                          <a:solidFill>
                            <a:srgbClr val="002060"/>
                          </a:solidFill>
                          <a:effectLst/>
                          <a:latin typeface="Calibri" panose="020F0502020204030204" pitchFamily="34" charset="0"/>
                          <a:ea typeface="+mn-ea"/>
                          <a:cs typeface="+mn-cs"/>
                        </a:rPr>
                        <a:t> PP N°4</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20227000440282 del 3/08/2022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55091854"/>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Mayo – PP N° 5</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N°20227000472182 del 17/08/2022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74030415"/>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Octubre 2022  - PP N°6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N°20227000681442 del 15/11/2022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91540715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49960"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72744" y="167171"/>
            <a:ext cx="1824152" cy="801013"/>
          </a:xfrm>
          <a:prstGeom prst="rect">
            <a:avLst/>
          </a:prstGeom>
        </p:spPr>
      </p:pic>
    </p:spTree>
    <p:extLst>
      <p:ext uri="{BB962C8B-B14F-4D97-AF65-F5344CB8AC3E}">
        <p14:creationId xmlns:p14="http://schemas.microsoft.com/office/powerpoint/2010/main" val="507535752"/>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4"/>
          <a:ext cx="10801351" cy="4541218"/>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8914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Noviembre 2022 – PP N° 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20227000766072 del 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Dic2022 -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20237000140932 del 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7094194"/>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Enero 2023 - PP N°9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N°20237000168242 del 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73531298"/>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2023 - PP N° 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N°20237000204202 del 13/04/2023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51593737"/>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marzo de 2023.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N°20237000277262 del 18/05/2023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8760540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17687"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900622" y="167173"/>
            <a:ext cx="1824152" cy="654306"/>
          </a:xfrm>
          <a:prstGeom prst="rect">
            <a:avLst/>
          </a:prstGeom>
        </p:spPr>
      </p:pic>
    </p:spTree>
    <p:extLst>
      <p:ext uri="{BB962C8B-B14F-4D97-AF65-F5344CB8AC3E}">
        <p14:creationId xmlns:p14="http://schemas.microsoft.com/office/powerpoint/2010/main" val="509689875"/>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987290"/>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Abril de 2023 - PP N° 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N°20237000381642 del 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junio de 2023 – PP N° 13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20237000470282 del 22/08/2023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julio de 2023 – PP N° 14</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20237000482892 del 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53815158"/>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Fuga de Lixiviados – septiembre 2023 - PP N°15</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N°20237000687132 del </a:t>
                      </a: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707868151"/>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N°16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20237000692932 del </a:t>
                      </a:r>
                      <a:r>
                        <a:rPr lang="es-MX" sz="1600" b="0" i="0" u="none" strike="noStrike" kern="1200" dirty="0">
                          <a:solidFill>
                            <a:srgbClr val="002060"/>
                          </a:solidFill>
                          <a:effectLst/>
                          <a:latin typeface="Calibri" panose="020F0502020204030204" pitchFamily="34" charset="0"/>
                          <a:ea typeface="+mn-ea"/>
                          <a:cs typeface="+mn-cs"/>
                        </a:rPr>
                        <a:t>11/12/2023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01022638"/>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noviembre 2023 - PP N°17</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20247000050102 del 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115040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17688"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922136" y="167172"/>
            <a:ext cx="1824152" cy="654306"/>
          </a:xfrm>
          <a:prstGeom prst="rect">
            <a:avLst/>
          </a:prstGeom>
        </p:spPr>
      </p:pic>
    </p:spTree>
    <p:extLst>
      <p:ext uri="{BB962C8B-B14F-4D97-AF65-F5344CB8AC3E}">
        <p14:creationId xmlns:p14="http://schemas.microsoft.com/office/powerpoint/2010/main" val="3345490822"/>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452818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octubre de 2023 - PP N°18</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N°20247000059622 del 1/02/2024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diciembre de 2023 - PP N°19</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N°20247000110532 del 26/02/2024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PPN°20</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20247000206442 del 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051138969"/>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de 2024.- PP N°21</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20247000266212 del 24/05/2024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2622490"/>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Incumplimiento de frecuencia – marzo de 2024. - PP N° 22</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N°20247000361812 del 11/07/2024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21642292"/>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149961" y="11916"/>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137289" y="271595"/>
            <a:ext cx="1824152" cy="654306"/>
          </a:xfrm>
          <a:prstGeom prst="rect">
            <a:avLst/>
          </a:prstGeom>
        </p:spPr>
      </p:pic>
    </p:spTree>
    <p:extLst>
      <p:ext uri="{BB962C8B-B14F-4D97-AF65-F5344CB8AC3E}">
        <p14:creationId xmlns:p14="http://schemas.microsoft.com/office/powerpoint/2010/main" val="38962505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74980" y="2170134"/>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79166" y="2008596"/>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582" y="2101603"/>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136956" y="6350169"/>
            <a:ext cx="603802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MX" sz="900">
                <a:solidFill>
                  <a:schemeClr val="accent1">
                    <a:lumMod val="50000"/>
                  </a:schemeClr>
                </a:solidFill>
              </a:rPr>
              <a:t>Periodo comprendido entre el 1 de enero y el 31 de agosto de 2024.</a:t>
            </a:r>
            <a:endParaRPr lang="es-CO" sz="900">
              <a:solidFill>
                <a:schemeClr val="accent1">
                  <a:lumMod val="50000"/>
                </a:schemeClr>
              </a:solidFill>
            </a:endParaRPr>
          </a:p>
          <a:p>
            <a:endParaRPr lang="es-CO" sz="900">
              <a:solidFill>
                <a:schemeClr val="accent1">
                  <a:lumMod val="50000"/>
                </a:schemeClr>
              </a:solidFill>
            </a:endParaRPr>
          </a:p>
        </p:txBody>
      </p:sp>
      <p:pic>
        <p:nvPicPr>
          <p:cNvPr id="25" name="Picture 2">
            <a:extLst>
              <a:ext uri="{FF2B5EF4-FFF2-40B4-BE49-F238E27FC236}">
                <a16:creationId xmlns:a16="http://schemas.microsoft.com/office/drawing/2014/main" id="{2806AE79-9EFD-44D3-9AEC-3E5FD17ABA3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8125" y="20243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F6D90349-C00D-4E43-8079-50CFA93C8650}"/>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18125" y="13439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0956E1E5-1A4C-8284-36BF-68C59DA27ACC}"/>
              </a:ext>
            </a:extLst>
          </p:cNvPr>
          <p:cNvGraphicFramePr>
            <a:graphicFrameLocks noGrp="1"/>
          </p:cNvGraphicFramePr>
          <p:nvPr>
            <p:extLst>
              <p:ext uri="{D42A27DB-BD31-4B8C-83A1-F6EECF244321}">
                <p14:modId xmlns:p14="http://schemas.microsoft.com/office/powerpoint/2010/main" val="1082349876"/>
              </p:ext>
            </p:extLst>
          </p:nvPr>
        </p:nvGraphicFramePr>
        <p:xfrm>
          <a:off x="353388" y="2821605"/>
          <a:ext cx="11373002" cy="2951171"/>
        </p:xfrm>
        <a:graphic>
          <a:graphicData uri="http://schemas.openxmlformats.org/drawingml/2006/table">
            <a:tbl>
              <a:tblPr/>
              <a:tblGrid>
                <a:gridCol w="925744">
                  <a:extLst>
                    <a:ext uri="{9D8B030D-6E8A-4147-A177-3AD203B41FA5}">
                      <a16:colId xmlns:a16="http://schemas.microsoft.com/office/drawing/2014/main" val="3831303953"/>
                    </a:ext>
                  </a:extLst>
                </a:gridCol>
                <a:gridCol w="747716">
                  <a:extLst>
                    <a:ext uri="{9D8B030D-6E8A-4147-A177-3AD203B41FA5}">
                      <a16:colId xmlns:a16="http://schemas.microsoft.com/office/drawing/2014/main" val="1899905823"/>
                    </a:ext>
                  </a:extLst>
                </a:gridCol>
                <a:gridCol w="249239">
                  <a:extLst>
                    <a:ext uri="{9D8B030D-6E8A-4147-A177-3AD203B41FA5}">
                      <a16:colId xmlns:a16="http://schemas.microsoft.com/office/drawing/2014/main" val="1205135757"/>
                    </a:ext>
                  </a:extLst>
                </a:gridCol>
                <a:gridCol w="925744">
                  <a:extLst>
                    <a:ext uri="{9D8B030D-6E8A-4147-A177-3AD203B41FA5}">
                      <a16:colId xmlns:a16="http://schemas.microsoft.com/office/drawing/2014/main" val="2413989970"/>
                    </a:ext>
                  </a:extLst>
                </a:gridCol>
                <a:gridCol w="774420">
                  <a:extLst>
                    <a:ext uri="{9D8B030D-6E8A-4147-A177-3AD203B41FA5}">
                      <a16:colId xmlns:a16="http://schemas.microsoft.com/office/drawing/2014/main" val="2526979909"/>
                    </a:ext>
                  </a:extLst>
                </a:gridCol>
                <a:gridCol w="249239">
                  <a:extLst>
                    <a:ext uri="{9D8B030D-6E8A-4147-A177-3AD203B41FA5}">
                      <a16:colId xmlns:a16="http://schemas.microsoft.com/office/drawing/2014/main" val="1459218500"/>
                    </a:ext>
                  </a:extLst>
                </a:gridCol>
                <a:gridCol w="925744">
                  <a:extLst>
                    <a:ext uri="{9D8B030D-6E8A-4147-A177-3AD203B41FA5}">
                      <a16:colId xmlns:a16="http://schemas.microsoft.com/office/drawing/2014/main" val="622341838"/>
                    </a:ext>
                  </a:extLst>
                </a:gridCol>
                <a:gridCol w="774420">
                  <a:extLst>
                    <a:ext uri="{9D8B030D-6E8A-4147-A177-3AD203B41FA5}">
                      <a16:colId xmlns:a16="http://schemas.microsoft.com/office/drawing/2014/main" val="438789838"/>
                    </a:ext>
                  </a:extLst>
                </a:gridCol>
                <a:gridCol w="249239">
                  <a:extLst>
                    <a:ext uri="{9D8B030D-6E8A-4147-A177-3AD203B41FA5}">
                      <a16:colId xmlns:a16="http://schemas.microsoft.com/office/drawing/2014/main" val="1730309338"/>
                    </a:ext>
                  </a:extLst>
                </a:gridCol>
                <a:gridCol w="925744">
                  <a:extLst>
                    <a:ext uri="{9D8B030D-6E8A-4147-A177-3AD203B41FA5}">
                      <a16:colId xmlns:a16="http://schemas.microsoft.com/office/drawing/2014/main" val="3361427930"/>
                    </a:ext>
                  </a:extLst>
                </a:gridCol>
                <a:gridCol w="771453">
                  <a:extLst>
                    <a:ext uri="{9D8B030D-6E8A-4147-A177-3AD203B41FA5}">
                      <a16:colId xmlns:a16="http://schemas.microsoft.com/office/drawing/2014/main" val="3479261143"/>
                    </a:ext>
                  </a:extLst>
                </a:gridCol>
                <a:gridCol w="204732">
                  <a:extLst>
                    <a:ext uri="{9D8B030D-6E8A-4147-A177-3AD203B41FA5}">
                      <a16:colId xmlns:a16="http://schemas.microsoft.com/office/drawing/2014/main" val="16647616"/>
                    </a:ext>
                  </a:extLst>
                </a:gridCol>
                <a:gridCol w="925744">
                  <a:extLst>
                    <a:ext uri="{9D8B030D-6E8A-4147-A177-3AD203B41FA5}">
                      <a16:colId xmlns:a16="http://schemas.microsoft.com/office/drawing/2014/main" val="461972312"/>
                    </a:ext>
                  </a:extLst>
                </a:gridCol>
                <a:gridCol w="774420">
                  <a:extLst>
                    <a:ext uri="{9D8B030D-6E8A-4147-A177-3AD203B41FA5}">
                      <a16:colId xmlns:a16="http://schemas.microsoft.com/office/drawing/2014/main" val="2684772399"/>
                    </a:ext>
                  </a:extLst>
                </a:gridCol>
                <a:gridCol w="204732">
                  <a:extLst>
                    <a:ext uri="{9D8B030D-6E8A-4147-A177-3AD203B41FA5}">
                      <a16:colId xmlns:a16="http://schemas.microsoft.com/office/drawing/2014/main" val="4223433777"/>
                    </a:ext>
                  </a:extLst>
                </a:gridCol>
                <a:gridCol w="925744">
                  <a:extLst>
                    <a:ext uri="{9D8B030D-6E8A-4147-A177-3AD203B41FA5}">
                      <a16:colId xmlns:a16="http://schemas.microsoft.com/office/drawing/2014/main" val="2786082889"/>
                    </a:ext>
                  </a:extLst>
                </a:gridCol>
                <a:gridCol w="818928">
                  <a:extLst>
                    <a:ext uri="{9D8B030D-6E8A-4147-A177-3AD203B41FA5}">
                      <a16:colId xmlns:a16="http://schemas.microsoft.com/office/drawing/2014/main" val="1297530038"/>
                    </a:ext>
                  </a:extLst>
                </a:gridCol>
              </a:tblGrid>
              <a:tr h="737792">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73890367"/>
                  </a:ext>
                </a:extLst>
              </a:tr>
              <a:tr h="245931">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21.600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12.728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10.029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75.463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74299465"/>
                  </a:ext>
                </a:extLst>
              </a:tr>
              <a:tr h="245931">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17.261</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21.600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12.617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13.839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10.033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75.350</a:t>
                      </a:r>
                    </a:p>
                  </a:txBody>
                  <a:tcPr marL="0" marR="0" marT="0" marB="0" anchor="ctr">
                    <a:lnL>
                      <a:noFill/>
                    </a:lnL>
                    <a:lnR>
                      <a:noFill/>
                    </a:lnR>
                    <a:lnT>
                      <a:noFill/>
                    </a:lnT>
                    <a:lnB>
                      <a:noFill/>
                    </a:lnB>
                    <a:noFill/>
                  </a:tcPr>
                </a:tc>
                <a:extLst>
                  <a:ext uri="{0D108BD9-81ED-4DB2-BD59-A6C34878D82A}">
                    <a16:rowId xmlns:a16="http://schemas.microsoft.com/office/drawing/2014/main" val="3515988774"/>
                  </a:ext>
                </a:extLst>
              </a:tr>
              <a:tr h="245931">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17.238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21.600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12.573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13.837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10.027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75.275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63728025"/>
                  </a:ext>
                </a:extLst>
              </a:tr>
              <a:tr h="245931">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17.190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21.599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12.567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13.836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10.029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75.221</a:t>
                      </a:r>
                    </a:p>
                  </a:txBody>
                  <a:tcPr marL="0" marR="0" marT="0" marB="0" anchor="ctr">
                    <a:lnL>
                      <a:noFill/>
                    </a:lnL>
                    <a:lnR>
                      <a:noFill/>
                    </a:lnR>
                    <a:lnT>
                      <a:noFill/>
                    </a:lnT>
                    <a:lnB>
                      <a:noFill/>
                    </a:lnB>
                    <a:noFill/>
                  </a:tcPr>
                </a:tc>
                <a:extLst>
                  <a:ext uri="{0D108BD9-81ED-4DB2-BD59-A6C34878D82A}">
                    <a16:rowId xmlns:a16="http://schemas.microsoft.com/office/drawing/2014/main" val="1430595784"/>
                  </a:ext>
                </a:extLst>
              </a:tr>
              <a:tr h="245931">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17.103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21.604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12.559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10.012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75.114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81994831"/>
                  </a:ext>
                </a:extLst>
              </a:tr>
              <a:tr h="245931">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16.982</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21.594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12.548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13.422</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9.992</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74.538</a:t>
                      </a:r>
                    </a:p>
                  </a:txBody>
                  <a:tcPr marL="0" marR="0" marT="0" marB="0" anchor="ctr">
                    <a:lnL>
                      <a:noFill/>
                    </a:lnL>
                    <a:lnR>
                      <a:noFill/>
                    </a:lnR>
                    <a:lnT>
                      <a:noFill/>
                    </a:lnT>
                    <a:lnB>
                      <a:noFill/>
                    </a:lnB>
                    <a:noFill/>
                  </a:tcPr>
                </a:tc>
                <a:extLst>
                  <a:ext uri="{0D108BD9-81ED-4DB2-BD59-A6C34878D82A}">
                    <a16:rowId xmlns:a16="http://schemas.microsoft.com/office/drawing/2014/main" val="1538803017"/>
                  </a:ext>
                </a:extLst>
              </a:tr>
              <a:tr h="245931">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16.966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21.504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12.544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11.177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9.979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72.170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36525769"/>
                  </a:ext>
                </a:extLst>
              </a:tr>
              <a:tr h="245931">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16.886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21.495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12.507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8.965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9.979</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69.832</a:t>
                      </a:r>
                    </a:p>
                  </a:txBody>
                  <a:tcPr marL="0" marR="0" marT="0" marB="0" anchor="ctr">
                    <a:lnL>
                      <a:noFill/>
                    </a:lnL>
                    <a:lnR>
                      <a:noFill/>
                    </a:lnR>
                    <a:lnT>
                      <a:noFill/>
                    </a:lnT>
                    <a:lnB>
                      <a:noFill/>
                    </a:lnB>
                    <a:noFill/>
                  </a:tcPr>
                </a:tc>
                <a:extLst>
                  <a:ext uri="{0D108BD9-81ED-4DB2-BD59-A6C34878D82A}">
                    <a16:rowId xmlns:a16="http://schemas.microsoft.com/office/drawing/2014/main" val="1842966533"/>
                  </a:ext>
                </a:extLst>
              </a:tr>
              <a:tr h="245931">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136.893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172.596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100.643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102.751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80.080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592.963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648039968"/>
                  </a:ext>
                </a:extLst>
              </a:tr>
            </a:tbl>
          </a:graphicData>
        </a:graphic>
      </p:graphicFrame>
    </p:spTree>
    <p:extLst>
      <p:ext uri="{BB962C8B-B14F-4D97-AF65-F5344CB8AC3E}">
        <p14:creationId xmlns:p14="http://schemas.microsoft.com/office/powerpoint/2010/main" val="3107540613"/>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132016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23</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Incumplimiento de frecuencia – abril de 2024 - PP N° 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N°20247000421572 del 1/08/2024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0" y="-37023"/>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08197" y="167172"/>
            <a:ext cx="1824152" cy="654306"/>
          </a:xfrm>
          <a:prstGeom prst="rect">
            <a:avLst/>
          </a:prstGeom>
        </p:spPr>
      </p:pic>
    </p:spTree>
    <p:extLst>
      <p:ext uri="{BB962C8B-B14F-4D97-AF65-F5344CB8AC3E}">
        <p14:creationId xmlns:p14="http://schemas.microsoft.com/office/powerpoint/2010/main" val="1163964798"/>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38038"/>
          <a:ext cx="10769601" cy="4322617"/>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57745">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mayo de 2023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N°20237000456722 del 14/08/2023</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CO" sz="1600" b="1" i="0" u="none" strike="noStrike" kern="1200" dirty="0">
                        <a:solidFill>
                          <a:srgbClr val="FF000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338798">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junio de 2023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N°20237000456702 del 14/08/2023</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FF000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00455972"/>
                  </a:ext>
                </a:extLst>
              </a:tr>
              <a:tr h="1210409">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diciembre de 2023</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N°20247000245532 del 14/05/2024</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FF000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603045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4710" y="677299"/>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97386" y="17425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76943" y="208904"/>
            <a:ext cx="1824152" cy="654306"/>
          </a:xfrm>
          <a:prstGeom prst="rect">
            <a:avLst/>
          </a:prstGeom>
        </p:spPr>
      </p:pic>
    </p:spTree>
    <p:extLst>
      <p:ext uri="{BB962C8B-B14F-4D97-AF65-F5344CB8AC3E}">
        <p14:creationId xmlns:p14="http://schemas.microsoft.com/office/powerpoint/2010/main" val="4153374202"/>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84218"/>
          <a:ext cx="10769601" cy="1727230"/>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11565">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febrero de 2024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N°20247000403922 del 25/07/2024</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01528" y="596915"/>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22083" y="52039"/>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220959" y="210489"/>
            <a:ext cx="1824152" cy="654306"/>
          </a:xfrm>
          <a:prstGeom prst="rect">
            <a:avLst/>
          </a:prstGeom>
        </p:spPr>
      </p:pic>
    </p:spTree>
    <p:extLst>
      <p:ext uri="{BB962C8B-B14F-4D97-AF65-F5344CB8AC3E}">
        <p14:creationId xmlns:p14="http://schemas.microsoft.com/office/powerpoint/2010/main" val="1649045538"/>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descuento</a:t>
            </a:r>
          </a:p>
          <a:p>
            <a:r>
              <a:rPr lang="es-CO" sz="1600"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Balance general Solicitudes de descuento –</a:t>
            </a:r>
            <a:r>
              <a:rPr lang="es-CO" sz="1400" cap="small" dirty="0">
                <a:solidFill>
                  <a:srgbClr val="002060"/>
                </a:solidFill>
                <a:latin typeface="Candara" panose="020E0502030303020204" pitchFamily="34" charset="0"/>
              </a:rPr>
              <a:t> agosto de 2024</a:t>
            </a:r>
            <a:endParaRPr lang="es-CO" sz="1600"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11068" y="477181"/>
            <a:ext cx="3550023" cy="1200329"/>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 :  16.644 </a:t>
            </a:r>
          </a:p>
          <a:p>
            <a:endParaRPr lang="es-CO" sz="3600" b="1" kern="0" cap="small">
              <a:solidFill>
                <a:schemeClr val="accent1">
                  <a:lumMod val="50000"/>
                </a:schemeClr>
              </a:solidFill>
              <a:latin typeface="Candara" panose="020E0502030303020204" pitchFamily="34" charset="0"/>
            </a:endParaRP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282970" y="1589532"/>
            <a:ext cx="1556889" cy="4861356"/>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274443"/>
              <a:ext cx="1807067"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4" name="Grupo 3">
            <a:extLst>
              <a:ext uri="{FF2B5EF4-FFF2-40B4-BE49-F238E27FC236}">
                <a16:creationId xmlns:a16="http://schemas.microsoft.com/office/drawing/2014/main" id="{0000DF10-4A35-3700-1404-EFC909A05362}"/>
              </a:ext>
            </a:extLst>
          </p:cNvPr>
          <p:cNvGrpSpPr/>
          <p:nvPr/>
        </p:nvGrpSpPr>
        <p:grpSpPr>
          <a:xfrm>
            <a:off x="410466" y="3806429"/>
            <a:ext cx="1234082" cy="1086225"/>
            <a:chOff x="10562619" y="1423954"/>
            <a:chExt cx="1280250" cy="1299632"/>
          </a:xfrm>
        </p:grpSpPr>
        <p:pic>
          <p:nvPicPr>
            <p:cNvPr id="6" name="Picture 2">
              <a:extLst>
                <a:ext uri="{FF2B5EF4-FFF2-40B4-BE49-F238E27FC236}">
                  <a16:creationId xmlns:a16="http://schemas.microsoft.com/office/drawing/2014/main" id="{06751A8E-FBBF-D403-7B1D-207CF3B4517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a:extLst>
                <a:ext uri="{FF2B5EF4-FFF2-40B4-BE49-F238E27FC236}">
                  <a16:creationId xmlns:a16="http://schemas.microsoft.com/office/drawing/2014/main" id="{CF5538BA-518F-B947-FF09-1E3FFA8092F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0" name="Imagen 9">
            <a:extLst>
              <a:ext uri="{FF2B5EF4-FFF2-40B4-BE49-F238E27FC236}">
                <a16:creationId xmlns:a16="http://schemas.microsoft.com/office/drawing/2014/main" id="{63818CCA-1129-D402-B089-17542C163E2F}"/>
              </a:ext>
            </a:extLst>
          </p:cNvPr>
          <p:cNvPicPr>
            <a:picLocks noChangeAspect="1"/>
          </p:cNvPicPr>
          <p:nvPr/>
        </p:nvPicPr>
        <p:blipFill>
          <a:blip r:embed="rId9"/>
          <a:stretch>
            <a:fillRect/>
          </a:stretch>
        </p:blipFill>
        <p:spPr>
          <a:xfrm>
            <a:off x="1862580" y="1677510"/>
            <a:ext cx="10182532" cy="4816308"/>
          </a:xfrm>
          <a:prstGeom prst="rect">
            <a:avLst/>
          </a:prstGeom>
        </p:spPr>
      </p:pic>
    </p:spTree>
    <p:extLst>
      <p:ext uri="{BB962C8B-B14F-4D97-AF65-F5344CB8AC3E}">
        <p14:creationId xmlns:p14="http://schemas.microsoft.com/office/powerpoint/2010/main" val="1743170300"/>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spTree>
    <p:extLst>
      <p:ext uri="{BB962C8B-B14F-4D97-AF65-F5344CB8AC3E}">
        <p14:creationId xmlns:p14="http://schemas.microsoft.com/office/powerpoint/2010/main" val="3288939479"/>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CuadroTexto 22">
            <a:extLst>
              <a:ext uri="{FF2B5EF4-FFF2-40B4-BE49-F238E27FC236}">
                <a16:creationId xmlns:a16="http://schemas.microsoft.com/office/drawing/2014/main" id="{FA234D52-1CF6-4968-B439-DBB712E3A05F}"/>
              </a:ext>
            </a:extLst>
          </p:cNvPr>
          <p:cNvSpPr txBox="1"/>
          <p:nvPr/>
        </p:nvSpPr>
        <p:spPr>
          <a:xfrm>
            <a:off x="2118334" y="227753"/>
            <a:ext cx="9881937" cy="55399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000" kern="0" dirty="0">
                <a:solidFill>
                  <a:schemeClr val="accent1">
                    <a:lumMod val="50000"/>
                  </a:schemeClr>
                </a:solidFill>
              </a:rPr>
              <a:t>ESTADO DE CERTIFICACIONES DE CALIDAD</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44807" y="101253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5842" y="143430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3946402" y="1498853"/>
            <a:ext cx="1594281" cy="902946"/>
          </a:xfrm>
          <a:prstGeom prst="rect">
            <a:avLst/>
          </a:prstGeom>
        </p:spPr>
      </p:pic>
      <p:pic>
        <p:nvPicPr>
          <p:cNvPr id="39" name="Imagen 38">
            <a:extLst>
              <a:ext uri="{FF2B5EF4-FFF2-40B4-BE49-F238E27FC236}">
                <a16:creationId xmlns:a16="http://schemas.microsoft.com/office/drawing/2014/main" id="{C5FC18F9-871A-4742-8BD2-50BE0A0AAB1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102" t="22360" r="12670" b="34350"/>
          <a:stretch/>
        </p:blipFill>
        <p:spPr>
          <a:xfrm>
            <a:off x="5746244" y="1505941"/>
            <a:ext cx="1594281" cy="98350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846904" y="1780624"/>
            <a:ext cx="1594281" cy="338043"/>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777046" y="1549992"/>
            <a:ext cx="1547444" cy="595949"/>
          </a:xfrm>
          <a:prstGeom prst="rect">
            <a:avLst/>
          </a:prstGeom>
        </p:spPr>
      </p:pic>
      <p:graphicFrame>
        <p:nvGraphicFramePr>
          <p:cNvPr id="4" name="Tabla 5">
            <a:extLst>
              <a:ext uri="{FF2B5EF4-FFF2-40B4-BE49-F238E27FC236}">
                <a16:creationId xmlns:a16="http://schemas.microsoft.com/office/drawing/2014/main" id="{40C02C12-DB5A-4E65-B0AD-799BD6F2676D}"/>
              </a:ext>
            </a:extLst>
          </p:cNvPr>
          <p:cNvGraphicFramePr>
            <a:graphicFrameLocks noGrp="1"/>
          </p:cNvGraphicFramePr>
          <p:nvPr/>
        </p:nvGraphicFramePr>
        <p:xfrm>
          <a:off x="71139" y="1166629"/>
          <a:ext cx="12049721" cy="4954041"/>
        </p:xfrm>
        <a:graphic>
          <a:graphicData uri="http://schemas.openxmlformats.org/drawingml/2006/table">
            <a:tbl>
              <a:tblPr firstRow="1" bandRow="1">
                <a:tableStyleId>{68D230F3-CF80-4859-8CE7-A43EE81993B5}</a:tableStyleId>
              </a:tblPr>
              <a:tblGrid>
                <a:gridCol w="2998951">
                  <a:extLst>
                    <a:ext uri="{9D8B030D-6E8A-4147-A177-3AD203B41FA5}">
                      <a16:colId xmlns:a16="http://schemas.microsoft.com/office/drawing/2014/main" val="1267643479"/>
                    </a:ext>
                  </a:extLst>
                </a:gridCol>
                <a:gridCol w="1491251">
                  <a:extLst>
                    <a:ext uri="{9D8B030D-6E8A-4147-A177-3AD203B41FA5}">
                      <a16:colId xmlns:a16="http://schemas.microsoft.com/office/drawing/2014/main" val="4138601053"/>
                    </a:ext>
                  </a:extLst>
                </a:gridCol>
                <a:gridCol w="1561389">
                  <a:extLst>
                    <a:ext uri="{9D8B030D-6E8A-4147-A177-3AD203B41FA5}">
                      <a16:colId xmlns:a16="http://schemas.microsoft.com/office/drawing/2014/main" val="4173988234"/>
                    </a:ext>
                  </a:extLst>
                </a:gridCol>
                <a:gridCol w="1984307">
                  <a:extLst>
                    <a:ext uri="{9D8B030D-6E8A-4147-A177-3AD203B41FA5}">
                      <a16:colId xmlns:a16="http://schemas.microsoft.com/office/drawing/2014/main" val="2048422762"/>
                    </a:ext>
                  </a:extLst>
                </a:gridCol>
                <a:gridCol w="1866205">
                  <a:extLst>
                    <a:ext uri="{9D8B030D-6E8A-4147-A177-3AD203B41FA5}">
                      <a16:colId xmlns:a16="http://schemas.microsoft.com/office/drawing/2014/main" val="1609569608"/>
                    </a:ext>
                  </a:extLst>
                </a:gridCol>
                <a:gridCol w="2147618">
                  <a:extLst>
                    <a:ext uri="{9D8B030D-6E8A-4147-A177-3AD203B41FA5}">
                      <a16:colId xmlns:a16="http://schemas.microsoft.com/office/drawing/2014/main" val="3871283994"/>
                    </a:ext>
                  </a:extLst>
                </a:gridCol>
              </a:tblGrid>
              <a:tr h="1326669">
                <a:tc>
                  <a:txBody>
                    <a:bodyPr/>
                    <a:lstStyle/>
                    <a:p>
                      <a:r>
                        <a:rPr lang="es-ES" sz="1400" dirty="0">
                          <a:solidFill>
                            <a:schemeClr val="tx2">
                              <a:lumMod val="50000"/>
                            </a:schemeClr>
                          </a:solidFill>
                        </a:rPr>
                        <a:t>NORMA</a:t>
                      </a:r>
                      <a:endParaRPr lang="es-CO" sz="1400" dirty="0">
                        <a:solidFill>
                          <a:schemeClr val="tx2">
                            <a:lumMod val="50000"/>
                          </a:schemeClr>
                        </a:solidFill>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573542923"/>
                  </a:ext>
                </a:extLst>
              </a:tr>
              <a:tr h="670443">
                <a:tc>
                  <a:txBody>
                    <a:bodyPr/>
                    <a:lstStyle/>
                    <a:p>
                      <a:r>
                        <a:rPr lang="es-CO" sz="1400" b="1" dirty="0">
                          <a:solidFill>
                            <a:schemeClr val="accent1">
                              <a:lumMod val="50000"/>
                            </a:schemeClr>
                          </a:solidFill>
                          <a:latin typeface="+mn-lt"/>
                        </a:rPr>
                        <a:t>ISO</a:t>
                      </a:r>
                      <a:r>
                        <a:rPr lang="es-CO" sz="1400" b="1" baseline="0" dirty="0">
                          <a:solidFill>
                            <a:schemeClr val="accent1">
                              <a:lumMod val="50000"/>
                            </a:schemeClr>
                          </a:solidFill>
                          <a:latin typeface="+mn-lt"/>
                        </a:rPr>
                        <a:t> 9001:2015</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967498714"/>
                  </a:ext>
                </a:extLst>
              </a:tr>
              <a:tr h="619432">
                <a:tc>
                  <a:txBody>
                    <a:bodyPr/>
                    <a:lstStyle/>
                    <a:p>
                      <a:r>
                        <a:rPr lang="es-CO" sz="1400" b="1" dirty="0">
                          <a:solidFill>
                            <a:schemeClr val="accent1">
                              <a:lumMod val="50000"/>
                            </a:schemeClr>
                          </a:solidFill>
                          <a:latin typeface="+mn-lt"/>
                        </a:rPr>
                        <a:t>ISO 14001:2015</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156278041"/>
                  </a:ext>
                </a:extLst>
              </a:tr>
              <a:tr h="722671">
                <a:tc>
                  <a:txBody>
                    <a:bodyPr/>
                    <a:lstStyle/>
                    <a:p>
                      <a:pPr algn="ctr"/>
                      <a:r>
                        <a:rPr lang="es-CO" sz="1400" b="1">
                          <a:solidFill>
                            <a:schemeClr val="accent1">
                              <a:lumMod val="50000"/>
                            </a:schemeClr>
                          </a:solidFill>
                          <a:latin typeface="+mn-lt"/>
                        </a:rPr>
                        <a:t>ISO </a:t>
                      </a:r>
                      <a:r>
                        <a:rPr lang="es-CO" sz="1400" b="1" dirty="0">
                          <a:solidFill>
                            <a:schemeClr val="accent1">
                              <a:lumMod val="50000"/>
                            </a:schemeClr>
                          </a:solidFill>
                          <a:latin typeface="+mn-lt"/>
                        </a:rPr>
                        <a:t>45001:2018</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922509194"/>
                  </a:ext>
                </a:extLst>
              </a:tr>
              <a:tr h="589935">
                <a:tc>
                  <a:txBody>
                    <a:bodyPr/>
                    <a:lstStyle/>
                    <a:p>
                      <a:r>
                        <a:rPr lang="es-CO" sz="1400" b="1" dirty="0">
                          <a:solidFill>
                            <a:schemeClr val="accent1">
                              <a:lumMod val="50000"/>
                            </a:schemeClr>
                          </a:solidFill>
                          <a:latin typeface="+mn-lt"/>
                        </a:rPr>
                        <a:t>ISO 27001:2013</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317583788"/>
                  </a:ext>
                </a:extLst>
              </a:tr>
              <a:tr h="1024891">
                <a:tc>
                  <a:txBody>
                    <a:bodyPr/>
                    <a:lstStyle/>
                    <a:p>
                      <a:r>
                        <a:rPr lang="es-ES" sz="1400" b="1" dirty="0">
                          <a:solidFill>
                            <a:schemeClr val="accent1">
                              <a:lumMod val="50000"/>
                            </a:schemeClr>
                          </a:solidFill>
                          <a:latin typeface="+mn-lt"/>
                        </a:rPr>
                        <a:t>PLAN DE CONTINUIDAD DEL NEGOCIO*</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4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285855471"/>
                  </a:ext>
                </a:extLst>
              </a:tr>
            </a:tbl>
          </a:graphicData>
        </a:graphic>
      </p:graphicFrame>
      <p:pic>
        <p:nvPicPr>
          <p:cNvPr id="8" name="Gráfico 7" descr="Marca de verificación">
            <a:extLst>
              <a:ext uri="{FF2B5EF4-FFF2-40B4-BE49-F238E27FC236}">
                <a16:creationId xmlns:a16="http://schemas.microsoft.com/office/drawing/2014/main" id="{E0568AF8-A01C-45AF-9BC7-AFC25C65AC1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07662" y="2664649"/>
            <a:ext cx="469943" cy="469943"/>
          </a:xfrm>
          <a:prstGeom prst="rect">
            <a:avLst/>
          </a:prstGeom>
        </p:spPr>
      </p:pic>
      <p:pic>
        <p:nvPicPr>
          <p:cNvPr id="24" name="Gráfico 23" descr="Marca de verificación">
            <a:extLst>
              <a:ext uri="{FF2B5EF4-FFF2-40B4-BE49-F238E27FC236}">
                <a16:creationId xmlns:a16="http://schemas.microsoft.com/office/drawing/2014/main" id="{7B2DE7D5-488B-4011-8E1B-91E2AA3B62C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44471" y="3262873"/>
            <a:ext cx="469943" cy="469943"/>
          </a:xfrm>
          <a:prstGeom prst="rect">
            <a:avLst/>
          </a:prstGeom>
        </p:spPr>
      </p:pic>
      <p:pic>
        <p:nvPicPr>
          <p:cNvPr id="25" name="Gráfico 24" descr="Marca de verificación">
            <a:extLst>
              <a:ext uri="{FF2B5EF4-FFF2-40B4-BE49-F238E27FC236}">
                <a16:creationId xmlns:a16="http://schemas.microsoft.com/office/drawing/2014/main" id="{04373797-FDA8-4590-BE8A-AE072536D00E}"/>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2" y="3935078"/>
            <a:ext cx="469943" cy="469943"/>
          </a:xfrm>
          <a:prstGeom prst="rect">
            <a:avLst/>
          </a:prstGeom>
        </p:spPr>
      </p:pic>
      <p:pic>
        <p:nvPicPr>
          <p:cNvPr id="26" name="Gráfico 25" descr="Marca de verificación">
            <a:extLst>
              <a:ext uri="{FF2B5EF4-FFF2-40B4-BE49-F238E27FC236}">
                <a16:creationId xmlns:a16="http://schemas.microsoft.com/office/drawing/2014/main" id="{70A7BC7E-1C6D-485E-9FD5-F0BA51B8DD2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1" y="4610634"/>
            <a:ext cx="469943" cy="469943"/>
          </a:xfrm>
          <a:prstGeom prst="rect">
            <a:avLst/>
          </a:prstGeom>
        </p:spPr>
      </p:pic>
      <p:pic>
        <p:nvPicPr>
          <p:cNvPr id="27" name="Gráfico 26" descr="Marca de verificación">
            <a:extLst>
              <a:ext uri="{FF2B5EF4-FFF2-40B4-BE49-F238E27FC236}">
                <a16:creationId xmlns:a16="http://schemas.microsoft.com/office/drawing/2014/main" id="{D9C1150D-F48E-4153-87C5-90A2242CFBA0}"/>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2659086"/>
            <a:ext cx="469943" cy="469943"/>
          </a:xfrm>
          <a:prstGeom prst="rect">
            <a:avLst/>
          </a:prstGeom>
        </p:spPr>
      </p:pic>
      <p:pic>
        <p:nvPicPr>
          <p:cNvPr id="28" name="Gráfico 27" descr="Marca de verificación">
            <a:extLst>
              <a:ext uri="{FF2B5EF4-FFF2-40B4-BE49-F238E27FC236}">
                <a16:creationId xmlns:a16="http://schemas.microsoft.com/office/drawing/2014/main" id="{66235277-021F-4D00-819D-0E5C31235DF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3322578"/>
            <a:ext cx="469943" cy="469943"/>
          </a:xfrm>
          <a:prstGeom prst="rect">
            <a:avLst/>
          </a:prstGeom>
        </p:spPr>
      </p:pic>
      <p:pic>
        <p:nvPicPr>
          <p:cNvPr id="30" name="Gráfico 29" descr="Marca de verificación">
            <a:extLst>
              <a:ext uri="{FF2B5EF4-FFF2-40B4-BE49-F238E27FC236}">
                <a16:creationId xmlns:a16="http://schemas.microsoft.com/office/drawing/2014/main" id="{8A18DD8D-5A6C-4A06-8DB8-12F6B354E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67831" y="3998487"/>
            <a:ext cx="469943" cy="469943"/>
          </a:xfrm>
          <a:prstGeom prst="rect">
            <a:avLst/>
          </a:prstGeom>
        </p:spPr>
      </p:pic>
      <p:pic>
        <p:nvPicPr>
          <p:cNvPr id="31" name="Gráfico 30" descr="Marca de verificación">
            <a:extLst>
              <a:ext uri="{FF2B5EF4-FFF2-40B4-BE49-F238E27FC236}">
                <a16:creationId xmlns:a16="http://schemas.microsoft.com/office/drawing/2014/main" id="{27C6398A-3AC5-4320-A167-9AAF2A2D619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21828" y="2640103"/>
            <a:ext cx="469943" cy="469943"/>
          </a:xfrm>
          <a:prstGeom prst="rect">
            <a:avLst/>
          </a:prstGeom>
        </p:spPr>
      </p:pic>
      <p:pic>
        <p:nvPicPr>
          <p:cNvPr id="32" name="Gráfico 31" descr="Marca de verificación">
            <a:extLst>
              <a:ext uri="{FF2B5EF4-FFF2-40B4-BE49-F238E27FC236}">
                <a16:creationId xmlns:a16="http://schemas.microsoft.com/office/drawing/2014/main" id="{D196A3EF-2A7A-46DF-ADE4-81F2C6F22E8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08414" y="3320325"/>
            <a:ext cx="469943" cy="469943"/>
          </a:xfrm>
          <a:prstGeom prst="rect">
            <a:avLst/>
          </a:prstGeom>
        </p:spPr>
      </p:pic>
      <p:pic>
        <p:nvPicPr>
          <p:cNvPr id="33" name="Gráfico 32" descr="Marca de verificación">
            <a:extLst>
              <a:ext uri="{FF2B5EF4-FFF2-40B4-BE49-F238E27FC236}">
                <a16:creationId xmlns:a16="http://schemas.microsoft.com/office/drawing/2014/main" id="{998543A3-2165-4326-8823-D3E22FE0580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3974991"/>
            <a:ext cx="469943" cy="469943"/>
          </a:xfrm>
          <a:prstGeom prst="rect">
            <a:avLst/>
          </a:prstGeom>
        </p:spPr>
      </p:pic>
      <p:pic>
        <p:nvPicPr>
          <p:cNvPr id="35" name="Gráfico 34" descr="Marca de verificación">
            <a:extLst>
              <a:ext uri="{FF2B5EF4-FFF2-40B4-BE49-F238E27FC236}">
                <a16:creationId xmlns:a16="http://schemas.microsoft.com/office/drawing/2014/main" id="{1CDB04A6-2B6D-4033-B22F-38ACFA7C8B6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50767" y="2655652"/>
            <a:ext cx="469943" cy="469943"/>
          </a:xfrm>
          <a:prstGeom prst="rect">
            <a:avLst/>
          </a:prstGeom>
        </p:spPr>
      </p:pic>
      <p:pic>
        <p:nvPicPr>
          <p:cNvPr id="36" name="Gráfico 35" descr="Marca de verificación">
            <a:extLst>
              <a:ext uri="{FF2B5EF4-FFF2-40B4-BE49-F238E27FC236}">
                <a16:creationId xmlns:a16="http://schemas.microsoft.com/office/drawing/2014/main" id="{B28F7D86-5E0B-41E4-9032-1CCD3FBBE473}"/>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31576" y="3306744"/>
            <a:ext cx="469943" cy="469943"/>
          </a:xfrm>
          <a:prstGeom prst="rect">
            <a:avLst/>
          </a:prstGeom>
        </p:spPr>
      </p:pic>
      <p:pic>
        <p:nvPicPr>
          <p:cNvPr id="42" name="Gráfico 41" descr="Marca de verificación">
            <a:extLst>
              <a:ext uri="{FF2B5EF4-FFF2-40B4-BE49-F238E27FC236}">
                <a16:creationId xmlns:a16="http://schemas.microsoft.com/office/drawing/2014/main" id="{3ED4A82B-66CA-4C45-BCB2-DCB0A6733FF5}"/>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20008" y="3974991"/>
            <a:ext cx="469943" cy="469943"/>
          </a:xfrm>
          <a:prstGeom prst="rect">
            <a:avLst/>
          </a:prstGeom>
        </p:spPr>
      </p:pic>
      <p:pic>
        <p:nvPicPr>
          <p:cNvPr id="43" name="Gráfico 42" descr="Marca de verificación">
            <a:extLst>
              <a:ext uri="{FF2B5EF4-FFF2-40B4-BE49-F238E27FC236}">
                <a16:creationId xmlns:a16="http://schemas.microsoft.com/office/drawing/2014/main" id="{1CC1F153-2832-4654-BD39-084FD9D9928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12145" y="4629733"/>
            <a:ext cx="469943" cy="469943"/>
          </a:xfrm>
          <a:prstGeom prst="rect">
            <a:avLst/>
          </a:prstGeom>
        </p:spPr>
      </p:pic>
      <p:pic>
        <p:nvPicPr>
          <p:cNvPr id="34" name="Gráfico 33" descr="Marca de verificación">
            <a:extLst>
              <a:ext uri="{FF2B5EF4-FFF2-40B4-BE49-F238E27FC236}">
                <a16:creationId xmlns:a16="http://schemas.microsoft.com/office/drawing/2014/main" id="{5BBF50DD-F735-4486-9A90-DED69DC8822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7754" y="4645804"/>
            <a:ext cx="469943" cy="469943"/>
          </a:xfrm>
          <a:prstGeom prst="rect">
            <a:avLst/>
          </a:prstGeom>
        </p:spPr>
      </p:pic>
      <p:pic>
        <p:nvPicPr>
          <p:cNvPr id="44" name="Gráfico 43" descr="Marca de verificación">
            <a:extLst>
              <a:ext uri="{FF2B5EF4-FFF2-40B4-BE49-F238E27FC236}">
                <a16:creationId xmlns:a16="http://schemas.microsoft.com/office/drawing/2014/main" id="{F88D8034-5EC4-4383-BE2A-9BC7173E9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4729226"/>
            <a:ext cx="469943" cy="469943"/>
          </a:xfrm>
          <a:prstGeom prst="rect">
            <a:avLst/>
          </a:prstGeom>
        </p:spPr>
      </p:pic>
      <p:pic>
        <p:nvPicPr>
          <p:cNvPr id="45" name="Gráfico 44" descr="Marca de verificación">
            <a:extLst>
              <a:ext uri="{FF2B5EF4-FFF2-40B4-BE49-F238E27FC236}">
                <a16:creationId xmlns:a16="http://schemas.microsoft.com/office/drawing/2014/main" id="{93372768-EF3C-4018-97E1-AEBD6080AAA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25333" y="2684894"/>
            <a:ext cx="469943" cy="469943"/>
          </a:xfrm>
          <a:prstGeom prst="rect">
            <a:avLst/>
          </a:prstGeom>
        </p:spPr>
      </p:pic>
      <p:pic>
        <p:nvPicPr>
          <p:cNvPr id="46" name="Gráfico 45" descr="Marca de verificación">
            <a:extLst>
              <a:ext uri="{FF2B5EF4-FFF2-40B4-BE49-F238E27FC236}">
                <a16:creationId xmlns:a16="http://schemas.microsoft.com/office/drawing/2014/main" id="{2F35DE92-7FBC-4D4C-B8AD-1683A0FE5D4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38479" y="3333244"/>
            <a:ext cx="469943" cy="469943"/>
          </a:xfrm>
          <a:prstGeom prst="rect">
            <a:avLst/>
          </a:prstGeom>
        </p:spPr>
      </p:pic>
      <p:pic>
        <p:nvPicPr>
          <p:cNvPr id="47" name="Gráfico 46" descr="Marca de verificación">
            <a:extLst>
              <a:ext uri="{FF2B5EF4-FFF2-40B4-BE49-F238E27FC236}">
                <a16:creationId xmlns:a16="http://schemas.microsoft.com/office/drawing/2014/main" id="{E758D24B-68D9-4D7C-80C6-C3C3E9CAA53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97471" y="3952671"/>
            <a:ext cx="469943" cy="469943"/>
          </a:xfrm>
          <a:prstGeom prst="rect">
            <a:avLst/>
          </a:prstGeom>
        </p:spPr>
      </p:pic>
      <p:pic>
        <p:nvPicPr>
          <p:cNvPr id="49" name="Gráfico 48" descr="Marca de verificación">
            <a:extLst>
              <a:ext uri="{FF2B5EF4-FFF2-40B4-BE49-F238E27FC236}">
                <a16:creationId xmlns:a16="http://schemas.microsoft.com/office/drawing/2014/main" id="{17FF4D0B-621C-42E7-BBBD-3B73E598BD2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68011" y="5486310"/>
            <a:ext cx="469943" cy="469943"/>
          </a:xfrm>
          <a:prstGeom prst="rect">
            <a:avLst/>
          </a:prstGeom>
        </p:spPr>
      </p:pic>
      <p:pic>
        <p:nvPicPr>
          <p:cNvPr id="51" name="Gráfico 50" descr="Marca de verificación">
            <a:extLst>
              <a:ext uri="{FF2B5EF4-FFF2-40B4-BE49-F238E27FC236}">
                <a16:creationId xmlns:a16="http://schemas.microsoft.com/office/drawing/2014/main" id="{E5DD36AA-CB6E-4F07-820B-55FAC2880AE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2939971" y="5521675"/>
            <a:ext cx="469943" cy="469943"/>
          </a:xfrm>
          <a:prstGeom prst="rect">
            <a:avLst/>
          </a:prstGeom>
        </p:spPr>
      </p:pic>
      <p:pic>
        <p:nvPicPr>
          <p:cNvPr id="53" name="Gráfico 52" descr="Marca de verificación">
            <a:extLst>
              <a:ext uri="{FF2B5EF4-FFF2-40B4-BE49-F238E27FC236}">
                <a16:creationId xmlns:a16="http://schemas.microsoft.com/office/drawing/2014/main" id="{34D7EEEB-7C38-429B-8F74-C1662427CBB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0497471" y="4726530"/>
            <a:ext cx="469943" cy="469943"/>
          </a:xfrm>
          <a:prstGeom prst="rect">
            <a:avLst/>
          </a:prstGeom>
        </p:spPr>
      </p:pic>
      <p:pic>
        <p:nvPicPr>
          <p:cNvPr id="52" name="Gráfico 51" descr="Marca de verificación">
            <a:extLst>
              <a:ext uri="{FF2B5EF4-FFF2-40B4-BE49-F238E27FC236}">
                <a16:creationId xmlns:a16="http://schemas.microsoft.com/office/drawing/2014/main" id="{E489E156-0AFC-4FB8-A620-51730A90A139}"/>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8333079" y="5554099"/>
            <a:ext cx="469943" cy="469943"/>
          </a:xfrm>
          <a:prstGeom prst="rect">
            <a:avLst/>
          </a:prstGeom>
        </p:spPr>
      </p:pic>
      <p:pic>
        <p:nvPicPr>
          <p:cNvPr id="2" name="Gráfico 1" descr="Marca de verificación">
            <a:extLst>
              <a:ext uri="{FF2B5EF4-FFF2-40B4-BE49-F238E27FC236}">
                <a16:creationId xmlns:a16="http://schemas.microsoft.com/office/drawing/2014/main" id="{BA201DE6-598E-06F1-7425-FDC94C5E25FD}"/>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10497471" y="5554098"/>
            <a:ext cx="469943" cy="469943"/>
          </a:xfrm>
          <a:prstGeom prst="rect">
            <a:avLst/>
          </a:prstGeom>
        </p:spPr>
      </p:pic>
      <p:pic>
        <p:nvPicPr>
          <p:cNvPr id="5" name="Gráfico 4" descr="Marca de verificación">
            <a:extLst>
              <a:ext uri="{FF2B5EF4-FFF2-40B4-BE49-F238E27FC236}">
                <a16:creationId xmlns:a16="http://schemas.microsoft.com/office/drawing/2014/main" id="{1973347D-0045-1C04-94A0-98A05C548BC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4534758" y="5521675"/>
            <a:ext cx="469943" cy="469943"/>
          </a:xfrm>
          <a:prstGeom prst="rect">
            <a:avLst/>
          </a:prstGeom>
        </p:spPr>
      </p:pic>
      <p:sp>
        <p:nvSpPr>
          <p:cNvPr id="6" name="CuadroTexto 5">
            <a:extLst>
              <a:ext uri="{FF2B5EF4-FFF2-40B4-BE49-F238E27FC236}">
                <a16:creationId xmlns:a16="http://schemas.microsoft.com/office/drawing/2014/main" id="{3552551F-E788-9122-5278-D389E6235AB5}"/>
              </a:ext>
            </a:extLst>
          </p:cNvPr>
          <p:cNvSpPr txBox="1"/>
          <p:nvPr/>
        </p:nvSpPr>
        <p:spPr>
          <a:xfrm>
            <a:off x="915827" y="6390438"/>
            <a:ext cx="7304008" cy="276999"/>
          </a:xfrm>
          <a:prstGeom prst="rect">
            <a:avLst/>
          </a:prstGeom>
          <a:noFill/>
        </p:spPr>
        <p:txBody>
          <a:bodyPr wrap="square" rtlCol="0">
            <a:spAutoFit/>
          </a:bodyPr>
          <a:lstStyle/>
          <a:p>
            <a:endParaRPr lang="es-CO" sz="1200" dirty="0">
              <a:solidFill>
                <a:schemeClr val="accent1">
                  <a:lumMod val="50000"/>
                </a:schemeClr>
              </a:solidFill>
            </a:endParaRPr>
          </a:p>
        </p:txBody>
      </p:sp>
      <p:sp>
        <p:nvSpPr>
          <p:cNvPr id="10" name="Rectángulo 9">
            <a:extLst>
              <a:ext uri="{FF2B5EF4-FFF2-40B4-BE49-F238E27FC236}">
                <a16:creationId xmlns:a16="http://schemas.microsoft.com/office/drawing/2014/main" id="{C27940AF-261D-3093-88C8-9AD6558949BB}"/>
              </a:ext>
            </a:extLst>
          </p:cNvPr>
          <p:cNvSpPr/>
          <p:nvPr/>
        </p:nvSpPr>
        <p:spPr>
          <a:xfrm>
            <a:off x="5746244" y="1423940"/>
            <a:ext cx="1692245" cy="100588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CO"/>
          </a:p>
        </p:txBody>
      </p:sp>
      <p:grpSp>
        <p:nvGrpSpPr>
          <p:cNvPr id="3" name="Grupo 2">
            <a:extLst>
              <a:ext uri="{FF2B5EF4-FFF2-40B4-BE49-F238E27FC236}">
                <a16:creationId xmlns:a16="http://schemas.microsoft.com/office/drawing/2014/main" id="{22CA3418-47D4-995F-8335-64746430B2E7}"/>
              </a:ext>
            </a:extLst>
          </p:cNvPr>
          <p:cNvGrpSpPr/>
          <p:nvPr/>
        </p:nvGrpSpPr>
        <p:grpSpPr>
          <a:xfrm>
            <a:off x="5844742" y="1140558"/>
            <a:ext cx="1280250" cy="1299632"/>
            <a:chOff x="10562619" y="1423954"/>
            <a:chExt cx="1280250" cy="1299632"/>
          </a:xfrm>
        </p:grpSpPr>
        <p:pic>
          <p:nvPicPr>
            <p:cNvPr id="7" name="Picture 2">
              <a:extLst>
                <a:ext uri="{FF2B5EF4-FFF2-40B4-BE49-F238E27FC236}">
                  <a16:creationId xmlns:a16="http://schemas.microsoft.com/office/drawing/2014/main" id="{E959250C-7A74-FB62-7391-0977A423928D}"/>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ADC5E2E5-AC7E-F9B4-403B-579005BF3641}"/>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963223164"/>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0" y="0"/>
            <a:ext cx="12192000" cy="6858000"/>
          </a:xfrm>
          <a:prstGeom prst="rect">
            <a:avLst/>
          </a:prstGeom>
          <a:solidFill>
            <a:srgbClr val="333F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pic>
        <p:nvPicPr>
          <p:cNvPr id="2" name="Imagen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5118" y="655983"/>
            <a:ext cx="12194394" cy="5423975"/>
          </a:xfrm>
          <a:prstGeom prst="rect">
            <a:avLst/>
          </a:prstGeom>
        </p:spPr>
      </p:pic>
      <p:sp>
        <p:nvSpPr>
          <p:cNvPr id="4" name="CuadroTexto 3">
            <a:extLst>
              <a:ext uri="{FF2B5EF4-FFF2-40B4-BE49-F238E27FC236}">
                <a16:creationId xmlns:a16="http://schemas.microsoft.com/office/drawing/2014/main" id="{ED5748EF-8564-47E2-8384-9E23C3C06533}"/>
              </a:ext>
            </a:extLst>
          </p:cNvPr>
          <p:cNvSpPr txBox="1"/>
          <p:nvPr/>
        </p:nvSpPr>
        <p:spPr>
          <a:xfrm>
            <a:off x="4366648" y="6079958"/>
            <a:ext cx="2906349" cy="76944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4400" kern="0">
                <a:solidFill>
                  <a:schemeClr val="tx2">
                    <a:lumMod val="20000"/>
                    <a:lumOff val="80000"/>
                  </a:schemeClr>
                </a:solidFill>
              </a:rPr>
              <a:t>Gracias</a:t>
            </a:r>
          </a:p>
        </p:txBody>
      </p:sp>
    </p:spTree>
    <p:extLst>
      <p:ext uri="{BB962C8B-B14F-4D97-AF65-F5344CB8AC3E}">
        <p14:creationId xmlns:p14="http://schemas.microsoft.com/office/powerpoint/2010/main" val="307375254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2">
            <a:extLst>
              <a:ext uri="{FF2B5EF4-FFF2-40B4-BE49-F238E27FC236}">
                <a16:creationId xmlns:a16="http://schemas.microsoft.com/office/drawing/2014/main" id="{CCB6554F-B976-4B1F-AFB8-6D1A42A5DFD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76169" y="19248"/>
            <a:ext cx="1397562" cy="1097914"/>
          </a:xfrm>
          <a:prstGeom prst="rect">
            <a:avLst/>
          </a:prstGeom>
        </p:spPr>
      </p:pic>
      <p:sp>
        <p:nvSpPr>
          <p:cNvPr id="10" name="Rectángulo 9">
            <a:extLst>
              <a:ext uri="{FF2B5EF4-FFF2-40B4-BE49-F238E27FC236}">
                <a16:creationId xmlns:a16="http://schemas.microsoft.com/office/drawing/2014/main" id="{8CFC4A35-2AF1-45D5-BDF3-2816D254C4C0}"/>
              </a:ext>
            </a:extLst>
          </p:cNvPr>
          <p:cNvSpPr/>
          <p:nvPr/>
        </p:nvSpPr>
        <p:spPr>
          <a:xfrm>
            <a:off x="376518" y="671102"/>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rgbClr val="002060"/>
                </a:solidFill>
                <a:effectLst/>
                <a:uLnTx/>
                <a:uFillTx/>
                <a:latin typeface="Candara"/>
              </a:rPr>
              <a:t>agosto de 2024</a:t>
            </a:r>
          </a:p>
        </p:txBody>
      </p:sp>
      <p:graphicFrame>
        <p:nvGraphicFramePr>
          <p:cNvPr id="14" name="Tabla 13">
            <a:extLst>
              <a:ext uri="{FF2B5EF4-FFF2-40B4-BE49-F238E27FC236}">
                <a16:creationId xmlns:a16="http://schemas.microsoft.com/office/drawing/2014/main" id="{E99A4C7B-C3D8-467D-BC81-074FD3465785}"/>
              </a:ext>
            </a:extLst>
          </p:cNvPr>
          <p:cNvGraphicFramePr>
            <a:graphicFrameLocks noGrp="1"/>
          </p:cNvGraphicFramePr>
          <p:nvPr/>
        </p:nvGraphicFramePr>
        <p:xfrm>
          <a:off x="525060" y="1368940"/>
          <a:ext cx="5038552" cy="2093669"/>
        </p:xfrm>
        <a:graphic>
          <a:graphicData uri="http://schemas.openxmlformats.org/drawingml/2006/table">
            <a:tbl>
              <a:tblPr firstRow="1" bandRow="1">
                <a:tableStyleId>{68D230F3-CF80-4859-8CE7-A43EE81993B5}</a:tableStyleId>
              </a:tblPr>
              <a:tblGrid>
                <a:gridCol w="1372187">
                  <a:extLst>
                    <a:ext uri="{9D8B030D-6E8A-4147-A177-3AD203B41FA5}">
                      <a16:colId xmlns:a16="http://schemas.microsoft.com/office/drawing/2014/main" val="1103263614"/>
                    </a:ext>
                  </a:extLst>
                </a:gridCol>
                <a:gridCol w="1147089">
                  <a:extLst>
                    <a:ext uri="{9D8B030D-6E8A-4147-A177-3AD203B41FA5}">
                      <a16:colId xmlns:a16="http://schemas.microsoft.com/office/drawing/2014/main" val="1214793957"/>
                    </a:ext>
                  </a:extLst>
                </a:gridCol>
                <a:gridCol w="1259638">
                  <a:extLst>
                    <a:ext uri="{9D8B030D-6E8A-4147-A177-3AD203B41FA5}">
                      <a16:colId xmlns:a16="http://schemas.microsoft.com/office/drawing/2014/main" val="2437531190"/>
                    </a:ext>
                  </a:extLst>
                </a:gridCol>
                <a:gridCol w="1259638">
                  <a:extLst>
                    <a:ext uri="{9D8B030D-6E8A-4147-A177-3AD203B41FA5}">
                      <a16:colId xmlns:a16="http://schemas.microsoft.com/office/drawing/2014/main" val="947740525"/>
                    </a:ext>
                  </a:extLst>
                </a:gridCol>
              </a:tblGrid>
              <a:tr h="312488">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31229">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312488">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8.718</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4.359</a:t>
                      </a:r>
                    </a:p>
                  </a:txBody>
                  <a:tcPr marL="9525" marR="9525" marT="9525" marB="0" anchor="ctr"/>
                </a:tc>
                <a:extLst>
                  <a:ext uri="{0D108BD9-81ED-4DB2-BD59-A6C34878D82A}">
                    <a16:rowId xmlns:a16="http://schemas.microsoft.com/office/drawing/2014/main" val="2671597833"/>
                  </a:ext>
                </a:extLst>
              </a:tr>
              <a:tr h="312488">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1723866473"/>
                  </a:ext>
                </a:extLst>
              </a:tr>
              <a:tr h="312488">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3370870032"/>
                  </a:ext>
                </a:extLst>
              </a:tr>
              <a:tr h="312488">
                <a:tc>
                  <a:txBody>
                    <a:bodyPr/>
                    <a:lstStyle/>
                    <a:p>
                      <a:r>
                        <a:rPr lang="es-CO" sz="1400" b="1">
                          <a:solidFill>
                            <a:schemeClr val="accent1">
                              <a:lumMod val="50000"/>
                            </a:schemeClr>
                          </a:solidFill>
                        </a:rPr>
                        <a:t>TOTAL </a:t>
                      </a:r>
                      <a:r>
                        <a:rPr lang="es-CO" sz="1400" b="0">
                          <a:solidFill>
                            <a:schemeClr val="accent1">
                              <a:lumMod val="50000"/>
                            </a:schemeClr>
                          </a:solidFill>
                        </a:rPr>
                        <a:t>(*)</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panose="020F0502020204030204" pitchFamily="34" charset="0"/>
                        </a:rPr>
                        <a:t>14.530</a:t>
                      </a:r>
                    </a:p>
                  </a:txBody>
                  <a:tcPr marL="9525" marR="9525" marT="9525" marB="0" anchor="ctr"/>
                </a:tc>
                <a:tc>
                  <a:txBody>
                    <a:bodyPr/>
                    <a:lstStyle/>
                    <a:p>
                      <a:pPr algn="ctr" rtl="0" fontAlgn="ctr"/>
                      <a:r>
                        <a:rPr lang="es-CO" sz="1400" b="1" i="0" u="none" strike="noStrike">
                          <a:solidFill>
                            <a:srgbClr val="203864"/>
                          </a:solidFill>
                          <a:effectLst/>
                          <a:latin typeface="Calibri" panose="020F0502020204030204" pitchFamily="34" charset="0"/>
                        </a:rPr>
                        <a:t>7.265</a:t>
                      </a:r>
                    </a:p>
                  </a:txBody>
                  <a:tcPr marL="9525" marR="9525" marT="9525" marB="0" anchor="ctr"/>
                </a:tc>
                <a:extLst>
                  <a:ext uri="{0D108BD9-81ED-4DB2-BD59-A6C34878D82A}">
                    <a16:rowId xmlns:a16="http://schemas.microsoft.com/office/drawing/2014/main" val="4004075492"/>
                  </a:ext>
                </a:extLst>
              </a:tr>
            </a:tbl>
          </a:graphicData>
        </a:graphic>
      </p:graphicFrame>
      <p:sp>
        <p:nvSpPr>
          <p:cNvPr id="15" name="Rectángulo 14">
            <a:extLst>
              <a:ext uri="{FF2B5EF4-FFF2-40B4-BE49-F238E27FC236}">
                <a16:creationId xmlns:a16="http://schemas.microsoft.com/office/drawing/2014/main" id="{7103DA4D-E644-4A49-99E3-F34D49757E99}"/>
              </a:ext>
            </a:extLst>
          </p:cNvPr>
          <p:cNvSpPr/>
          <p:nvPr/>
        </p:nvSpPr>
        <p:spPr>
          <a:xfrm>
            <a:off x="376518" y="5298737"/>
            <a:ext cx="5270632" cy="2462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mn-ea"/>
                <a:cs typeface="+mn-cs"/>
              </a:rPr>
              <a:t>Nota: El Concesionario instaló puntos de cestas adicionales en la localidad de Sumapaz.</a:t>
            </a:r>
            <a:endPar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Times New Roman" panose="02020603050405020304" pitchFamily="18" charset="0"/>
              <a:cs typeface="+mn-cs"/>
            </a:endParaRPr>
          </a:p>
        </p:txBody>
      </p:sp>
      <p:sp>
        <p:nvSpPr>
          <p:cNvPr id="4" name="Rectangle 1">
            <a:extLst>
              <a:ext uri="{FF2B5EF4-FFF2-40B4-BE49-F238E27FC236}">
                <a16:creationId xmlns:a16="http://schemas.microsoft.com/office/drawing/2014/main" id="{CB477556-075A-5FB6-2702-FF1266CB3059}"/>
              </a:ext>
            </a:extLst>
          </p:cNvPr>
          <p:cNvSpPr>
            <a:spLocks noChangeArrowheads="1"/>
          </p:cNvSpPr>
          <p:nvPr/>
        </p:nvSpPr>
        <p:spPr bwMode="auto">
          <a:xfrm rot="10800000" flipV="1">
            <a:off x="5803506" y="3716860"/>
            <a:ext cx="6094754"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dirty="0">
                <a:solidFill>
                  <a:srgbClr val="002060"/>
                </a:solidFill>
                <a:latin typeface="Calibri" panose="020F0502020204030204"/>
                <a:ea typeface="Times New Roman" panose="02020603050405020304" pitchFamily="18" charset="0"/>
                <a:cs typeface="Arial"/>
              </a:rPr>
              <a:t>agosto </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graphicFrame>
        <p:nvGraphicFramePr>
          <p:cNvPr id="16" name="Tabla 15">
            <a:extLst>
              <a:ext uri="{FF2B5EF4-FFF2-40B4-BE49-F238E27FC236}">
                <a16:creationId xmlns:a16="http://schemas.microsoft.com/office/drawing/2014/main" id="{9A6F6F44-1A78-2F4A-03B2-02181E65BB01}"/>
              </a:ext>
            </a:extLst>
          </p:cNvPr>
          <p:cNvGraphicFramePr>
            <a:graphicFrameLocks noGrp="1"/>
          </p:cNvGraphicFramePr>
          <p:nvPr/>
        </p:nvGraphicFramePr>
        <p:xfrm>
          <a:off x="525060" y="3832852"/>
          <a:ext cx="5122090" cy="1245343"/>
        </p:xfrm>
        <a:graphic>
          <a:graphicData uri="http://schemas.openxmlformats.org/drawingml/2006/table">
            <a:tbl>
              <a:tblPr firstRow="1" firstCol="1" bandRow="1">
                <a:tableStyleId>{68D230F3-CF80-4859-8CE7-A43EE81993B5}</a:tableStyleId>
              </a:tblPr>
              <a:tblGrid>
                <a:gridCol w="1209055">
                  <a:extLst>
                    <a:ext uri="{9D8B030D-6E8A-4147-A177-3AD203B41FA5}">
                      <a16:colId xmlns:a16="http://schemas.microsoft.com/office/drawing/2014/main" val="3123890751"/>
                    </a:ext>
                  </a:extLst>
                </a:gridCol>
                <a:gridCol w="1304345">
                  <a:extLst>
                    <a:ext uri="{9D8B030D-6E8A-4147-A177-3AD203B41FA5}">
                      <a16:colId xmlns:a16="http://schemas.microsoft.com/office/drawing/2014/main" val="2943384657"/>
                    </a:ext>
                  </a:extLst>
                </a:gridCol>
                <a:gridCol w="1304345">
                  <a:extLst>
                    <a:ext uri="{9D8B030D-6E8A-4147-A177-3AD203B41FA5}">
                      <a16:colId xmlns:a16="http://schemas.microsoft.com/office/drawing/2014/main" val="404626813"/>
                    </a:ext>
                  </a:extLst>
                </a:gridCol>
                <a:gridCol w="130434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a:solidFill>
                            <a:schemeClr val="accent1">
                              <a:lumMod val="50000"/>
                            </a:schemeClr>
                          </a:solidFill>
                          <a:latin typeface="+mn-lt"/>
                          <a:ea typeface="+mn-ea"/>
                          <a:cs typeface="+mn-cs"/>
                        </a:rPr>
                        <a:t>4.352</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8.289</a:t>
                      </a:r>
                    </a:p>
                  </a:txBody>
                  <a:tcPr marL="44450" marR="44450" marT="0" marB="0" anchor="ctr"/>
                </a:tc>
                <a:tc>
                  <a:txBody>
                    <a:bodyPr/>
                    <a:lstStyle/>
                    <a:p>
                      <a:pPr marL="0" algn="ctr" defTabSz="914400" rtl="0" eaLnBrk="1" latinLnBrk="0" hangingPunct="1"/>
                      <a:r>
                        <a:rPr lang="es-MX" sz="1400" b="1" kern="1200">
                          <a:solidFill>
                            <a:schemeClr val="accent1">
                              <a:lumMod val="50000"/>
                            </a:schemeClr>
                          </a:solidFill>
                          <a:latin typeface="+mn-lt"/>
                          <a:ea typeface="+mn-ea"/>
                          <a:cs typeface="+mn-cs"/>
                        </a:rPr>
                        <a:t>2.149</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MX" sz="1400" b="1" kern="1200">
                          <a:solidFill>
                            <a:schemeClr val="accent1">
                              <a:lumMod val="50000"/>
                            </a:schemeClr>
                          </a:solidFill>
                          <a:latin typeface="+mn-lt"/>
                          <a:ea typeface="+mn-ea"/>
                          <a:cs typeface="+mn-cs"/>
                        </a:rPr>
                        <a:t>2.096</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5" name="Tabla 4">
            <a:extLst>
              <a:ext uri="{FF2B5EF4-FFF2-40B4-BE49-F238E27FC236}">
                <a16:creationId xmlns:a16="http://schemas.microsoft.com/office/drawing/2014/main" id="{9C22599C-C395-9F6E-F980-24768967EB95}"/>
              </a:ext>
            </a:extLst>
          </p:cNvPr>
          <p:cNvGraphicFramePr>
            <a:graphicFrameLocks noGrp="1"/>
          </p:cNvGraphicFramePr>
          <p:nvPr/>
        </p:nvGraphicFramePr>
        <p:xfrm>
          <a:off x="5875713" y="1368941"/>
          <a:ext cx="5950340" cy="2095509"/>
        </p:xfrm>
        <a:graphic>
          <a:graphicData uri="http://schemas.openxmlformats.org/drawingml/2006/table">
            <a:tbl>
              <a:tblPr firstRow="1" bandRow="1">
                <a:tableStyleId>{68D230F3-CF80-4859-8CE7-A43EE81993B5}</a:tableStyleId>
              </a:tblPr>
              <a:tblGrid>
                <a:gridCol w="1487585">
                  <a:extLst>
                    <a:ext uri="{9D8B030D-6E8A-4147-A177-3AD203B41FA5}">
                      <a16:colId xmlns:a16="http://schemas.microsoft.com/office/drawing/2014/main" val="1676513643"/>
                    </a:ext>
                  </a:extLst>
                </a:gridCol>
                <a:gridCol w="1487585">
                  <a:extLst>
                    <a:ext uri="{9D8B030D-6E8A-4147-A177-3AD203B41FA5}">
                      <a16:colId xmlns:a16="http://schemas.microsoft.com/office/drawing/2014/main" val="2818585249"/>
                    </a:ext>
                  </a:extLst>
                </a:gridCol>
                <a:gridCol w="1487585">
                  <a:extLst>
                    <a:ext uri="{9D8B030D-6E8A-4147-A177-3AD203B41FA5}">
                      <a16:colId xmlns:a16="http://schemas.microsoft.com/office/drawing/2014/main" val="3016725439"/>
                    </a:ext>
                  </a:extLst>
                </a:gridCol>
                <a:gridCol w="1487585">
                  <a:extLst>
                    <a:ext uri="{9D8B030D-6E8A-4147-A177-3AD203B41FA5}">
                      <a16:colId xmlns:a16="http://schemas.microsoft.com/office/drawing/2014/main" val="3179578203"/>
                    </a:ext>
                  </a:extLst>
                </a:gridCol>
              </a:tblGrid>
              <a:tr h="349335">
                <a:tc gridSpan="4">
                  <a:txBody>
                    <a:bodyPr/>
                    <a:lstStyle/>
                    <a:p>
                      <a:pPr algn="ctr"/>
                      <a:r>
                        <a:rPr lang="es-CO" sz="1400" b="1" u="none" strike="noStrike" kern="1200">
                          <a:solidFill>
                            <a:schemeClr val="accent1">
                              <a:lumMod val="50000"/>
                            </a:schemeClr>
                          </a:solidFill>
                          <a:effectLst/>
                          <a:latin typeface="+mn-lt"/>
                          <a:ea typeface="+mn-ea"/>
                          <a:cs typeface="+mn-cs"/>
                        </a:rPr>
                        <a:t>NOVEDADES </a:t>
                      </a:r>
                    </a:p>
                  </a:txBody>
                  <a:tcPr anchor="ct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2095429173"/>
                  </a:ext>
                </a:extLst>
              </a:tr>
              <a:tr h="526974">
                <a:tc>
                  <a:txBody>
                    <a:bodyPr/>
                    <a:lstStyle/>
                    <a:p>
                      <a:pPr algn="ctr"/>
                      <a:r>
                        <a:rPr lang="es-CO" sz="1400" b="1" u="none" strike="noStrike" kern="120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a:solidFill>
                            <a:schemeClr val="accent1">
                              <a:lumMod val="50000"/>
                            </a:schemeClr>
                          </a:solidFill>
                          <a:effectLst/>
                          <a:latin typeface="+mn-lt"/>
                          <a:ea typeface="+mn-ea"/>
                          <a:cs typeface="+mn-cs"/>
                        </a:rPr>
                        <a:t>H</a:t>
                      </a:r>
                      <a:r>
                        <a:rPr lang="es-CO" sz="1400" b="1" u="none" strike="noStrike" kern="1200">
                          <a:solidFill>
                            <a:schemeClr val="accent1">
                              <a:lumMod val="50000"/>
                            </a:schemeClr>
                          </a:solidFill>
                          <a:effectLst/>
                          <a:latin typeface="+mn-lt"/>
                          <a:ea typeface="+mn-ea"/>
                          <a:cs typeface="+mn-cs"/>
                        </a:rPr>
                        <a:t>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24424790"/>
                  </a:ext>
                </a:extLst>
              </a:tr>
              <a:tr h="291463">
                <a:tc>
                  <a:txBody>
                    <a:bodyPr/>
                    <a:lstStyle/>
                    <a:p>
                      <a:pPr algn="l" rtl="0" fontAlgn="base"/>
                      <a:r>
                        <a:rPr lang="es-CO" sz="1400" b="0" i="0">
                          <a:solidFill>
                            <a:srgbClr val="203864"/>
                          </a:solidFill>
                          <a:effectLst/>
                          <a:latin typeface="Calibri" panose="020F0502020204030204" pitchFamily="34" charset="0"/>
                        </a:rPr>
                        <a:t>TIPO 1 (M-121)</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969</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429</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16%</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extLst>
                  <a:ext uri="{0D108BD9-81ED-4DB2-BD59-A6C34878D82A}">
                    <a16:rowId xmlns:a16="http://schemas.microsoft.com/office/drawing/2014/main" val="4208562166"/>
                  </a:ext>
                </a:extLst>
              </a:tr>
              <a:tr h="291463">
                <a:tc>
                  <a:txBody>
                    <a:bodyPr/>
                    <a:lstStyle/>
                    <a:p>
                      <a:pPr algn="l" rtl="0" fontAlgn="base"/>
                      <a:r>
                        <a:rPr lang="es-CO" sz="1400" b="0" i="0">
                          <a:solidFill>
                            <a:srgbClr val="203864"/>
                          </a:solidFill>
                          <a:effectLst/>
                          <a:latin typeface="Calibri" panose="020F0502020204030204" pitchFamily="34" charset="0"/>
                        </a:rPr>
                        <a:t>TIPO 2 (M-123)</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MX" sz="1400" b="0" i="0">
                          <a:solidFill>
                            <a:srgbClr val="203864"/>
                          </a:solidFill>
                          <a:effectLst/>
                          <a:latin typeface="Calibri" panose="020F0502020204030204" pitchFamily="34" charset="0"/>
                        </a:rPr>
                        <a:t>1</a:t>
                      </a:r>
                      <a:r>
                        <a:rPr lang="es-CO" sz="1400" b="0" i="0">
                          <a:solidFill>
                            <a:srgbClr val="203864"/>
                          </a:solidFill>
                          <a:effectLst/>
                          <a:latin typeface="Calibri" panose="020F0502020204030204" pitchFamily="34" charset="0"/>
                        </a:rPr>
                        <a:t>38</a:t>
                      </a:r>
                      <a:endParaRPr lang="es-CO" b="0" i="0">
                        <a:solidFill>
                          <a:srgbClr val="000000"/>
                        </a:solidFill>
                        <a:effectLst/>
                      </a:endParaRPr>
                    </a:p>
                  </a:txBody>
                  <a:tcPr anchor="ctr"/>
                </a:tc>
                <a:tc>
                  <a:txBody>
                    <a:bodyPr/>
                    <a:lstStyle/>
                    <a:p>
                      <a:pPr algn="ctr" rtl="0" fontAlgn="base"/>
                      <a:r>
                        <a:rPr lang="es-MX" sz="1400" b="0" i="0">
                          <a:solidFill>
                            <a:srgbClr val="203864"/>
                          </a:solidFill>
                          <a:effectLst/>
                          <a:latin typeface="Calibri" panose="020F0502020204030204" pitchFamily="34" charset="0"/>
                        </a:rPr>
                        <a:t>757</a:t>
                      </a:r>
                      <a:endParaRPr lang="es-MX"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31%</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extLst>
                  <a:ext uri="{0D108BD9-81ED-4DB2-BD59-A6C34878D82A}">
                    <a16:rowId xmlns:a16="http://schemas.microsoft.com/office/drawing/2014/main" val="3657237804"/>
                  </a:ext>
                </a:extLst>
              </a:tr>
              <a:tr h="291463">
                <a:tc>
                  <a:txBody>
                    <a:bodyPr/>
                    <a:lstStyle/>
                    <a:p>
                      <a:pPr algn="l" rtl="0" fontAlgn="base"/>
                      <a:r>
                        <a:rPr lang="es-CO" sz="1400" b="0" i="0">
                          <a:solidFill>
                            <a:srgbClr val="203864"/>
                          </a:solidFill>
                          <a:effectLst/>
                          <a:latin typeface="Calibri" panose="020F0502020204030204" pitchFamily="34" charset="0"/>
                        </a:rPr>
                        <a:t>TIPO 3 (M-124)</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58</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810</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30%</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extLst>
                  <a:ext uri="{0D108BD9-81ED-4DB2-BD59-A6C34878D82A}">
                    <a16:rowId xmlns:a16="http://schemas.microsoft.com/office/drawing/2014/main" val="2109363137"/>
                  </a:ext>
                </a:extLst>
              </a:tr>
              <a:tr h="0">
                <a:tc>
                  <a:txBody>
                    <a:bodyPr/>
                    <a:lstStyle/>
                    <a:p>
                      <a:pPr algn="l" rtl="0" fontAlgn="base"/>
                      <a:r>
                        <a:rPr lang="es-CO" sz="1400" b="1" i="0">
                          <a:solidFill>
                            <a:srgbClr val="203864"/>
                          </a:solidFill>
                          <a:effectLst/>
                          <a:latin typeface="Calibri" panose="020F0502020204030204" pitchFamily="34" charset="0"/>
                        </a:rPr>
                        <a:t>TOTAL </a:t>
                      </a:r>
                      <a:r>
                        <a:rPr lang="es-CO" sz="1400" b="0" i="0">
                          <a:solidFill>
                            <a:srgbClr val="203864"/>
                          </a:solidFill>
                          <a:effectLst/>
                          <a:latin typeface="Calibri" panose="020F0502020204030204" pitchFamily="34" charset="0"/>
                        </a:rPr>
                        <a:t>(*)</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1" i="0">
                          <a:solidFill>
                            <a:srgbClr val="203864"/>
                          </a:solidFill>
                          <a:effectLst/>
                          <a:latin typeface="Calibri" panose="020F0502020204030204" pitchFamily="34" charset="0"/>
                        </a:rPr>
                        <a:t>1.165</a:t>
                      </a:r>
                      <a:endParaRPr lang="es-CO" b="0" i="0">
                        <a:solidFill>
                          <a:srgbClr val="000000"/>
                        </a:solidFill>
                        <a:effectLst/>
                      </a:endParaRPr>
                    </a:p>
                  </a:txBody>
                  <a:tcPr anchor="ctr"/>
                </a:tc>
                <a:tc>
                  <a:txBody>
                    <a:bodyPr/>
                    <a:lstStyle/>
                    <a:p>
                      <a:pPr algn="ctr" rtl="0" fontAlgn="base"/>
                      <a:r>
                        <a:rPr lang="es-CO" sz="1400" b="1" i="0">
                          <a:solidFill>
                            <a:srgbClr val="203864"/>
                          </a:solidFill>
                          <a:effectLst/>
                          <a:latin typeface="Calibri" panose="020F0502020204030204" pitchFamily="34" charset="0"/>
                        </a:rPr>
                        <a:t>1.996</a:t>
                      </a:r>
                      <a:endParaRPr lang="es-CO" b="0" i="0">
                        <a:solidFill>
                          <a:srgbClr val="000000"/>
                        </a:solidFill>
                        <a:effectLst/>
                      </a:endParaRPr>
                    </a:p>
                  </a:txBody>
                  <a:tcPr anchor="ctr"/>
                </a:tc>
                <a:tc>
                  <a:txBody>
                    <a:bodyPr/>
                    <a:lstStyle/>
                    <a:p>
                      <a:pPr algn="ctr" rtl="0" fontAlgn="base"/>
                      <a:r>
                        <a:rPr lang="es-CO" sz="1400" b="1" i="0">
                          <a:solidFill>
                            <a:srgbClr val="203864"/>
                          </a:solidFill>
                          <a:effectLst/>
                          <a:latin typeface="Calibri" panose="020F0502020204030204" pitchFamily="34" charset="0"/>
                        </a:rPr>
                        <a:t>22%</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extLst>
                  <a:ext uri="{0D108BD9-81ED-4DB2-BD59-A6C34878D82A}">
                    <a16:rowId xmlns:a16="http://schemas.microsoft.com/office/drawing/2014/main" val="1784453775"/>
                  </a:ext>
                </a:extLst>
              </a:tr>
            </a:tbl>
          </a:graphicData>
        </a:graphic>
      </p:graphicFrame>
    </p:spTree>
    <p:extLst>
      <p:ext uri="{BB962C8B-B14F-4D97-AF65-F5344CB8AC3E}">
        <p14:creationId xmlns:p14="http://schemas.microsoft.com/office/powerpoint/2010/main" val="124813362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AFF339CF-9B41-4294-9DBE-B473907341B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9927985" y="1766"/>
            <a:ext cx="1887497" cy="1069014"/>
          </a:xfrm>
          <a:prstGeom prst="rect">
            <a:avLst/>
          </a:prstGeom>
        </p:spPr>
      </p:pic>
      <p:sp>
        <p:nvSpPr>
          <p:cNvPr id="9" name="Rectángulo 8">
            <a:extLst>
              <a:ext uri="{FF2B5EF4-FFF2-40B4-BE49-F238E27FC236}">
                <a16:creationId xmlns:a16="http://schemas.microsoft.com/office/drawing/2014/main" id="{8B6815B0-64C6-4BEC-8915-33ADBD1811A3}"/>
              </a:ext>
            </a:extLst>
          </p:cNvPr>
          <p:cNvSpPr/>
          <p:nvPr/>
        </p:nvSpPr>
        <p:spPr>
          <a:xfrm>
            <a:off x="321444" y="686360"/>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rgbClr val="002060"/>
                </a:solidFill>
                <a:effectLst/>
                <a:uLnTx/>
                <a:uFillTx/>
                <a:latin typeface="Candara"/>
              </a:rPr>
              <a:t>agosto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2"/>
          <a:ext cx="5905012" cy="2255521"/>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31858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662596">
                <a:tc>
                  <a:txBody>
                    <a:bodyPr/>
                    <a:lstStyle/>
                    <a:p>
                      <a:r>
                        <a:rPr lang="es-CO" sz="1400" b="1">
                          <a:solidFill>
                            <a:schemeClr val="accent1">
                              <a:lumMod val="50000"/>
                            </a:schemeClr>
                          </a:solidFill>
                          <a:latin typeface="+mn-lt"/>
                        </a:rPr>
                        <a:t>TIPO CESTA</a:t>
                      </a:r>
                    </a:p>
                  </a:txBody>
                  <a:tcPr/>
                </a:tc>
                <a:tc>
                  <a:txBody>
                    <a:bodyPr/>
                    <a:lstStyle/>
                    <a:p>
                      <a:pPr algn="ctr"/>
                      <a:r>
                        <a:rPr lang="es-CO" sz="1400" b="1">
                          <a:solidFill>
                            <a:schemeClr val="accent1">
                              <a:lumMod val="50000"/>
                            </a:schemeClr>
                          </a:solidFill>
                          <a:latin typeface="+mn-lt"/>
                        </a:rPr>
                        <a:t>PORCENTAJE</a:t>
                      </a:r>
                    </a:p>
                  </a:txBody>
                  <a:tcP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31858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latin typeface="+mn-lt"/>
                        </a:rPr>
                        <a:t>60%</a:t>
                      </a:r>
                    </a:p>
                  </a:txBody>
                  <a:tcPr/>
                </a:tc>
                <a:tc>
                  <a:txBody>
                    <a:bodyPr/>
                    <a:lstStyle/>
                    <a:p>
                      <a:pPr algn="ctr" fontAlgn="ctr"/>
                      <a:r>
                        <a:rPr lang="es-CO" sz="1400" b="0" i="0" u="none" strike="noStrike">
                          <a:solidFill>
                            <a:srgbClr val="203864"/>
                          </a:solidFill>
                          <a:effectLst/>
                          <a:latin typeface="+mn-lt"/>
                        </a:rPr>
                        <a:t>15.416</a:t>
                      </a:r>
                    </a:p>
                  </a:txBody>
                  <a:tcPr marL="9525" marR="9525" marT="9525" marB="0" anchor="ctr"/>
                </a:tc>
                <a:tc>
                  <a:txBody>
                    <a:bodyPr/>
                    <a:lstStyle/>
                    <a:p>
                      <a:pPr algn="ctr" fontAlgn="ctr"/>
                      <a:r>
                        <a:rPr lang="es-CO" sz="1400" b="0" i="0" u="none" strike="noStrike">
                          <a:solidFill>
                            <a:srgbClr val="203864"/>
                          </a:solidFill>
                          <a:effectLst/>
                          <a:latin typeface="+mn-lt"/>
                        </a:rPr>
                        <a:t>7.708</a:t>
                      </a:r>
                    </a:p>
                  </a:txBody>
                  <a:tcPr marL="9525" marR="9525" marT="9525" marB="0" anchor="ctr"/>
                </a:tc>
                <a:extLst>
                  <a:ext uri="{0D108BD9-81ED-4DB2-BD59-A6C34878D82A}">
                    <a16:rowId xmlns:a16="http://schemas.microsoft.com/office/drawing/2014/main" val="2671597833"/>
                  </a:ext>
                </a:extLst>
              </a:tr>
              <a:tr h="31858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1723866473"/>
                  </a:ext>
                </a:extLst>
              </a:tr>
              <a:tr h="31858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3370870032"/>
                  </a:ext>
                </a:extLst>
              </a:tr>
              <a:tr h="31858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mn-lt"/>
                        </a:rPr>
                        <a:t>25.692</a:t>
                      </a:r>
                    </a:p>
                  </a:txBody>
                  <a:tcPr marL="9525" marR="9525" marT="9525" marB="0" anchor="ctr"/>
                </a:tc>
                <a:tc>
                  <a:txBody>
                    <a:bodyPr/>
                    <a:lstStyle/>
                    <a:p>
                      <a:pPr algn="ctr" rtl="0" fontAlgn="ctr"/>
                      <a:r>
                        <a:rPr lang="es-CO" sz="1400" b="1" i="0" u="none" strike="noStrike">
                          <a:solidFill>
                            <a:srgbClr val="203864"/>
                          </a:solidFill>
                          <a:effectLst/>
                          <a:latin typeface="+mn-lt"/>
                        </a:rPr>
                        <a:t>12.846</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2" name="Tabla 1">
            <a:extLst>
              <a:ext uri="{FF2B5EF4-FFF2-40B4-BE49-F238E27FC236}">
                <a16:creationId xmlns:a16="http://schemas.microsoft.com/office/drawing/2014/main" id="{1AE8D2EC-0AB3-525E-ECD6-37ACC3ACD8E4}"/>
              </a:ext>
            </a:extLst>
          </p:cNvPr>
          <p:cNvGraphicFramePr>
            <a:graphicFrameLocks noGrp="1"/>
          </p:cNvGraphicFramePr>
          <p:nvPr/>
        </p:nvGraphicFramePr>
        <p:xfrm>
          <a:off x="376518" y="4067248"/>
          <a:ext cx="6001922" cy="1245343"/>
        </p:xfrm>
        <a:graphic>
          <a:graphicData uri="http://schemas.openxmlformats.org/drawingml/2006/table">
            <a:tbl>
              <a:tblPr firstRow="1" firstCol="1" bandRow="1">
                <a:tableStyleId>{68D230F3-CF80-4859-8CE7-A43EE81993B5}</a:tableStyleId>
              </a:tblPr>
              <a:tblGrid>
                <a:gridCol w="1416737">
                  <a:extLst>
                    <a:ext uri="{9D8B030D-6E8A-4147-A177-3AD203B41FA5}">
                      <a16:colId xmlns:a16="http://schemas.microsoft.com/office/drawing/2014/main" val="3123890751"/>
                    </a:ext>
                  </a:extLst>
                </a:gridCol>
                <a:gridCol w="1528395">
                  <a:extLst>
                    <a:ext uri="{9D8B030D-6E8A-4147-A177-3AD203B41FA5}">
                      <a16:colId xmlns:a16="http://schemas.microsoft.com/office/drawing/2014/main" val="2943384657"/>
                    </a:ext>
                  </a:extLst>
                </a:gridCol>
                <a:gridCol w="1528395">
                  <a:extLst>
                    <a:ext uri="{9D8B030D-6E8A-4147-A177-3AD203B41FA5}">
                      <a16:colId xmlns:a16="http://schemas.microsoft.com/office/drawing/2014/main" val="404626813"/>
                    </a:ext>
                  </a:extLst>
                </a:gridCol>
                <a:gridCol w="152839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71703">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a:solidFill>
                            <a:schemeClr val="accent1">
                              <a:lumMod val="50000"/>
                            </a:schemeClr>
                          </a:solidFill>
                          <a:latin typeface="+mn-lt"/>
                          <a:ea typeface="+mn-ea"/>
                          <a:cs typeface="+mn-cs"/>
                        </a:rPr>
                        <a:t>4.298</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13.731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1.013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2.453</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9F3C7BAF-DE81-24B2-2DEE-8209ECECBFE6}"/>
              </a:ext>
            </a:extLst>
          </p:cNvPr>
          <p:cNvGraphicFramePr>
            <a:graphicFrameLocks noGrp="1"/>
          </p:cNvGraphicFramePr>
          <p:nvPr/>
        </p:nvGraphicFramePr>
        <p:xfrm>
          <a:off x="6639568" y="1436771"/>
          <a:ext cx="5241162" cy="2255520"/>
        </p:xfrm>
        <a:graphic>
          <a:graphicData uri="http://schemas.openxmlformats.org/drawingml/2006/table">
            <a:tbl>
              <a:tblPr firstRow="1" bandRow="1">
                <a:tableStyleId>{68D230F3-CF80-4859-8CE7-A43EE81993B5}</a:tableStyleId>
              </a:tblPr>
              <a:tblGrid>
                <a:gridCol w="1459037">
                  <a:extLst>
                    <a:ext uri="{9D8B030D-6E8A-4147-A177-3AD203B41FA5}">
                      <a16:colId xmlns:a16="http://schemas.microsoft.com/office/drawing/2014/main" val="1103263614"/>
                    </a:ext>
                  </a:extLst>
                </a:gridCol>
                <a:gridCol w="952433">
                  <a:extLst>
                    <a:ext uri="{9D8B030D-6E8A-4147-A177-3AD203B41FA5}">
                      <a16:colId xmlns:a16="http://schemas.microsoft.com/office/drawing/2014/main" val="947740525"/>
                    </a:ext>
                  </a:extLst>
                </a:gridCol>
                <a:gridCol w="1539880">
                  <a:extLst>
                    <a:ext uri="{9D8B030D-6E8A-4147-A177-3AD203B41FA5}">
                      <a16:colId xmlns:a16="http://schemas.microsoft.com/office/drawing/2014/main" val="3279385923"/>
                    </a:ext>
                  </a:extLst>
                </a:gridCol>
                <a:gridCol w="1289812">
                  <a:extLst>
                    <a:ext uri="{9D8B030D-6E8A-4147-A177-3AD203B41FA5}">
                      <a16:colId xmlns:a16="http://schemas.microsoft.com/office/drawing/2014/main" val="1175991103"/>
                    </a:ext>
                  </a:extLst>
                </a:gridCol>
              </a:tblGrid>
              <a:tr h="304800">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731520">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1 (M-121)</a:t>
                      </a:r>
                    </a:p>
                  </a:txBody>
                  <a:tcP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1.928</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1.685</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23%</a:t>
                      </a:r>
                    </a:p>
                  </a:txBody>
                  <a:tcPr marL="0" marR="0" marT="0" marB="0" anchor="ctr"/>
                </a:tc>
                <a:extLst>
                  <a:ext uri="{0D108BD9-81ED-4DB2-BD59-A6C34878D82A}">
                    <a16:rowId xmlns:a16="http://schemas.microsoft.com/office/drawing/2014/main" val="267159783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2 (M-123)</a:t>
                      </a:r>
                    </a:p>
                  </a:txBody>
                  <a:tcP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35</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4.125</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81%</a:t>
                      </a:r>
                    </a:p>
                  </a:txBody>
                  <a:tcPr marL="0" marR="0" marT="0" marB="0" anchor="ctr"/>
                </a:tc>
                <a:extLst>
                  <a:ext uri="{0D108BD9-81ED-4DB2-BD59-A6C34878D82A}">
                    <a16:rowId xmlns:a16="http://schemas.microsoft.com/office/drawing/2014/main" val="172386647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3 (M-124)</a:t>
                      </a:r>
                    </a:p>
                  </a:txBody>
                  <a:tcP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285</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2.685</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58%</a:t>
                      </a:r>
                    </a:p>
                  </a:txBody>
                  <a:tcPr marL="0" marR="0" marT="0" marB="0" anchor="ctr"/>
                </a:tc>
                <a:extLst>
                  <a:ext uri="{0D108BD9-81ED-4DB2-BD59-A6C34878D82A}">
                    <a16:rowId xmlns:a16="http://schemas.microsoft.com/office/drawing/2014/main" val="3370870032"/>
                  </a:ext>
                </a:extLst>
              </a:tr>
              <a:tr h="304800">
                <a:tc>
                  <a:txBody>
                    <a:bodyPr/>
                    <a:lstStyle/>
                    <a:p>
                      <a:pPr marL="0" algn="ctr" defTabSz="914400" rtl="0" eaLnBrk="1" latinLnBrk="0" hangingPunct="1"/>
                      <a:r>
                        <a:rPr lang="es-CO" sz="1400" b="1" kern="1200">
                          <a:solidFill>
                            <a:schemeClr val="accent1">
                              <a:lumMod val="50000"/>
                            </a:schemeClr>
                          </a:solidFill>
                          <a:latin typeface="+mn-lt"/>
                          <a:ea typeface="+mn-ea"/>
                          <a:cs typeface="+mn-cs"/>
                        </a:rPr>
                        <a:t>TOTAL </a:t>
                      </a:r>
                      <a:r>
                        <a:rPr lang="es-CO" sz="1400" b="0" kern="1200">
                          <a:solidFill>
                            <a:schemeClr val="accent1">
                              <a:lumMod val="50000"/>
                            </a:schemeClr>
                          </a:solidFill>
                          <a:latin typeface="+mn-lt"/>
                          <a:ea typeface="+mn-ea"/>
                          <a:cs typeface="+mn-cs"/>
                        </a:rPr>
                        <a:t>(*)</a:t>
                      </a:r>
                    </a:p>
                  </a:txBody>
                  <a:tcPr/>
                </a:tc>
                <a:tc>
                  <a:txBody>
                    <a:bodyPr/>
                    <a:lstStyle/>
                    <a:p>
                      <a:pPr marL="0" algn="ctr" defTabSz="914400" rtl="0" eaLnBrk="1" fontAlgn="ctr" latinLnBrk="0" hangingPunct="1"/>
                      <a:r>
                        <a:rPr lang="es-CO" sz="1400" b="1" kern="1200">
                          <a:solidFill>
                            <a:schemeClr val="accent1">
                              <a:lumMod val="50000"/>
                            </a:schemeClr>
                          </a:solidFill>
                          <a:latin typeface="+mn-lt"/>
                          <a:ea typeface="+mn-ea"/>
                          <a:cs typeface="+mn-cs"/>
                        </a:rPr>
                        <a:t>2.248</a:t>
                      </a:r>
                    </a:p>
                  </a:txBody>
                  <a:tcPr marL="9525" marR="9525" marT="9525" marB="0" anchor="ctr"/>
                </a:tc>
                <a:tc>
                  <a:txBody>
                    <a:bodyPr/>
                    <a:lstStyle/>
                    <a:p>
                      <a:pPr marL="0" algn="ctr" defTabSz="914400" rtl="0" eaLnBrk="1" fontAlgn="ctr" latinLnBrk="0" hangingPunct="1"/>
                      <a:r>
                        <a:rPr lang="es-CO" sz="1400" b="1" kern="1200">
                          <a:solidFill>
                            <a:schemeClr val="accent1">
                              <a:lumMod val="50000"/>
                            </a:schemeClr>
                          </a:solidFill>
                          <a:latin typeface="+mn-lt"/>
                          <a:ea typeface="+mn-ea"/>
                          <a:cs typeface="+mn-cs"/>
                        </a:rPr>
                        <a:t>8.495</a:t>
                      </a:r>
                    </a:p>
                  </a:txBody>
                  <a:tcPr marL="9525" marR="9525" marT="9525" marB="0" anchor="ctr"/>
                </a:tc>
                <a:tc>
                  <a:txBody>
                    <a:bodyPr/>
                    <a:lstStyle/>
                    <a:p>
                      <a:pPr marL="0" algn="ctr" defTabSz="914400" rtl="0" eaLnBrk="1" fontAlgn="ctr" latinLnBrk="0" hangingPunct="1"/>
                      <a:r>
                        <a:rPr lang="es-CO" sz="1400" b="1" kern="1200">
                          <a:solidFill>
                            <a:schemeClr val="accent1">
                              <a:lumMod val="50000"/>
                            </a:schemeClr>
                          </a:solidFill>
                          <a:latin typeface="+mn-lt"/>
                          <a:ea typeface="+mn-ea"/>
                          <a:cs typeface="+mn-cs"/>
                        </a:rPr>
                        <a:t>42%</a:t>
                      </a:r>
                    </a:p>
                  </a:txBody>
                  <a:tcPr marL="0" marR="0" marT="0" marB="0" anchor="ctr"/>
                </a:tc>
                <a:extLst>
                  <a:ext uri="{0D108BD9-81ED-4DB2-BD59-A6C34878D82A}">
                    <a16:rowId xmlns:a16="http://schemas.microsoft.com/office/drawing/2014/main" val="4004075492"/>
                  </a:ext>
                </a:extLst>
              </a:tr>
            </a:tbl>
          </a:graphicData>
        </a:graphic>
      </p:graphicFrame>
      <p:sp>
        <p:nvSpPr>
          <p:cNvPr id="10" name="Rectangle 1">
            <a:extLst>
              <a:ext uri="{FF2B5EF4-FFF2-40B4-BE49-F238E27FC236}">
                <a16:creationId xmlns:a16="http://schemas.microsoft.com/office/drawing/2014/main" id="{E9FC4044-7227-45E4-8DE0-498E0347688C}"/>
              </a:ext>
            </a:extLst>
          </p:cNvPr>
          <p:cNvSpPr>
            <a:spLocks noChangeArrowheads="1"/>
          </p:cNvSpPr>
          <p:nvPr/>
        </p:nvSpPr>
        <p:spPr bwMode="auto">
          <a:xfrm rot="10800000" flipV="1">
            <a:off x="6529420" y="4159581"/>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dirty="0">
                <a:solidFill>
                  <a:srgbClr val="002060"/>
                </a:solidFill>
                <a:latin typeface="Calibri" panose="020F0502020204030204"/>
                <a:ea typeface="Times New Roman" panose="02020603050405020304" pitchFamily="18" charset="0"/>
                <a:cs typeface="Arial"/>
              </a:rPr>
              <a:t>agosto </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12677467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0" name="Rectángulo 9">
            <a:extLst>
              <a:ext uri="{FF2B5EF4-FFF2-40B4-BE49-F238E27FC236}">
                <a16:creationId xmlns:a16="http://schemas.microsoft.com/office/drawing/2014/main" id="{55F523D7-E7C9-4FFC-B9EE-673811255A7E}"/>
              </a:ext>
            </a:extLst>
          </p:cNvPr>
          <p:cNvSpPr/>
          <p:nvPr/>
        </p:nvSpPr>
        <p:spPr>
          <a:xfrm>
            <a:off x="549238" y="734848"/>
            <a:ext cx="8883631" cy="338554"/>
          </a:xfrm>
          <a:prstGeom prst="rect">
            <a:avLst/>
          </a:prstGeom>
        </p:spPr>
        <p:txBody>
          <a:bodyPr wrap="square" lIns="91440" tIns="45720" rIns="91440" bIns="45720" anchor="t">
            <a:spAutoFit/>
          </a:bodyPr>
          <a:lstStyle/>
          <a:p>
            <a:pPr lvl="1">
              <a:tabLst>
                <a:tab pos="914400" algn="l"/>
              </a:tabLst>
              <a:defRPr/>
            </a:pPr>
            <a:r>
              <a:rPr lang="es-CO" sz="1600" b="1" cap="small">
                <a:solidFill>
                  <a:srgbClr val="002060"/>
                </a:solidFill>
                <a:latin typeface="Candara"/>
              </a:rPr>
              <a:t>agosto </a:t>
            </a:r>
            <a:r>
              <a:rPr kumimoji="0" lang="es-CO" sz="1600" b="1" i="0" u="none" strike="noStrike" kern="1200" cap="small" spc="0" normalizeH="0" baseline="0" noProof="0">
                <a:ln>
                  <a:noFill/>
                </a:ln>
                <a:solidFill>
                  <a:srgbClr val="002060"/>
                </a:solidFill>
                <a:effectLst/>
                <a:uLnTx/>
                <a:uFillTx/>
                <a:latin typeface="Candara"/>
              </a:rPr>
              <a:t>de </a:t>
            </a:r>
            <a:r>
              <a:rPr lang="es-CO" sz="1600" b="1" cap="small">
                <a:solidFill>
                  <a:srgbClr val="002060"/>
                </a:solidFill>
                <a:latin typeface="Candara"/>
              </a:rPr>
              <a:t>2024</a:t>
            </a:r>
          </a:p>
        </p:txBody>
      </p:sp>
      <p:graphicFrame>
        <p:nvGraphicFramePr>
          <p:cNvPr id="8" name="Tabla 7">
            <a:extLst>
              <a:ext uri="{FF2B5EF4-FFF2-40B4-BE49-F238E27FC236}">
                <a16:creationId xmlns:a16="http://schemas.microsoft.com/office/drawing/2014/main" id="{A71DCEFE-42F4-4CE6-8F5E-4DDB78B5CCC2}"/>
              </a:ext>
            </a:extLst>
          </p:cNvPr>
          <p:cNvGraphicFramePr>
            <a:graphicFrameLocks noGrp="1"/>
          </p:cNvGraphicFramePr>
          <p:nvPr/>
        </p:nvGraphicFramePr>
        <p:xfrm>
          <a:off x="489656" y="1330907"/>
          <a:ext cx="5890746" cy="2589459"/>
        </p:xfrm>
        <a:graphic>
          <a:graphicData uri="http://schemas.openxmlformats.org/drawingml/2006/table">
            <a:tbl>
              <a:tblPr firstRow="1" bandRow="1">
                <a:tableStyleId>{68D230F3-CF80-4859-8CE7-A43EE81993B5}</a:tableStyleId>
              </a:tblPr>
              <a:tblGrid>
                <a:gridCol w="1604272">
                  <a:extLst>
                    <a:ext uri="{9D8B030D-6E8A-4147-A177-3AD203B41FA5}">
                      <a16:colId xmlns:a16="http://schemas.microsoft.com/office/drawing/2014/main" val="1103263614"/>
                    </a:ext>
                  </a:extLst>
                </a:gridCol>
                <a:gridCol w="1341100">
                  <a:extLst>
                    <a:ext uri="{9D8B030D-6E8A-4147-A177-3AD203B41FA5}">
                      <a16:colId xmlns:a16="http://schemas.microsoft.com/office/drawing/2014/main" val="1214793957"/>
                    </a:ext>
                  </a:extLst>
                </a:gridCol>
                <a:gridCol w="1472687">
                  <a:extLst>
                    <a:ext uri="{9D8B030D-6E8A-4147-A177-3AD203B41FA5}">
                      <a16:colId xmlns:a16="http://schemas.microsoft.com/office/drawing/2014/main" val="2437531190"/>
                    </a:ext>
                  </a:extLst>
                </a:gridCol>
                <a:gridCol w="1472687">
                  <a:extLst>
                    <a:ext uri="{9D8B030D-6E8A-4147-A177-3AD203B41FA5}">
                      <a16:colId xmlns:a16="http://schemas.microsoft.com/office/drawing/2014/main" val="947740525"/>
                    </a:ext>
                  </a:extLst>
                </a:gridCol>
              </a:tblGrid>
              <a:tr h="314739">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439140">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439140">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a:rPr>
                        <a:t>9.736</a:t>
                      </a:r>
                    </a:p>
                  </a:txBody>
                  <a:tcPr marL="9525" marR="9525" marT="9525" marB="0" anchor="ctr"/>
                </a:tc>
                <a:tc>
                  <a:txBody>
                    <a:bodyPr/>
                    <a:lstStyle/>
                    <a:p>
                      <a:pPr algn="ctr" fontAlgn="ctr"/>
                      <a:r>
                        <a:rPr lang="es-CO" sz="1400" b="0" i="0" u="none" strike="noStrike">
                          <a:solidFill>
                            <a:srgbClr val="203864"/>
                          </a:solidFill>
                          <a:effectLst/>
                          <a:latin typeface="Calibri"/>
                        </a:rPr>
                        <a:t>4.868</a:t>
                      </a:r>
                    </a:p>
                  </a:txBody>
                  <a:tcPr marL="9525" marR="9525" marT="9525" marB="0" anchor="ctr"/>
                </a:tc>
                <a:extLst>
                  <a:ext uri="{0D108BD9-81ED-4DB2-BD59-A6C34878D82A}">
                    <a16:rowId xmlns:a16="http://schemas.microsoft.com/office/drawing/2014/main" val="2671597833"/>
                  </a:ext>
                </a:extLst>
              </a:tr>
              <a:tr h="439140">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3.246</a:t>
                      </a:r>
                      <a:endParaRPr lang="es-CO" sz="1400" b="0" i="0" u="none" strike="noStrike">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a:solidFill>
                            <a:srgbClr val="203864"/>
                          </a:solidFill>
                          <a:effectLst/>
                          <a:latin typeface="Calibri"/>
                        </a:rPr>
                        <a:t>1.623</a:t>
                      </a:r>
                      <a:endParaRPr lang="es-CO" sz="1400" b="0" i="0" u="none" strike="noStrike">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23866473"/>
                  </a:ext>
                </a:extLst>
              </a:tr>
              <a:tr h="439140">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3.246</a:t>
                      </a:r>
                      <a:endParaRPr lang="es-CO" sz="1400" b="0" i="0" u="none" strike="noStrike">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a:solidFill>
                            <a:srgbClr val="203864"/>
                          </a:solidFill>
                          <a:effectLst/>
                          <a:latin typeface="Calibri"/>
                        </a:rPr>
                        <a:t>1.623</a:t>
                      </a:r>
                      <a:endParaRPr lang="es-CO" sz="1400" b="0" i="0" u="none" strike="noStrike">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3370870032"/>
                  </a:ext>
                </a:extLst>
              </a:tr>
              <a:tr h="439140">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a:rPr>
                        <a:t>16.228</a:t>
                      </a:r>
                    </a:p>
                  </a:txBody>
                  <a:tcPr marL="9525" marR="9525" marT="9525" marB="0" anchor="ctr"/>
                </a:tc>
                <a:tc>
                  <a:txBody>
                    <a:bodyPr/>
                    <a:lstStyle/>
                    <a:p>
                      <a:pPr algn="ctr" rtl="0" fontAlgn="ctr"/>
                      <a:r>
                        <a:rPr lang="es-CO" sz="1400" b="1" i="0" u="none" strike="noStrike">
                          <a:solidFill>
                            <a:srgbClr val="203864"/>
                          </a:solidFill>
                          <a:effectLst/>
                          <a:latin typeface="Calibri"/>
                        </a:rPr>
                        <a:t>8.114</a:t>
                      </a:r>
                      <a:endParaRPr lang="es-ES" sz="1400"/>
                    </a:p>
                  </a:txBody>
                  <a:tcPr marL="9525" marR="9525" marT="9525" marB="0" anchor="ctr"/>
                </a:tc>
                <a:extLst>
                  <a:ext uri="{0D108BD9-81ED-4DB2-BD59-A6C34878D82A}">
                    <a16:rowId xmlns:a16="http://schemas.microsoft.com/office/drawing/2014/main" val="4004075492"/>
                  </a:ext>
                </a:extLst>
              </a:tr>
            </a:tbl>
          </a:graphicData>
        </a:graphic>
      </p:graphicFrame>
      <p:grpSp>
        <p:nvGrpSpPr>
          <p:cNvPr id="14" name="Grupo 13">
            <a:extLst>
              <a:ext uri="{FF2B5EF4-FFF2-40B4-BE49-F238E27FC236}">
                <a16:creationId xmlns:a16="http://schemas.microsoft.com/office/drawing/2014/main" id="{0A5956D8-4ECC-42C3-A621-8081FC7B0F21}"/>
              </a:ext>
            </a:extLst>
          </p:cNvPr>
          <p:cNvGrpSpPr/>
          <p:nvPr/>
        </p:nvGrpSpPr>
        <p:grpSpPr>
          <a:xfrm>
            <a:off x="10668831" y="42342"/>
            <a:ext cx="1146651" cy="1031060"/>
            <a:chOff x="10562619" y="1423954"/>
            <a:chExt cx="1280250" cy="1299632"/>
          </a:xfrm>
        </p:grpSpPr>
        <p:pic>
          <p:nvPicPr>
            <p:cNvPr id="15" name="Picture 2">
              <a:extLst>
                <a:ext uri="{FF2B5EF4-FFF2-40B4-BE49-F238E27FC236}">
                  <a16:creationId xmlns:a16="http://schemas.microsoft.com/office/drawing/2014/main" id="{8AE37A01-9BD2-4D00-B4EE-F191AB230B66}"/>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0C56A72E-118C-4991-9047-9D96A2E32553}"/>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16747C58-0883-EA37-7C09-0103FE1CE2A3}"/>
              </a:ext>
            </a:extLst>
          </p:cNvPr>
          <p:cNvGraphicFramePr>
            <a:graphicFrameLocks noGrp="1"/>
          </p:cNvGraphicFramePr>
          <p:nvPr/>
        </p:nvGraphicFramePr>
        <p:xfrm>
          <a:off x="376518" y="4243163"/>
          <a:ext cx="6003884" cy="1501291"/>
        </p:xfrm>
        <a:graphic>
          <a:graphicData uri="http://schemas.openxmlformats.org/drawingml/2006/table">
            <a:tbl>
              <a:tblPr firstRow="1" firstCol="1" bandRow="1">
                <a:tableStyleId>{68D230F3-CF80-4859-8CE7-A43EE81993B5}</a:tableStyleId>
              </a:tblPr>
              <a:tblGrid>
                <a:gridCol w="1417199">
                  <a:extLst>
                    <a:ext uri="{9D8B030D-6E8A-4147-A177-3AD203B41FA5}">
                      <a16:colId xmlns:a16="http://schemas.microsoft.com/office/drawing/2014/main" val="3123890751"/>
                    </a:ext>
                  </a:extLst>
                </a:gridCol>
                <a:gridCol w="1528895">
                  <a:extLst>
                    <a:ext uri="{9D8B030D-6E8A-4147-A177-3AD203B41FA5}">
                      <a16:colId xmlns:a16="http://schemas.microsoft.com/office/drawing/2014/main" val="2943384657"/>
                    </a:ext>
                  </a:extLst>
                </a:gridCol>
                <a:gridCol w="1528895">
                  <a:extLst>
                    <a:ext uri="{9D8B030D-6E8A-4147-A177-3AD203B41FA5}">
                      <a16:colId xmlns:a16="http://schemas.microsoft.com/office/drawing/2014/main" val="404626813"/>
                    </a:ext>
                  </a:extLst>
                </a:gridCol>
                <a:gridCol w="1528895">
                  <a:extLst>
                    <a:ext uri="{9D8B030D-6E8A-4147-A177-3AD203B41FA5}">
                      <a16:colId xmlns:a16="http://schemas.microsoft.com/office/drawing/2014/main" val="1491970684"/>
                    </a:ext>
                  </a:extLst>
                </a:gridCol>
              </a:tblGrid>
              <a:tr h="414130">
                <a:tc grid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400" b="1" i="0" u="none" strike="noStrike" kern="1200">
                          <a:solidFill>
                            <a:srgbClr val="1F3864"/>
                          </a:solidFill>
                          <a:effectLst/>
                          <a:latin typeface="Calibri"/>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864276">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CANTIDAD DE CESTAS EXISTENTES</a:t>
                      </a:r>
                    </a:p>
                  </a:txBody>
                  <a:tcPr marL="44450" marR="44450" marT="0" marB="0" anchor="ctr"/>
                </a:tc>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CANTIDAD DE CESTAS</a:t>
                      </a:r>
                    </a:p>
                    <a:p>
                      <a:pPr marL="0" algn="ctr" defTabSz="914400" rtl="0" eaLnBrk="1" fontAlgn="ctr" latinLnBrk="0" hangingPunct="1"/>
                      <a:r>
                        <a:rPr lang="es-CO" sz="1400" b="1" i="0" u="none" strike="noStrike" kern="1200">
                          <a:solidFill>
                            <a:srgbClr val="1F3864"/>
                          </a:solidFill>
                          <a:effectLst/>
                          <a:latin typeface="Calibri"/>
                          <a:ea typeface="+mn-ea"/>
                          <a:cs typeface="+mn-cs"/>
                        </a:rPr>
                        <a:t>TIPO I (M-121)</a:t>
                      </a:r>
                    </a:p>
                  </a:txBody>
                  <a:tcPr marL="44450" marR="44450" marT="0" marB="0" anchor="ctr"/>
                </a:tc>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CANTIDAD DE CESTAS</a:t>
                      </a:r>
                    </a:p>
                    <a:p>
                      <a:pPr marL="0" algn="ctr" defTabSz="914400" rtl="0" eaLnBrk="1" fontAlgn="ctr" latinLnBrk="0" hangingPunct="1"/>
                      <a:r>
                        <a:rPr lang="es-CO" sz="1400" b="1" i="0" u="none" strike="noStrike" kern="1200">
                          <a:solidFill>
                            <a:srgbClr val="1F3864"/>
                          </a:solidFill>
                          <a:effectLst/>
                          <a:latin typeface="Calibri"/>
                          <a:ea typeface="+mn-ea"/>
                          <a:cs typeface="+mn-cs"/>
                        </a:rPr>
                        <a:t>TIPO II (M-123)</a:t>
                      </a:r>
                    </a:p>
                  </a:txBody>
                  <a:tcPr marL="44450" marR="44450" marT="0" marB="0" anchor="ctr"/>
                </a:tc>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CANTIDAD DE CESTAS</a:t>
                      </a:r>
                    </a:p>
                    <a:p>
                      <a:pPr marL="0" algn="ctr" defTabSz="914400" rtl="0" eaLnBrk="1" fontAlgn="ctr" latinLnBrk="0" hangingPunct="1"/>
                      <a:r>
                        <a:rPr lang="es-CO" sz="1400" b="1" i="0" u="none" strike="noStrike" kern="1200">
                          <a:solidFill>
                            <a:srgbClr val="1F3864"/>
                          </a:solidFill>
                          <a:effectLst/>
                          <a:latin typeface="Calibri"/>
                          <a:ea typeface="+mn-ea"/>
                          <a:cs typeface="+mn-cs"/>
                        </a:rPr>
                        <a:t>TIPO III (M-124)</a:t>
                      </a: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3.209</a:t>
                      </a:r>
                      <a:endParaRPr lang="es-ES"/>
                    </a:p>
                  </a:txBody>
                  <a:tcPr marL="9525" marR="9525" marT="9525" marB="0" anchor="b"/>
                </a:tc>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7.518</a:t>
                      </a:r>
                      <a:endParaRPr lang="es-ES"/>
                    </a:p>
                  </a:txBody>
                  <a:tcPr marL="9525" marR="9525" marT="9525" marB="0" anchor="b"/>
                </a:tc>
                <a:tc>
                  <a:txBody>
                    <a:bodyPr/>
                    <a:lstStyle/>
                    <a:p>
                      <a:pPr marL="0" algn="ctr" defTabSz="914400" rtl="0" eaLnBrk="1" fontAlgn="ctr" latinLnBrk="0" hangingPunct="1"/>
                      <a:r>
                        <a:rPr lang="es-MX" sz="1400" b="1" i="0" u="none" strike="noStrike" kern="1200">
                          <a:solidFill>
                            <a:srgbClr val="1F3864"/>
                          </a:solidFill>
                          <a:effectLst/>
                          <a:latin typeface="Calibri"/>
                          <a:ea typeface="+mn-ea"/>
                          <a:cs typeface="+mn-cs"/>
                        </a:rPr>
                        <a:t>748</a:t>
                      </a:r>
                      <a:endParaRPr lang="es-CO" sz="1400" b="1" i="0" u="none" strike="noStrike" kern="1200">
                        <a:solidFill>
                          <a:srgbClr val="1F3864"/>
                        </a:solidFill>
                        <a:effectLst/>
                        <a:latin typeface="Calibri"/>
                        <a:ea typeface="+mn-ea"/>
                        <a:cs typeface="+mn-cs"/>
                      </a:endParaRPr>
                    </a:p>
                  </a:txBody>
                  <a:tcPr marL="9525" marR="9525" marT="9525" marB="0" anchor="b"/>
                </a:tc>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1.032</a:t>
                      </a:r>
                    </a:p>
                  </a:txBody>
                  <a:tcPr marL="9525" marR="9525" marT="9525" marB="0" anchor="b"/>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C54739CF-DF3E-3401-1195-96B57B9FFA1B}"/>
              </a:ext>
            </a:extLst>
          </p:cNvPr>
          <p:cNvGraphicFramePr>
            <a:graphicFrameLocks noGrp="1"/>
          </p:cNvGraphicFramePr>
          <p:nvPr/>
        </p:nvGraphicFramePr>
        <p:xfrm>
          <a:off x="6742801" y="1330905"/>
          <a:ext cx="4959543" cy="2589459"/>
        </p:xfrm>
        <a:graphic>
          <a:graphicData uri="http://schemas.openxmlformats.org/drawingml/2006/table">
            <a:tbl>
              <a:tblPr firstRow="1" bandRow="1">
                <a:tableStyleId>{68D230F3-CF80-4859-8CE7-A43EE81993B5}</a:tableStyleId>
              </a:tblPr>
              <a:tblGrid>
                <a:gridCol w="1412400">
                  <a:extLst>
                    <a:ext uri="{9D8B030D-6E8A-4147-A177-3AD203B41FA5}">
                      <a16:colId xmlns:a16="http://schemas.microsoft.com/office/drawing/2014/main" val="2004644374"/>
                    </a:ext>
                  </a:extLst>
                </a:gridCol>
                <a:gridCol w="1067371">
                  <a:extLst>
                    <a:ext uri="{9D8B030D-6E8A-4147-A177-3AD203B41FA5}">
                      <a16:colId xmlns:a16="http://schemas.microsoft.com/office/drawing/2014/main" val="2201554499"/>
                    </a:ext>
                  </a:extLst>
                </a:gridCol>
                <a:gridCol w="1239886">
                  <a:extLst>
                    <a:ext uri="{9D8B030D-6E8A-4147-A177-3AD203B41FA5}">
                      <a16:colId xmlns:a16="http://schemas.microsoft.com/office/drawing/2014/main" val="999301501"/>
                    </a:ext>
                  </a:extLst>
                </a:gridCol>
                <a:gridCol w="1239886">
                  <a:extLst>
                    <a:ext uri="{9D8B030D-6E8A-4147-A177-3AD203B41FA5}">
                      <a16:colId xmlns:a16="http://schemas.microsoft.com/office/drawing/2014/main" val="3184305047"/>
                    </a:ext>
                  </a:extLst>
                </a:gridCol>
              </a:tblGrid>
              <a:tr h="362654">
                <a:tc gridSpan="4">
                  <a:txBody>
                    <a:bodyPr/>
                    <a:lstStyle/>
                    <a:p>
                      <a:pPr algn="ctr"/>
                      <a:r>
                        <a:rPr lang="es-CO" sz="1400" b="1" u="none" strike="noStrike" kern="1200">
                          <a:solidFill>
                            <a:schemeClr val="accent1">
                              <a:lumMod val="50000"/>
                            </a:schemeClr>
                          </a:solidFill>
                          <a:effectLst/>
                          <a:latin typeface="+mn-lt"/>
                          <a:ea typeface="+mn-ea"/>
                          <a:cs typeface="+mn-cs"/>
                        </a:rPr>
                        <a:t>NOVEDADES </a:t>
                      </a:r>
                    </a:p>
                  </a:txBody>
                  <a:tcPr/>
                </a:tc>
                <a:tc hMerge="1">
                  <a:txBody>
                    <a:bodyPr/>
                    <a:lstStyle/>
                    <a:p>
                      <a:pPr algn="ctr"/>
                      <a:endParaRPr lang="es-CO" sz="1400" b="1" u="none" strike="noStrike" kern="1200">
                        <a:solidFill>
                          <a:schemeClr val="accent1">
                            <a:lumMod val="50000"/>
                          </a:schemeClr>
                        </a:solidFill>
                        <a:effectLst/>
                        <a:latin typeface="+mn-lt"/>
                        <a:ea typeface="+mn-ea"/>
                        <a:cs typeface="+mn-cs"/>
                      </a:endParaRPr>
                    </a:p>
                  </a:txBody>
                  <a:tcPr/>
                </a:tc>
                <a:tc hMerge="1">
                  <a:txBody>
                    <a:bodyPr/>
                    <a:lstStyle/>
                    <a:p>
                      <a:endParaRPr lang="es-CO"/>
                    </a:p>
                  </a:txBody>
                  <a:tcPr/>
                </a:tc>
                <a:tc hMerge="1">
                  <a:txBody>
                    <a:bodyPr/>
                    <a:lstStyle/>
                    <a:p>
                      <a:pPr algn="ctr"/>
                      <a:endParaRPr lang="es-CO" sz="1400" b="1" u="none" strike="noStrike" kern="1200">
                        <a:solidFill>
                          <a:schemeClr val="accent1">
                            <a:lumMod val="50000"/>
                          </a:schemeClr>
                        </a:solidFill>
                        <a:effectLst/>
                        <a:latin typeface="+mn-lt"/>
                        <a:ea typeface="+mn-ea"/>
                        <a:cs typeface="+mn-cs"/>
                      </a:endParaRPr>
                    </a:p>
                  </a:txBody>
                  <a:tcPr/>
                </a:tc>
                <a:extLst>
                  <a:ext uri="{0D108BD9-81ED-4DB2-BD59-A6C34878D82A}">
                    <a16:rowId xmlns:a16="http://schemas.microsoft.com/office/drawing/2014/main" val="519711873"/>
                  </a:ext>
                </a:extLst>
              </a:tr>
              <a:tr h="523023">
                <a:tc>
                  <a:txBody>
                    <a:bodyPr/>
                    <a:lstStyle/>
                    <a:p>
                      <a:pPr algn="ctr"/>
                      <a:r>
                        <a:rPr lang="es-CO" sz="1400" b="1" u="none" strike="noStrike" kern="120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a:solidFill>
                            <a:schemeClr val="accent1">
                              <a:lumMod val="50000"/>
                            </a:schemeClr>
                          </a:solidFill>
                          <a:effectLst/>
                          <a:latin typeface="+mn-lt"/>
                          <a:ea typeface="+mn-ea"/>
                          <a:cs typeface="+mn-cs"/>
                        </a:rPr>
                        <a:t>HURTADAS*</a:t>
                      </a:r>
                      <a:endParaRPr lang="es-CO" sz="1400" b="1" u="none" strike="noStrike" kern="1200">
                        <a:solidFill>
                          <a:schemeClr val="accent1">
                            <a:lumMod val="50000"/>
                          </a:schemeClr>
                        </a:solidFill>
                        <a:effectLst/>
                        <a:latin typeface="+mn-lt"/>
                        <a:ea typeface="+mn-ea"/>
                        <a:cs typeface="+mn-cs"/>
                      </a:endParaRP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3993174157"/>
                  </a:ext>
                </a:extLst>
              </a:tr>
              <a:tr h="428124">
                <a:tc>
                  <a:txBody>
                    <a:bodyPr/>
                    <a:lstStyle/>
                    <a:p>
                      <a:pPr algn="ctr"/>
                      <a:r>
                        <a:rPr lang="es-CO" sz="1400" b="1" i="0" u="none" strike="noStrike" kern="1200">
                          <a:solidFill>
                            <a:schemeClr val="accent1">
                              <a:lumMod val="50000"/>
                            </a:schemeClr>
                          </a:solidFill>
                          <a:effectLst/>
                          <a:highlight>
                            <a:srgbClr val="FFFFFF"/>
                          </a:highlight>
                          <a:latin typeface="+mn-lt"/>
                          <a:ea typeface="+mn-ea"/>
                          <a:cs typeface="+mn-cs"/>
                        </a:rPr>
                        <a:t>TIPO 1 (M-121)</a:t>
                      </a:r>
                    </a:p>
                  </a:txBody>
                  <a:tcPr marL="68580" marR="68580" marT="0"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2.206</a:t>
                      </a:r>
                      <a:endParaRPr lang="es-ES"/>
                    </a:p>
                  </a:txBody>
                  <a:tcPr marL="9525" marR="9525" marT="9525" marB="0" anchor="ctr"/>
                </a:tc>
                <a:tc>
                  <a:txBody>
                    <a:bodyPr/>
                    <a:lstStyle/>
                    <a:p>
                      <a:pPr marL="0" algn="ctr" defTabSz="914400" rtl="0" eaLnBrk="1" fontAlgn="ctr" latinLnBrk="0" hangingPunct="1"/>
                      <a:r>
                        <a:rPr lang="es-MX" sz="1400" b="0" i="0" u="none" strike="noStrike" kern="1200">
                          <a:solidFill>
                            <a:srgbClr val="203864"/>
                          </a:solidFill>
                          <a:effectLst/>
                          <a:latin typeface="Calibri"/>
                          <a:ea typeface="+mn-ea"/>
                          <a:cs typeface="+mn-cs"/>
                        </a:rPr>
                        <a:t>12</a:t>
                      </a:r>
                    </a:p>
                  </a:txBody>
                  <a:tcPr marL="9525" marR="9525" marT="9525"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23%</a:t>
                      </a:r>
                    </a:p>
                  </a:txBody>
                  <a:tcPr anchor="ctr"/>
                </a:tc>
                <a:extLst>
                  <a:ext uri="{0D108BD9-81ED-4DB2-BD59-A6C34878D82A}">
                    <a16:rowId xmlns:a16="http://schemas.microsoft.com/office/drawing/2014/main" val="1562226879"/>
                  </a:ext>
                </a:extLst>
              </a:tr>
              <a:tr h="41941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a:solidFill>
                            <a:schemeClr val="accent1">
                              <a:lumMod val="50000"/>
                            </a:schemeClr>
                          </a:solidFill>
                          <a:effectLst/>
                          <a:latin typeface="+mn-lt"/>
                          <a:ea typeface="+mn-ea"/>
                          <a:cs typeface="+mn-cs"/>
                        </a:rPr>
                        <a:t>TIPO 2 (M-123)</a:t>
                      </a:r>
                    </a:p>
                  </a:txBody>
                  <a:tcPr marL="68580" marR="68580" marT="0"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2.496</a:t>
                      </a:r>
                    </a:p>
                  </a:txBody>
                  <a:tcPr marL="9525" marR="9525" marT="9525" marB="0" anchor="ctr"/>
                </a:tc>
                <a:tc>
                  <a:txBody>
                    <a:bodyPr/>
                    <a:lstStyle/>
                    <a:p>
                      <a:pPr marL="0" algn="ctr" defTabSz="914400" rtl="0" eaLnBrk="1" fontAlgn="ctr" latinLnBrk="0" hangingPunct="1"/>
                      <a:r>
                        <a:rPr lang="es-MX" sz="1400" b="0" i="0" u="none" strike="noStrike" kern="1200">
                          <a:solidFill>
                            <a:srgbClr val="203864"/>
                          </a:solidFill>
                          <a:effectLst/>
                          <a:latin typeface="Calibri"/>
                          <a:ea typeface="+mn-ea"/>
                          <a:cs typeface="+mn-cs"/>
                        </a:rPr>
                        <a:t>2</a:t>
                      </a:r>
                    </a:p>
                  </a:txBody>
                  <a:tcPr marL="9525" marR="9525" marT="9525"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77%</a:t>
                      </a:r>
                    </a:p>
                  </a:txBody>
                  <a:tcPr anchor="ctr"/>
                </a:tc>
                <a:extLst>
                  <a:ext uri="{0D108BD9-81ED-4DB2-BD59-A6C34878D82A}">
                    <a16:rowId xmlns:a16="http://schemas.microsoft.com/office/drawing/2014/main" val="1359095297"/>
                  </a:ext>
                </a:extLst>
              </a:tr>
              <a:tr h="42812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a:solidFill>
                            <a:schemeClr val="accent1">
                              <a:lumMod val="50000"/>
                            </a:schemeClr>
                          </a:solidFill>
                          <a:effectLst/>
                          <a:highlight>
                            <a:srgbClr val="FFFFFF"/>
                          </a:highlight>
                          <a:latin typeface="+mn-lt"/>
                          <a:ea typeface="+mn-ea"/>
                          <a:cs typeface="+mn-cs"/>
                        </a:rPr>
                        <a:t>TIPO 3 (M-124)</a:t>
                      </a:r>
                    </a:p>
                  </a:txBody>
                  <a:tcPr marL="68580" marR="68580" marT="0"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2.114</a:t>
                      </a:r>
                    </a:p>
                  </a:txBody>
                  <a:tcPr marL="9525" marR="9525" marT="9525" marB="0" anchor="ctr"/>
                </a:tc>
                <a:tc>
                  <a:txBody>
                    <a:bodyPr/>
                    <a:lstStyle/>
                    <a:p>
                      <a:pPr marL="0" algn="ctr" defTabSz="914400" rtl="0" eaLnBrk="1" fontAlgn="ctr" latinLnBrk="0" hangingPunct="1"/>
                      <a:r>
                        <a:rPr lang="es-MX" sz="1400" b="0" i="0" u="none" strike="noStrike" kern="1200">
                          <a:solidFill>
                            <a:srgbClr val="203864"/>
                          </a:solidFill>
                          <a:effectLst/>
                          <a:latin typeface="Calibri"/>
                          <a:ea typeface="+mn-ea"/>
                          <a:cs typeface="+mn-cs"/>
                        </a:rPr>
                        <a:t>20</a:t>
                      </a:r>
                    </a:p>
                  </a:txBody>
                  <a:tcPr marL="9525" marR="9525" marT="9525" marB="0" anchor="ctr"/>
                </a:tc>
                <a:tc>
                  <a:txBody>
                    <a:bodyPr/>
                    <a:lstStyle/>
                    <a:p>
                      <a:pPr marL="0" algn="ctr" defTabSz="914400" rtl="0" eaLnBrk="1" fontAlgn="ctr" latinLnBrk="0" hangingPunct="1"/>
                      <a:r>
                        <a:rPr lang="es-CO" sz="1400" b="0" i="0" u="none" strike="noStrike" kern="1200">
                          <a:solidFill>
                            <a:srgbClr val="203864"/>
                          </a:solidFill>
                          <a:effectLst/>
                          <a:latin typeface="Calibri"/>
                          <a:ea typeface="+mn-ea"/>
                          <a:cs typeface="+mn-cs"/>
                        </a:rPr>
                        <a:t>68%</a:t>
                      </a:r>
                    </a:p>
                  </a:txBody>
                  <a:tcPr anchor="ctr"/>
                </a:tc>
                <a:extLst>
                  <a:ext uri="{0D108BD9-81ED-4DB2-BD59-A6C34878D82A}">
                    <a16:rowId xmlns:a16="http://schemas.microsoft.com/office/drawing/2014/main" val="4097018651"/>
                  </a:ext>
                </a:extLst>
              </a:tr>
              <a:tr h="42812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sz="1400" b="1" i="0" u="none" strike="noStrike" kern="1200">
                          <a:solidFill>
                            <a:schemeClr val="accent1">
                              <a:lumMod val="50000"/>
                            </a:schemeClr>
                          </a:solidFill>
                          <a:effectLst/>
                          <a:latin typeface="+mn-lt"/>
                          <a:ea typeface="+mn-ea"/>
                          <a:cs typeface="+mn-cs"/>
                        </a:rPr>
                        <a:t>TOTAL</a:t>
                      </a:r>
                    </a:p>
                  </a:txBody>
                  <a:tcPr marL="68580" marR="68580" marT="0" marB="0" anchor="ctr"/>
                </a:tc>
                <a:tc>
                  <a:txBody>
                    <a:bodyPr/>
                    <a:lstStyle/>
                    <a:p>
                      <a:pPr marL="0" algn="ctr" defTabSz="914400" rtl="0" eaLnBrk="1" fontAlgn="ctr" latinLnBrk="0" hangingPunct="1"/>
                      <a:r>
                        <a:rPr lang="es-CO" sz="1400" b="1" i="0" u="none" strike="noStrike" kern="1200">
                          <a:solidFill>
                            <a:srgbClr val="203864"/>
                          </a:solidFill>
                          <a:effectLst/>
                          <a:latin typeface="Calibri"/>
                          <a:ea typeface="+mn-ea"/>
                          <a:cs typeface="+mn-cs"/>
                        </a:rPr>
                        <a:t>6.896</a:t>
                      </a:r>
                      <a:endParaRPr lang="es-ES"/>
                    </a:p>
                  </a:txBody>
                  <a:tcPr marL="9525" marR="9525" marT="9525" marB="0" anchor="ctr"/>
                </a:tc>
                <a:tc>
                  <a:txBody>
                    <a:bodyPr/>
                    <a:lstStyle/>
                    <a:p>
                      <a:pPr marL="0" algn="ctr" defTabSz="914400" rtl="0" eaLnBrk="1" fontAlgn="ctr" latinLnBrk="0" hangingPunct="1"/>
                      <a:r>
                        <a:rPr lang="es-MX" sz="1400" b="1" i="0" u="none" strike="noStrike" kern="1200">
                          <a:solidFill>
                            <a:srgbClr val="203864"/>
                          </a:solidFill>
                          <a:effectLst/>
                          <a:latin typeface="Calibri"/>
                          <a:ea typeface="+mn-ea"/>
                          <a:cs typeface="+mn-cs"/>
                        </a:rPr>
                        <a:t>34</a:t>
                      </a:r>
                    </a:p>
                  </a:txBody>
                  <a:tcPr marL="9525" marR="9525" marT="9525" marB="0" anchor="ctr"/>
                </a:tc>
                <a:tc>
                  <a:txBody>
                    <a:bodyPr/>
                    <a:lstStyle/>
                    <a:p>
                      <a:pPr marL="0" algn="ctr" defTabSz="914400" rtl="0" eaLnBrk="1" fontAlgn="ctr" latinLnBrk="0" hangingPunct="1"/>
                      <a:r>
                        <a:rPr lang="es-CO" sz="1400" b="1" i="0" u="none" strike="noStrike" kern="1200">
                          <a:solidFill>
                            <a:srgbClr val="203864"/>
                          </a:solidFill>
                          <a:effectLst/>
                          <a:latin typeface="Calibri"/>
                          <a:ea typeface="+mn-ea"/>
                          <a:cs typeface="+mn-cs"/>
                        </a:rPr>
                        <a:t>43%</a:t>
                      </a:r>
                    </a:p>
                  </a:txBody>
                  <a:tcPr anchor="ctr"/>
                </a:tc>
                <a:extLst>
                  <a:ext uri="{0D108BD9-81ED-4DB2-BD59-A6C34878D82A}">
                    <a16:rowId xmlns:a16="http://schemas.microsoft.com/office/drawing/2014/main" val="1974370952"/>
                  </a:ext>
                </a:extLst>
              </a:tr>
            </a:tbl>
          </a:graphicData>
        </a:graphic>
      </p:graphicFrame>
      <p:sp>
        <p:nvSpPr>
          <p:cNvPr id="13" name="Rectangle 1">
            <a:extLst>
              <a:ext uri="{FF2B5EF4-FFF2-40B4-BE49-F238E27FC236}">
                <a16:creationId xmlns:a16="http://schemas.microsoft.com/office/drawing/2014/main" id="{BA7DB936-7981-4D37-83AF-B56122C1AD34}"/>
              </a:ext>
            </a:extLst>
          </p:cNvPr>
          <p:cNvSpPr>
            <a:spLocks noChangeArrowheads="1"/>
          </p:cNvSpPr>
          <p:nvPr/>
        </p:nvSpPr>
        <p:spPr bwMode="auto">
          <a:xfrm rot="10800000" flipV="1">
            <a:off x="6742801" y="4180058"/>
            <a:ext cx="4900038"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dirty="0">
                <a:solidFill>
                  <a:srgbClr val="002060"/>
                </a:solidFill>
                <a:latin typeface="Calibri" panose="020F0502020204030204"/>
                <a:ea typeface="Times New Roman" panose="02020603050405020304" pitchFamily="18" charset="0"/>
                <a:cs typeface="Arial"/>
              </a:rPr>
              <a:t>agosto </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eaLnBrk="0" fontAlgn="base" hangingPunct="0">
              <a:spcBef>
                <a:spcPct val="0"/>
              </a:spcBef>
              <a:spcAft>
                <a:spcPct val="0"/>
              </a:spcAft>
              <a:defRPr/>
            </a:pP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46454891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99784C27-A83D-475F-A827-C6D8D81383C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543927" y="188588"/>
            <a:ext cx="3027847" cy="642009"/>
          </a:xfrm>
          <a:prstGeom prst="rect">
            <a:avLst/>
          </a:prstGeom>
        </p:spPr>
      </p:pic>
      <p:sp>
        <p:nvSpPr>
          <p:cNvPr id="9" name="Rectángulo 8">
            <a:extLst>
              <a:ext uri="{FF2B5EF4-FFF2-40B4-BE49-F238E27FC236}">
                <a16:creationId xmlns:a16="http://schemas.microsoft.com/office/drawing/2014/main" id="{ED457857-EEF4-43E1-A6A7-8240E6465329}"/>
              </a:ext>
            </a:extLst>
          </p:cNvPr>
          <p:cNvSpPr/>
          <p:nvPr/>
        </p:nvSpPr>
        <p:spPr>
          <a:xfrm>
            <a:off x="376518" y="679606"/>
            <a:ext cx="8883631" cy="584775"/>
          </a:xfrm>
          <a:prstGeom prst="rect">
            <a:avLst/>
          </a:prstGeom>
          <a:ln>
            <a:noFill/>
          </a:ln>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a:solidFill>
                  <a:schemeClr val="accent1">
                    <a:lumMod val="50000"/>
                  </a:schemeClr>
                </a:solidFill>
                <a:latin typeface="Candara"/>
              </a:rPr>
              <a:t>Agosto</a:t>
            </a:r>
            <a:r>
              <a:rPr kumimoji="0" lang="es-CO" sz="1600" b="1" i="0" u="none" strike="noStrike" kern="1200" cap="small" spc="0" normalizeH="0" baseline="0" noProof="0">
                <a:ln>
                  <a:noFill/>
                </a:ln>
                <a:solidFill>
                  <a:schemeClr val="accent1">
                    <a:lumMod val="50000"/>
                  </a:schemeClr>
                </a:solidFill>
                <a:effectLst/>
                <a:uLnTx/>
                <a:uFillTx/>
                <a:latin typeface="Candara"/>
              </a:rPr>
              <a:t> de 2024</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graphicFrame>
        <p:nvGraphicFramePr>
          <p:cNvPr id="2" name="Tabla 1">
            <a:extLst>
              <a:ext uri="{FF2B5EF4-FFF2-40B4-BE49-F238E27FC236}">
                <a16:creationId xmlns:a16="http://schemas.microsoft.com/office/drawing/2014/main" id="{CA5F1990-11D6-4EA0-AE47-32A88AE6AFB4}"/>
              </a:ext>
            </a:extLst>
          </p:cNvPr>
          <p:cNvGraphicFramePr>
            <a:graphicFrameLocks noGrp="1"/>
          </p:cNvGraphicFramePr>
          <p:nvPr/>
        </p:nvGraphicFramePr>
        <p:xfrm>
          <a:off x="473212" y="1368303"/>
          <a:ext cx="5498074" cy="2131035"/>
        </p:xfrm>
        <a:graphic>
          <a:graphicData uri="http://schemas.openxmlformats.org/drawingml/2006/table">
            <a:tbl>
              <a:tblPr firstRow="1" bandRow="1">
                <a:tableStyleId>{68D230F3-CF80-4859-8CE7-A43EE81993B5}</a:tableStyleId>
              </a:tblPr>
              <a:tblGrid>
                <a:gridCol w="1497332">
                  <a:extLst>
                    <a:ext uri="{9D8B030D-6E8A-4147-A177-3AD203B41FA5}">
                      <a16:colId xmlns:a16="http://schemas.microsoft.com/office/drawing/2014/main" val="1103263614"/>
                    </a:ext>
                  </a:extLst>
                </a:gridCol>
                <a:gridCol w="1567581">
                  <a:extLst>
                    <a:ext uri="{9D8B030D-6E8A-4147-A177-3AD203B41FA5}">
                      <a16:colId xmlns:a16="http://schemas.microsoft.com/office/drawing/2014/main" val="1214793957"/>
                    </a:ext>
                  </a:extLst>
                </a:gridCol>
                <a:gridCol w="1058642">
                  <a:extLst>
                    <a:ext uri="{9D8B030D-6E8A-4147-A177-3AD203B41FA5}">
                      <a16:colId xmlns:a16="http://schemas.microsoft.com/office/drawing/2014/main" val="2437531190"/>
                    </a:ext>
                  </a:extLst>
                </a:gridCol>
                <a:gridCol w="1374519">
                  <a:extLst>
                    <a:ext uri="{9D8B030D-6E8A-4147-A177-3AD203B41FA5}">
                      <a16:colId xmlns:a16="http://schemas.microsoft.com/office/drawing/2014/main" val="947740525"/>
                    </a:ext>
                  </a:extLst>
                </a:gridCol>
              </a:tblGrid>
              <a:tr h="320392">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44667">
                <a:tc>
                  <a:txBody>
                    <a:bodyPr/>
                    <a:lstStyle/>
                    <a:p>
                      <a:pPr marL="0" algn="ctr" defTabSz="914400" rtl="0" eaLnBrk="1" latinLnBrk="0" hangingPunct="1"/>
                      <a:r>
                        <a:rPr lang="es-CO" sz="1400" b="1" kern="1200">
                          <a:solidFill>
                            <a:schemeClr val="accent1">
                              <a:lumMod val="50000"/>
                            </a:schemeClr>
                          </a:solidFill>
                          <a:latin typeface="+mn-lt"/>
                          <a:ea typeface="+mn-ea"/>
                          <a:cs typeface="+mn-cs"/>
                        </a:rPr>
                        <a:t>TIPO CESTA</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PORCENTAJE</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CANTIDAD CESTAS</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CANTIDAD PUNTOS</a:t>
                      </a:r>
                    </a:p>
                  </a:txBody>
                  <a:tcPr/>
                </a:tc>
                <a:extLst>
                  <a:ext uri="{0D108BD9-81ED-4DB2-BD59-A6C34878D82A}">
                    <a16:rowId xmlns:a16="http://schemas.microsoft.com/office/drawing/2014/main" val="4166006880"/>
                  </a:ext>
                </a:extLst>
              </a:tr>
              <a:tr h="320392">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a:rPr>
                        <a:t>6.876</a:t>
                      </a:r>
                    </a:p>
                  </a:txBody>
                  <a:tcPr marL="9525" marR="9525" marT="9525" marB="0" anchor="ctr"/>
                </a:tc>
                <a:tc>
                  <a:txBody>
                    <a:bodyPr/>
                    <a:lstStyle/>
                    <a:p>
                      <a:pPr algn="ctr" fontAlgn="ctr"/>
                      <a:r>
                        <a:rPr lang="es-CO" sz="1400" b="0" i="0" u="none" strike="noStrike">
                          <a:solidFill>
                            <a:srgbClr val="203864"/>
                          </a:solidFill>
                          <a:effectLst/>
                          <a:latin typeface="Calibri"/>
                        </a:rPr>
                        <a:t>3.438</a:t>
                      </a:r>
                    </a:p>
                  </a:txBody>
                  <a:tcPr marL="9525" marR="9525" marT="9525" marB="0" anchor="ctr"/>
                </a:tc>
                <a:extLst>
                  <a:ext uri="{0D108BD9-81ED-4DB2-BD59-A6C34878D82A}">
                    <a16:rowId xmlns:a16="http://schemas.microsoft.com/office/drawing/2014/main" val="2671597833"/>
                  </a:ext>
                </a:extLst>
              </a:tr>
              <a:tr h="320392">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2.290</a:t>
                      </a:r>
                    </a:p>
                  </a:txBody>
                  <a:tcPr marL="9525" marR="9525" marT="9525" marB="0" anchor="ctr"/>
                </a:tc>
                <a:tc>
                  <a:txBody>
                    <a:bodyPr/>
                    <a:lstStyle/>
                    <a:p>
                      <a:pPr algn="ctr" fontAlgn="ctr"/>
                      <a:r>
                        <a:rPr lang="es-CO" sz="1400" b="0" i="0" u="none" strike="noStrike">
                          <a:solidFill>
                            <a:srgbClr val="203864"/>
                          </a:solidFill>
                          <a:effectLst/>
                          <a:latin typeface="Calibri"/>
                        </a:rPr>
                        <a:t>1.145</a:t>
                      </a:r>
                    </a:p>
                  </a:txBody>
                  <a:tcPr marL="9525" marR="9525" marT="9525" marB="0" anchor="ctr"/>
                </a:tc>
                <a:extLst>
                  <a:ext uri="{0D108BD9-81ED-4DB2-BD59-A6C34878D82A}">
                    <a16:rowId xmlns:a16="http://schemas.microsoft.com/office/drawing/2014/main" val="1723866473"/>
                  </a:ext>
                </a:extLst>
              </a:tr>
              <a:tr h="0">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2.290</a:t>
                      </a:r>
                    </a:p>
                  </a:txBody>
                  <a:tcPr marL="9525" marR="9525" marT="9525" marB="0" anchor="ctr"/>
                </a:tc>
                <a:tc>
                  <a:txBody>
                    <a:bodyPr/>
                    <a:lstStyle/>
                    <a:p>
                      <a:pPr algn="ctr" fontAlgn="ctr"/>
                      <a:r>
                        <a:rPr lang="es-CO" sz="1400" b="0" i="0" u="none" strike="noStrike">
                          <a:solidFill>
                            <a:srgbClr val="203864"/>
                          </a:solidFill>
                          <a:effectLst/>
                          <a:latin typeface="Calibri"/>
                        </a:rPr>
                        <a:t>1.145</a:t>
                      </a:r>
                    </a:p>
                  </a:txBody>
                  <a:tcPr marL="9525" marR="9525" marT="9525" marB="0" anchor="ctr"/>
                </a:tc>
                <a:extLst>
                  <a:ext uri="{0D108BD9-81ED-4DB2-BD59-A6C34878D82A}">
                    <a16:rowId xmlns:a16="http://schemas.microsoft.com/office/drawing/2014/main" val="3370870032"/>
                  </a:ext>
                </a:extLst>
              </a:tr>
              <a:tr h="320392">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fontAlgn="ctr"/>
                      <a:r>
                        <a:rPr lang="es-CO" sz="1400" b="1" i="0" u="none" strike="noStrike">
                          <a:solidFill>
                            <a:srgbClr val="203864"/>
                          </a:solidFill>
                          <a:effectLst/>
                          <a:latin typeface="Calibri"/>
                        </a:rPr>
                        <a:t>11.456</a:t>
                      </a:r>
                    </a:p>
                  </a:txBody>
                  <a:tcPr marL="9525" marR="9525" marT="9525" marB="0" anchor="ctr"/>
                </a:tc>
                <a:tc>
                  <a:txBody>
                    <a:bodyPr/>
                    <a:lstStyle/>
                    <a:p>
                      <a:pPr algn="ctr" fontAlgn="ctr"/>
                      <a:r>
                        <a:rPr lang="es-CO" sz="1400" b="1" i="0" u="none" strike="noStrike">
                          <a:solidFill>
                            <a:srgbClr val="203864"/>
                          </a:solidFill>
                          <a:effectLst/>
                          <a:latin typeface="Calibri"/>
                        </a:rPr>
                        <a:t>5.728</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4" name="Tabla 3">
            <a:extLst>
              <a:ext uri="{FF2B5EF4-FFF2-40B4-BE49-F238E27FC236}">
                <a16:creationId xmlns:a16="http://schemas.microsoft.com/office/drawing/2014/main" id="{F3CAFC5D-2EDF-E4B6-748B-EA5DED840434}"/>
              </a:ext>
            </a:extLst>
          </p:cNvPr>
          <p:cNvGraphicFramePr>
            <a:graphicFrameLocks noGrp="1"/>
          </p:cNvGraphicFramePr>
          <p:nvPr/>
        </p:nvGraphicFramePr>
        <p:xfrm>
          <a:off x="6575658" y="1314534"/>
          <a:ext cx="5498073" cy="2184804"/>
        </p:xfrm>
        <a:graphic>
          <a:graphicData uri="http://schemas.openxmlformats.org/drawingml/2006/table">
            <a:tbl>
              <a:tblPr firstRow="1" bandRow="1">
                <a:tableStyleId>{68D230F3-CF80-4859-8CE7-A43EE81993B5}</a:tableStyleId>
              </a:tblPr>
              <a:tblGrid>
                <a:gridCol w="1530556">
                  <a:extLst>
                    <a:ext uri="{9D8B030D-6E8A-4147-A177-3AD203B41FA5}">
                      <a16:colId xmlns:a16="http://schemas.microsoft.com/office/drawing/2014/main" val="1103263614"/>
                    </a:ext>
                  </a:extLst>
                </a:gridCol>
                <a:gridCol w="999119">
                  <a:extLst>
                    <a:ext uri="{9D8B030D-6E8A-4147-A177-3AD203B41FA5}">
                      <a16:colId xmlns:a16="http://schemas.microsoft.com/office/drawing/2014/main" val="947740525"/>
                    </a:ext>
                  </a:extLst>
                </a:gridCol>
                <a:gridCol w="1245279">
                  <a:extLst>
                    <a:ext uri="{9D8B030D-6E8A-4147-A177-3AD203B41FA5}">
                      <a16:colId xmlns:a16="http://schemas.microsoft.com/office/drawing/2014/main" val="3279385923"/>
                    </a:ext>
                  </a:extLst>
                </a:gridCol>
                <a:gridCol w="1723119">
                  <a:extLst>
                    <a:ext uri="{9D8B030D-6E8A-4147-A177-3AD203B41FA5}">
                      <a16:colId xmlns:a16="http://schemas.microsoft.com/office/drawing/2014/main" val="1175991103"/>
                    </a:ext>
                  </a:extLst>
                </a:gridCol>
              </a:tblGrid>
              <a:tr h="307719">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nchor="ct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646209">
                <a:tc>
                  <a:txBody>
                    <a:bodyPr/>
                    <a:lstStyle/>
                    <a:p>
                      <a:pPr algn="ctr"/>
                      <a:r>
                        <a:rPr lang="es-CO" sz="1400" b="1">
                          <a:solidFill>
                            <a:schemeClr val="accent1">
                              <a:lumMod val="50000"/>
                            </a:schemeClr>
                          </a:solidFill>
                          <a:latin typeface="+mn-lt"/>
                        </a:rPr>
                        <a:t>TIPO CESTA</a:t>
                      </a:r>
                    </a:p>
                  </a:txBody>
                  <a:tcPr anchor="ctr"/>
                </a:tc>
                <a:tc>
                  <a:txBody>
                    <a:bodyPr/>
                    <a:lstStyle/>
                    <a:p>
                      <a:pPr algn="ctr">
                        <a:spcAft>
                          <a:spcPts val="0"/>
                        </a:spcAft>
                      </a:pPr>
                      <a:r>
                        <a:rPr lang="es-CO" sz="1400" b="1" kern="1200">
                          <a:solidFill>
                            <a:schemeClr val="accent1">
                              <a:lumMod val="50000"/>
                            </a:schemeClr>
                          </a:solidFill>
                          <a:latin typeface="+mn-lt"/>
                          <a:ea typeface="+mn-ea"/>
                          <a:cs typeface="+mn-cs"/>
                        </a:rPr>
                        <a:t>CESTAS HURTADAS</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CESTAS CON DAÑO- FUERA DE SERVICIO</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PORCENTAJE</a:t>
                      </a:r>
                    </a:p>
                  </a:txBody>
                  <a:tcPr marL="68580" marR="68580" marT="0" marB="0" anchor="ctr"/>
                </a:tc>
                <a:extLst>
                  <a:ext uri="{0D108BD9-81ED-4DB2-BD59-A6C34878D82A}">
                    <a16:rowId xmlns:a16="http://schemas.microsoft.com/office/drawing/2014/main" val="4166006880"/>
                  </a:ext>
                </a:extLst>
              </a:tr>
              <a:tr h="307719">
                <a:tc>
                  <a:txBody>
                    <a:bodyPr/>
                    <a:lstStyle/>
                    <a:p>
                      <a:pPr algn="ctr"/>
                      <a:r>
                        <a:rPr lang="es-CO" sz="1400" b="1">
                          <a:solidFill>
                            <a:schemeClr val="accent1">
                              <a:lumMod val="50000"/>
                            </a:schemeClr>
                          </a:solidFill>
                          <a:latin typeface="+mn-lt"/>
                        </a:rPr>
                        <a:t>TIPO 1 (M-121)</a:t>
                      </a:r>
                    </a:p>
                  </a:txBody>
                  <a:tcPr anchor="ctr"/>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526</a:t>
                      </a:r>
                      <a:endParaRPr lang="es-CO" sz="1400" kern="120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3</a:t>
                      </a:r>
                      <a:r>
                        <a:rPr lang="es-CO" sz="1400" kern="1200">
                          <a:solidFill>
                            <a:schemeClr val="accent1">
                              <a:lumMod val="50000"/>
                            </a:schemeClr>
                          </a:solidFill>
                          <a:latin typeface="+mn-lt"/>
                          <a:ea typeface="+mn-ea"/>
                          <a:cs typeface="+mn-cs"/>
                        </a:rPr>
                        <a:t>,263</a:t>
                      </a:r>
                    </a:p>
                  </a:txBody>
                  <a:tcPr marL="9525" marR="9525" marT="9525" marB="0" anchor="b"/>
                </a:tc>
                <a:tc>
                  <a:txBody>
                    <a:bodyPr/>
                    <a:lstStyle/>
                    <a:p>
                      <a:pPr marL="0" algn="ctr" defTabSz="914400" rtl="0" eaLnBrk="1" fontAlgn="b" latinLnBrk="0" hangingPunct="1"/>
                      <a:r>
                        <a:rPr lang="es-CO" sz="1400" kern="1200">
                          <a:solidFill>
                            <a:schemeClr val="accent1">
                              <a:lumMod val="50000"/>
                            </a:schemeClr>
                          </a:solidFill>
                          <a:latin typeface="+mn-lt"/>
                          <a:ea typeface="+mn-ea"/>
                          <a:cs typeface="+mn-cs"/>
                        </a:rPr>
                        <a:t>55%</a:t>
                      </a:r>
                    </a:p>
                  </a:txBody>
                  <a:tcPr marL="9525" marR="9525" marT="9525" marB="0" anchor="b"/>
                </a:tc>
                <a:extLst>
                  <a:ext uri="{0D108BD9-81ED-4DB2-BD59-A6C34878D82A}">
                    <a16:rowId xmlns:a16="http://schemas.microsoft.com/office/drawing/2014/main" val="2671597833"/>
                  </a:ext>
                </a:extLst>
              </a:tr>
              <a:tr h="307719">
                <a:tc>
                  <a:txBody>
                    <a:bodyPr/>
                    <a:lstStyle/>
                    <a:p>
                      <a:pPr algn="ctr"/>
                      <a:r>
                        <a:rPr lang="es-CO" sz="1400" b="1">
                          <a:solidFill>
                            <a:schemeClr val="accent1">
                              <a:lumMod val="50000"/>
                            </a:schemeClr>
                          </a:solidFill>
                          <a:latin typeface="+mn-lt"/>
                        </a:rPr>
                        <a:t>TIPO 2 (M-123)</a:t>
                      </a:r>
                    </a:p>
                  </a:txBody>
                  <a:tcPr anchor="ctr"/>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0</a:t>
                      </a:r>
                      <a:endParaRPr lang="es-CO" sz="1400" kern="120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9</a:t>
                      </a:r>
                      <a:r>
                        <a:rPr lang="es-CO" sz="1400" kern="1200">
                          <a:solidFill>
                            <a:schemeClr val="accent1">
                              <a:lumMod val="50000"/>
                            </a:schemeClr>
                          </a:solidFill>
                          <a:latin typeface="+mn-lt"/>
                          <a:ea typeface="+mn-ea"/>
                          <a:cs typeface="+mn-cs"/>
                        </a:rPr>
                        <a:t>1</a:t>
                      </a:r>
                    </a:p>
                  </a:txBody>
                  <a:tcPr marL="9525" marR="9525" marT="9525" marB="0" anchor="b"/>
                </a:tc>
                <a:tc>
                  <a:txBody>
                    <a:bodyPr/>
                    <a:lstStyle/>
                    <a:p>
                      <a:pPr marL="0" algn="ctr" defTabSz="914400" rtl="0" eaLnBrk="1" fontAlgn="b" latinLnBrk="0" hangingPunct="1"/>
                      <a:r>
                        <a:rPr lang="es-CO" sz="1400" kern="1200">
                          <a:solidFill>
                            <a:schemeClr val="accent1">
                              <a:lumMod val="50000"/>
                            </a:schemeClr>
                          </a:solidFill>
                          <a:latin typeface="+mn-lt"/>
                          <a:ea typeface="+mn-ea"/>
                          <a:cs typeface="+mn-cs"/>
                        </a:rPr>
                        <a:t>4%</a:t>
                      </a:r>
                    </a:p>
                  </a:txBody>
                  <a:tcPr marL="9525" marR="9525" marT="9525" marB="0" anchor="b"/>
                </a:tc>
                <a:extLst>
                  <a:ext uri="{0D108BD9-81ED-4DB2-BD59-A6C34878D82A}">
                    <a16:rowId xmlns:a16="http://schemas.microsoft.com/office/drawing/2014/main" val="1723866473"/>
                  </a:ext>
                </a:extLst>
              </a:tr>
              <a:tr h="307719">
                <a:tc>
                  <a:txBody>
                    <a:bodyPr/>
                    <a:lstStyle/>
                    <a:p>
                      <a:pPr algn="ctr"/>
                      <a:r>
                        <a:rPr lang="es-CO" sz="1400" b="1">
                          <a:solidFill>
                            <a:schemeClr val="accent1">
                              <a:lumMod val="50000"/>
                            </a:schemeClr>
                          </a:solidFill>
                          <a:latin typeface="+mn-lt"/>
                        </a:rPr>
                        <a:t>TIPO 3 (M-124)</a:t>
                      </a:r>
                    </a:p>
                  </a:txBody>
                  <a:tcPr anchor="ctr"/>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0</a:t>
                      </a:r>
                      <a:endParaRPr lang="es-CO" sz="1400" kern="120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2</a:t>
                      </a:r>
                      <a:r>
                        <a:rPr lang="es-CO" sz="1400" kern="1200">
                          <a:solidFill>
                            <a:schemeClr val="accent1">
                              <a:lumMod val="50000"/>
                            </a:schemeClr>
                          </a:solidFill>
                          <a:latin typeface="+mn-lt"/>
                          <a:ea typeface="+mn-ea"/>
                          <a:cs typeface="+mn-cs"/>
                        </a:rPr>
                        <a:t>75</a:t>
                      </a:r>
                    </a:p>
                  </a:txBody>
                  <a:tcPr marL="9525" marR="9525" marT="9525" marB="0" anchor="b"/>
                </a:tc>
                <a:tc>
                  <a:txBody>
                    <a:bodyPr/>
                    <a:lstStyle/>
                    <a:p>
                      <a:pPr marL="0" algn="ctr" defTabSz="914400" rtl="0" eaLnBrk="1" fontAlgn="b" latinLnBrk="0" hangingPunct="1"/>
                      <a:r>
                        <a:rPr lang="es-CO" sz="1400" kern="1200">
                          <a:solidFill>
                            <a:schemeClr val="accent1">
                              <a:lumMod val="50000"/>
                            </a:schemeClr>
                          </a:solidFill>
                          <a:latin typeface="+mn-lt"/>
                          <a:ea typeface="+mn-ea"/>
                          <a:cs typeface="+mn-cs"/>
                        </a:rPr>
                        <a:t>12%</a:t>
                      </a:r>
                    </a:p>
                  </a:txBody>
                  <a:tcPr marL="9525" marR="9525" marT="9525" marB="0" anchor="b"/>
                </a:tc>
                <a:extLst>
                  <a:ext uri="{0D108BD9-81ED-4DB2-BD59-A6C34878D82A}">
                    <a16:rowId xmlns:a16="http://schemas.microsoft.com/office/drawing/2014/main" val="3370870032"/>
                  </a:ext>
                </a:extLst>
              </a:tr>
              <a:tr h="307719">
                <a:tc>
                  <a:txBody>
                    <a:bodyPr/>
                    <a:lstStyle/>
                    <a:p>
                      <a:pPr algn="ctr"/>
                      <a:r>
                        <a:rPr lang="es-CO" sz="1400" b="1">
                          <a:solidFill>
                            <a:schemeClr val="accent1">
                              <a:lumMod val="50000"/>
                            </a:schemeClr>
                          </a:solidFill>
                          <a:latin typeface="+mn-lt"/>
                        </a:rPr>
                        <a:t>TOTAL</a:t>
                      </a:r>
                    </a:p>
                  </a:txBody>
                  <a:tcPr anchor="ct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263</a:t>
                      </a:r>
                    </a:p>
                  </a:txBody>
                  <a:tcPr marL="9525" marR="9525" marT="9525" marB="0" anchor="b"/>
                </a:tc>
                <a:tc>
                  <a:txBody>
                    <a:bodyPr/>
                    <a:lstStyle/>
                    <a:p>
                      <a:pPr marL="0" algn="ctr" defTabSz="914400" rtl="0" eaLnBrk="1" fontAlgn="b" latinLnBrk="0" hangingPunct="1"/>
                      <a:r>
                        <a:rPr lang="es-MX" sz="1400" b="1" kern="1200">
                          <a:solidFill>
                            <a:schemeClr val="accent1">
                              <a:lumMod val="50000"/>
                            </a:schemeClr>
                          </a:solidFill>
                          <a:latin typeface="+mn-lt"/>
                          <a:ea typeface="+mn-ea"/>
                          <a:cs typeface="+mn-cs"/>
                        </a:rPr>
                        <a:t>3</a:t>
                      </a:r>
                      <a:r>
                        <a:rPr lang="es-CO" sz="1400" b="1" kern="1200">
                          <a:solidFill>
                            <a:schemeClr val="accent1">
                              <a:lumMod val="50000"/>
                            </a:schemeClr>
                          </a:solidFill>
                          <a:latin typeface="+mn-lt"/>
                          <a:ea typeface="+mn-ea"/>
                          <a:cs typeface="+mn-cs"/>
                        </a:rPr>
                        <a:t>,629</a:t>
                      </a:r>
                    </a:p>
                  </a:txBody>
                  <a:tcPr marL="9525" marR="9525" marT="9525" marB="0" anchor="b"/>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36%</a:t>
                      </a:r>
                    </a:p>
                  </a:txBody>
                  <a:tcPr marL="9525" marR="9525" marT="9525" marB="0" anchor="b"/>
                </a:tc>
                <a:extLst>
                  <a:ext uri="{0D108BD9-81ED-4DB2-BD59-A6C34878D82A}">
                    <a16:rowId xmlns:a16="http://schemas.microsoft.com/office/drawing/2014/main" val="4004075492"/>
                  </a:ext>
                </a:extLst>
              </a:tr>
            </a:tbl>
          </a:graphicData>
        </a:graphic>
      </p:graphicFrame>
      <p:graphicFrame>
        <p:nvGraphicFramePr>
          <p:cNvPr id="5" name="Tabla 4">
            <a:extLst>
              <a:ext uri="{FF2B5EF4-FFF2-40B4-BE49-F238E27FC236}">
                <a16:creationId xmlns:a16="http://schemas.microsoft.com/office/drawing/2014/main" id="{1482F928-010B-0B3F-6F37-F3A66305918C}"/>
              </a:ext>
            </a:extLst>
          </p:cNvPr>
          <p:cNvGraphicFramePr>
            <a:graphicFrameLocks noGrp="1"/>
          </p:cNvGraphicFramePr>
          <p:nvPr/>
        </p:nvGraphicFramePr>
        <p:xfrm>
          <a:off x="473213" y="3939311"/>
          <a:ext cx="5498075" cy="1236476"/>
        </p:xfrm>
        <a:graphic>
          <a:graphicData uri="http://schemas.openxmlformats.org/drawingml/2006/table">
            <a:tbl>
              <a:tblPr firstRow="1" firstCol="1" bandRow="1">
                <a:tableStyleId>{68D230F3-CF80-4859-8CE7-A43EE81993B5}</a:tableStyleId>
              </a:tblPr>
              <a:tblGrid>
                <a:gridCol w="1297805">
                  <a:extLst>
                    <a:ext uri="{9D8B030D-6E8A-4147-A177-3AD203B41FA5}">
                      <a16:colId xmlns:a16="http://schemas.microsoft.com/office/drawing/2014/main" val="3123890751"/>
                    </a:ext>
                  </a:extLst>
                </a:gridCol>
                <a:gridCol w="1400090">
                  <a:extLst>
                    <a:ext uri="{9D8B030D-6E8A-4147-A177-3AD203B41FA5}">
                      <a16:colId xmlns:a16="http://schemas.microsoft.com/office/drawing/2014/main" val="2943384657"/>
                    </a:ext>
                  </a:extLst>
                </a:gridCol>
                <a:gridCol w="1400090">
                  <a:extLst>
                    <a:ext uri="{9D8B030D-6E8A-4147-A177-3AD203B41FA5}">
                      <a16:colId xmlns:a16="http://schemas.microsoft.com/office/drawing/2014/main" val="404626813"/>
                    </a:ext>
                  </a:extLst>
                </a:gridCol>
                <a:gridCol w="1400090">
                  <a:extLst>
                    <a:ext uri="{9D8B030D-6E8A-4147-A177-3AD203B41FA5}">
                      <a16:colId xmlns:a16="http://schemas.microsoft.com/office/drawing/2014/main" val="1491970684"/>
                    </a:ext>
                  </a:extLst>
                </a:gridCol>
              </a:tblGrid>
              <a:tr h="237042">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rPr>
                        <a:t>MANTENIMIENTO DE CESTAS</a:t>
                      </a:r>
                      <a:endParaRPr lang="es-CO" sz="14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594994">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359354">
                <a:tc>
                  <a:txBody>
                    <a:bodyPr/>
                    <a:lstStyle/>
                    <a:p>
                      <a:pPr marL="0" algn="ctr" defTabSz="914400" rtl="0" eaLnBrk="1" fontAlgn="ctr" latinLnBrk="0" hangingPunct="1"/>
                      <a:r>
                        <a:rPr lang="es-MX" sz="1400" b="0" kern="1200">
                          <a:solidFill>
                            <a:schemeClr val="accent1">
                              <a:lumMod val="50000"/>
                            </a:schemeClr>
                          </a:solidFill>
                          <a:latin typeface="+mn-lt"/>
                          <a:ea typeface="+mn-ea"/>
                          <a:cs typeface="+mn-cs"/>
                        </a:rPr>
                        <a:t>2.380</a:t>
                      </a:r>
                      <a:endParaRPr lang="es-CO" sz="1400" b="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a:solidFill>
                            <a:schemeClr val="accent1">
                              <a:lumMod val="50000"/>
                            </a:schemeClr>
                          </a:solidFill>
                          <a:latin typeface="+mn-lt"/>
                          <a:ea typeface="+mn-ea"/>
                          <a:cs typeface="+mn-cs"/>
                        </a:rPr>
                        <a:t>6.029</a:t>
                      </a:r>
                      <a:endParaRPr lang="es-CO" sz="140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a:solidFill>
                            <a:schemeClr val="accent1">
                              <a:lumMod val="50000"/>
                            </a:schemeClr>
                          </a:solidFill>
                          <a:latin typeface="+mn-lt"/>
                          <a:ea typeface="+mn-ea"/>
                          <a:cs typeface="+mn-cs"/>
                        </a:rPr>
                        <a:t>186</a:t>
                      </a:r>
                      <a:endParaRPr lang="es-CO" sz="140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a:solidFill>
                            <a:schemeClr val="accent1">
                              <a:lumMod val="50000"/>
                            </a:schemeClr>
                          </a:solidFill>
                          <a:latin typeface="+mn-lt"/>
                          <a:ea typeface="+mn-ea"/>
                          <a:cs typeface="+mn-cs"/>
                        </a:rPr>
                        <a:t>370</a:t>
                      </a:r>
                      <a:endParaRPr lang="es-CO" sz="1400" kern="1200">
                        <a:solidFill>
                          <a:schemeClr val="accent1">
                            <a:lumMod val="50000"/>
                          </a:schemeClr>
                        </a:solidFill>
                        <a:latin typeface="+mn-lt"/>
                        <a:ea typeface="+mn-ea"/>
                        <a:cs typeface="+mn-cs"/>
                      </a:endParaRPr>
                    </a:p>
                  </a:txBody>
                  <a:tcPr marL="9525" marR="9525" marT="9525" marB="0" anchor="ctr"/>
                </a:tc>
                <a:extLst>
                  <a:ext uri="{0D108BD9-81ED-4DB2-BD59-A6C34878D82A}">
                    <a16:rowId xmlns:a16="http://schemas.microsoft.com/office/drawing/2014/main" val="1500188062"/>
                  </a:ext>
                </a:extLst>
              </a:tr>
            </a:tbl>
          </a:graphicData>
        </a:graphic>
      </p:graphicFrame>
      <p:sp>
        <p:nvSpPr>
          <p:cNvPr id="10" name="Rectangle 1">
            <a:extLst>
              <a:ext uri="{FF2B5EF4-FFF2-40B4-BE49-F238E27FC236}">
                <a16:creationId xmlns:a16="http://schemas.microsoft.com/office/drawing/2014/main" id="{9760E5CE-803E-41F2-899B-00A5DDA457EE}"/>
              </a:ext>
            </a:extLst>
          </p:cNvPr>
          <p:cNvSpPr>
            <a:spLocks noChangeArrowheads="1"/>
          </p:cNvSpPr>
          <p:nvPr/>
        </p:nvSpPr>
        <p:spPr bwMode="auto">
          <a:xfrm rot="10800000" flipV="1">
            <a:off x="6584494" y="3650328"/>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dirty="0">
                <a:solidFill>
                  <a:srgbClr val="002060"/>
                </a:solidFill>
                <a:latin typeface="Calibri" panose="020F0502020204030204"/>
                <a:ea typeface="Times New Roman" panose="02020603050405020304" pitchFamily="18" charset="0"/>
                <a:cs typeface="Arial"/>
              </a:rPr>
              <a:t>agosto </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84822353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Rectángulo 8">
            <a:extLst>
              <a:ext uri="{FF2B5EF4-FFF2-40B4-BE49-F238E27FC236}">
                <a16:creationId xmlns:a16="http://schemas.microsoft.com/office/drawing/2014/main" id="{8B6815B0-64C6-4BEC-8915-33ADBD1811A3}"/>
              </a:ext>
            </a:extLst>
          </p:cNvPr>
          <p:cNvSpPr/>
          <p:nvPr/>
        </p:nvSpPr>
        <p:spPr>
          <a:xfrm>
            <a:off x="473428" y="686361"/>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chemeClr val="accent1">
                    <a:lumMod val="50000"/>
                  </a:schemeClr>
                </a:solidFill>
                <a:effectLst/>
                <a:uLnTx/>
                <a:uFillTx/>
                <a:latin typeface="Candara"/>
              </a:rPr>
              <a:t>Agosto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a:solidFill>
                            <a:schemeClr val="accent1">
                              <a:lumMod val="50000"/>
                            </a:schemeClr>
                          </a:solidFill>
                          <a:latin typeface="+mn-lt"/>
                        </a:rPr>
                        <a:t>PORCENTAJE</a:t>
                      </a:r>
                    </a:p>
                  </a:txBody>
                  <a:tcPr anchor="ct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rPr>
                        <a:t>60%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7.698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3.849 </a:t>
                      </a:r>
                    </a:p>
                  </a:txBody>
                  <a:tcP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12.830</a:t>
                      </a:r>
                    </a:p>
                  </a:txBody>
                  <a:tcPr marL="9525" marR="9525" marT="9525"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6.415</a:t>
                      </a:r>
                    </a:p>
                  </a:txBody>
                  <a:tcPr anchor="ctr"/>
                </a:tc>
                <a:extLst>
                  <a:ext uri="{0D108BD9-81ED-4DB2-BD59-A6C34878D82A}">
                    <a16:rowId xmlns:a16="http://schemas.microsoft.com/office/drawing/2014/main" val="4004075492"/>
                  </a:ext>
                </a:extLst>
              </a:tr>
            </a:tbl>
          </a:graphicData>
        </a:graphic>
      </p:graphicFrame>
      <p:pic>
        <p:nvPicPr>
          <p:cNvPr id="10" name="Imagen 9">
            <a:extLst>
              <a:ext uri="{FF2B5EF4-FFF2-40B4-BE49-F238E27FC236}">
                <a16:creationId xmlns:a16="http://schemas.microsoft.com/office/drawing/2014/main" id="{69AEA19A-824F-4199-AD1D-11AC615A10D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53585" y="101129"/>
            <a:ext cx="1761897" cy="597460"/>
          </a:xfrm>
          <a:prstGeom prst="rect">
            <a:avLst/>
          </a:prstGeom>
        </p:spPr>
      </p:pic>
      <p:graphicFrame>
        <p:nvGraphicFramePr>
          <p:cNvPr id="2" name="Tabla 1">
            <a:extLst>
              <a:ext uri="{FF2B5EF4-FFF2-40B4-BE49-F238E27FC236}">
                <a16:creationId xmlns:a16="http://schemas.microsoft.com/office/drawing/2014/main" id="{0D4A3C58-8BDA-41F3-4154-4A99AA13005C}"/>
              </a:ext>
            </a:extLst>
          </p:cNvPr>
          <p:cNvGraphicFramePr>
            <a:graphicFrameLocks noGrp="1"/>
          </p:cNvGraphicFramePr>
          <p:nvPr/>
        </p:nvGraphicFramePr>
        <p:xfrm>
          <a:off x="473429" y="3752158"/>
          <a:ext cx="5905013" cy="1245343"/>
        </p:xfrm>
        <a:graphic>
          <a:graphicData uri="http://schemas.openxmlformats.org/drawingml/2006/table">
            <a:tbl>
              <a:tblPr firstRow="1" firstCol="1" bandRow="1">
                <a:tableStyleId>{68D230F3-CF80-4859-8CE7-A43EE81993B5}</a:tableStyleId>
              </a:tblPr>
              <a:tblGrid>
                <a:gridCol w="1393862">
                  <a:extLst>
                    <a:ext uri="{9D8B030D-6E8A-4147-A177-3AD203B41FA5}">
                      <a16:colId xmlns:a16="http://schemas.microsoft.com/office/drawing/2014/main" val="3123890751"/>
                    </a:ext>
                  </a:extLst>
                </a:gridCol>
                <a:gridCol w="1503717">
                  <a:extLst>
                    <a:ext uri="{9D8B030D-6E8A-4147-A177-3AD203B41FA5}">
                      <a16:colId xmlns:a16="http://schemas.microsoft.com/office/drawing/2014/main" val="2943384657"/>
                    </a:ext>
                  </a:extLst>
                </a:gridCol>
                <a:gridCol w="1503717">
                  <a:extLst>
                    <a:ext uri="{9D8B030D-6E8A-4147-A177-3AD203B41FA5}">
                      <a16:colId xmlns:a16="http://schemas.microsoft.com/office/drawing/2014/main" val="404626813"/>
                    </a:ext>
                  </a:extLst>
                </a:gridCol>
                <a:gridCol w="1503717">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83134">
                <a:tc>
                  <a:txBody>
                    <a:bodyPr/>
                    <a:lstStyle/>
                    <a:p>
                      <a:pPr marL="0" algn="ctr" defTabSz="914400" rtl="0" eaLnBrk="1" latinLnBrk="0" hangingPunct="1"/>
                      <a:r>
                        <a:rPr lang="es-CO" sz="1400" b="0" kern="1200">
                          <a:solidFill>
                            <a:schemeClr val="accent1">
                              <a:lumMod val="50000"/>
                            </a:schemeClr>
                          </a:solidFill>
                          <a:latin typeface="+mn-lt"/>
                          <a:ea typeface="+mn-ea"/>
                          <a:cs typeface="+mn-cs"/>
                        </a:rPr>
                        <a:t>2.617</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5.792</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234</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1.336</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AEA0353D-E97F-62F2-CFEC-4F2F13363572}"/>
              </a:ext>
            </a:extLst>
          </p:cNvPr>
          <p:cNvGraphicFramePr>
            <a:graphicFrameLocks noGrp="1"/>
          </p:cNvGraphicFramePr>
          <p:nvPr/>
        </p:nvGraphicFramePr>
        <p:xfrm>
          <a:off x="6626517" y="1436771"/>
          <a:ext cx="5447214" cy="2045436"/>
        </p:xfrm>
        <a:graphic>
          <a:graphicData uri="http://schemas.openxmlformats.org/drawingml/2006/table">
            <a:tbl>
              <a:tblPr firstRow="1" bandRow="1">
                <a:tableStyleId>{68D230F3-CF80-4859-8CE7-A43EE81993B5}</a:tableStyleId>
              </a:tblPr>
              <a:tblGrid>
                <a:gridCol w="1516398">
                  <a:extLst>
                    <a:ext uri="{9D8B030D-6E8A-4147-A177-3AD203B41FA5}">
                      <a16:colId xmlns:a16="http://schemas.microsoft.com/office/drawing/2014/main" val="1103263614"/>
                    </a:ext>
                  </a:extLst>
                </a:gridCol>
                <a:gridCol w="1172200">
                  <a:extLst>
                    <a:ext uri="{9D8B030D-6E8A-4147-A177-3AD203B41FA5}">
                      <a16:colId xmlns:a16="http://schemas.microsoft.com/office/drawing/2014/main" val="947740525"/>
                    </a:ext>
                  </a:extLst>
                </a:gridCol>
                <a:gridCol w="1418097">
                  <a:extLst>
                    <a:ext uri="{9D8B030D-6E8A-4147-A177-3AD203B41FA5}">
                      <a16:colId xmlns:a16="http://schemas.microsoft.com/office/drawing/2014/main" val="3279385923"/>
                    </a:ext>
                  </a:extLst>
                </a:gridCol>
                <a:gridCol w="1340519">
                  <a:extLst>
                    <a:ext uri="{9D8B030D-6E8A-4147-A177-3AD203B41FA5}">
                      <a16:colId xmlns:a16="http://schemas.microsoft.com/office/drawing/2014/main" val="1175991103"/>
                    </a:ext>
                  </a:extLst>
                </a:gridCol>
              </a:tblGrid>
              <a:tr h="211425">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521436">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285949">
                <a:tc>
                  <a:txBody>
                    <a:bodyPr/>
                    <a:lstStyle/>
                    <a:p>
                      <a:r>
                        <a:rPr lang="es-CO" sz="1400">
                          <a:solidFill>
                            <a:schemeClr val="accent1">
                              <a:lumMod val="50000"/>
                            </a:schemeClr>
                          </a:solidFill>
                          <a:latin typeface="+mn-lt"/>
                        </a:rPr>
                        <a:t>TIPO 1 (M-121)</a:t>
                      </a:r>
                    </a:p>
                  </a:txBody>
                  <a:tcP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345</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2.007</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30%</a:t>
                      </a:r>
                    </a:p>
                  </a:txBody>
                  <a:tcPr anchor="ctr"/>
                </a:tc>
                <a:extLst>
                  <a:ext uri="{0D108BD9-81ED-4DB2-BD59-A6C34878D82A}">
                    <a16:rowId xmlns:a16="http://schemas.microsoft.com/office/drawing/2014/main" val="2671597833"/>
                  </a:ext>
                </a:extLst>
              </a:tr>
              <a:tr h="285949">
                <a:tc>
                  <a:txBody>
                    <a:bodyPr/>
                    <a:lstStyle/>
                    <a:p>
                      <a:r>
                        <a:rPr lang="es-CO" sz="1400">
                          <a:solidFill>
                            <a:schemeClr val="accent1">
                              <a:lumMod val="50000"/>
                            </a:schemeClr>
                          </a:solidFill>
                          <a:latin typeface="+mn-lt"/>
                        </a:rPr>
                        <a:t>TIPO 2 (M-123)</a:t>
                      </a:r>
                    </a:p>
                  </a:txBody>
                  <a:tcP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41</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2.352</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93%</a:t>
                      </a:r>
                    </a:p>
                  </a:txBody>
                  <a:tcPr anchor="ctr"/>
                </a:tc>
                <a:extLst>
                  <a:ext uri="{0D108BD9-81ED-4DB2-BD59-A6C34878D82A}">
                    <a16:rowId xmlns:a16="http://schemas.microsoft.com/office/drawing/2014/main" val="1723866473"/>
                  </a:ext>
                </a:extLst>
              </a:tr>
              <a:tr h="285949">
                <a:tc>
                  <a:txBody>
                    <a:bodyPr/>
                    <a:lstStyle/>
                    <a:p>
                      <a:r>
                        <a:rPr lang="es-CO" sz="1400">
                          <a:solidFill>
                            <a:schemeClr val="accent1">
                              <a:lumMod val="50000"/>
                            </a:schemeClr>
                          </a:solidFill>
                          <a:latin typeface="+mn-lt"/>
                        </a:rPr>
                        <a:t>TIPO 3 (M-124)</a:t>
                      </a:r>
                    </a:p>
                  </a:txBody>
                  <a:tcP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148</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1.328</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57%</a:t>
                      </a:r>
                    </a:p>
                  </a:txBody>
                  <a:tcPr anchor="ctr"/>
                </a:tc>
                <a:extLst>
                  <a:ext uri="{0D108BD9-81ED-4DB2-BD59-A6C34878D82A}">
                    <a16:rowId xmlns:a16="http://schemas.microsoft.com/office/drawing/2014/main" val="3370870032"/>
                  </a:ext>
                </a:extLst>
              </a:tr>
              <a:tr h="234917">
                <a:tc>
                  <a:txBody>
                    <a:bodyPr/>
                    <a:lstStyle/>
                    <a:p>
                      <a:r>
                        <a:rPr lang="es-CO" sz="1400" b="1">
                          <a:solidFill>
                            <a:schemeClr val="accent1">
                              <a:lumMod val="50000"/>
                            </a:schemeClr>
                          </a:solidFill>
                          <a:latin typeface="+mn-lt"/>
                        </a:rPr>
                        <a:t>TOTAL</a:t>
                      </a:r>
                    </a:p>
                  </a:txBody>
                  <a:tcP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534</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5.687</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48%</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sp>
        <p:nvSpPr>
          <p:cNvPr id="11" name="Rectangle 1">
            <a:extLst>
              <a:ext uri="{FF2B5EF4-FFF2-40B4-BE49-F238E27FC236}">
                <a16:creationId xmlns:a16="http://schemas.microsoft.com/office/drawing/2014/main" id="{35A9234D-A75C-4DDD-AF44-DCB26D9A67B4}"/>
              </a:ext>
            </a:extLst>
          </p:cNvPr>
          <p:cNvSpPr>
            <a:spLocks noChangeArrowheads="1"/>
          </p:cNvSpPr>
          <p:nvPr/>
        </p:nvSpPr>
        <p:spPr bwMode="auto">
          <a:xfrm rot="10800000" flipV="1">
            <a:off x="6674469" y="3844491"/>
            <a:ext cx="5351309" cy="12003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dirty="0">
                <a:solidFill>
                  <a:srgbClr val="002060"/>
                </a:solidFill>
                <a:latin typeface="Calibri" panose="020F0502020204030204"/>
                <a:ea typeface="Times New Roman" panose="02020603050405020304" pitchFamily="18" charset="0"/>
                <a:cs typeface="Arial"/>
              </a:rPr>
              <a:t>agosto </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eaLnBrk="0" fontAlgn="base" hangingPunct="0">
              <a:spcBef>
                <a:spcPct val="0"/>
              </a:spcBef>
              <a:spcAft>
                <a:spcPct val="0"/>
              </a:spcAf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algn="just" eaLnBrk="0" fontAlgn="base" hangingPunct="0">
              <a:spcBef>
                <a:spcPct val="0"/>
              </a:spcBef>
              <a:spcAft>
                <a:spcPct val="0"/>
              </a:spcAft>
              <a:defRPr/>
            </a:pPr>
            <a:r>
              <a:rPr lang="es-CO" sz="1200" dirty="0">
                <a:solidFill>
                  <a:srgbClr val="4472C4">
                    <a:lumMod val="50000"/>
                  </a:srgbClr>
                </a:solidFill>
                <a:latin typeface="Calibri" panose="020F0502020204030204"/>
              </a:rPr>
              <a:t>Nota: las cantidades de cestas atendidas se encuentran observadas por la Interventoría</a:t>
            </a: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25113051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upo 31">
            <a:extLst>
              <a:ext uri="{FF2B5EF4-FFF2-40B4-BE49-F238E27FC236}">
                <a16:creationId xmlns:a16="http://schemas.microsoft.com/office/drawing/2014/main" id="{083E6675-AAF0-466B-BA74-624846FFA34E}"/>
              </a:ext>
            </a:extLst>
          </p:cNvPr>
          <p:cNvGrpSpPr/>
          <p:nvPr/>
        </p:nvGrpSpPr>
        <p:grpSpPr>
          <a:xfrm>
            <a:off x="4182992" y="1284164"/>
            <a:ext cx="4257542" cy="1144152"/>
            <a:chOff x="5537792" y="713237"/>
            <a:chExt cx="4257542" cy="1144152"/>
          </a:xfrm>
        </p:grpSpPr>
        <p:cxnSp>
          <p:nvCxnSpPr>
            <p:cNvPr id="9" name="Conector recto 8"/>
            <p:cNvCxnSpPr/>
            <p:nvPr/>
          </p:nvCxnSpPr>
          <p:spPr>
            <a:xfrm>
              <a:off x="7602291" y="927468"/>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26" name="Grupo 25">
              <a:extLst>
                <a:ext uri="{FF2B5EF4-FFF2-40B4-BE49-F238E27FC236}">
                  <a16:creationId xmlns:a16="http://schemas.microsoft.com/office/drawing/2014/main" id="{49786B94-FC3D-4A55-B0FC-C369BDB9E651}"/>
                </a:ext>
              </a:extLst>
            </p:cNvPr>
            <p:cNvGrpSpPr/>
            <p:nvPr/>
          </p:nvGrpSpPr>
          <p:grpSpPr>
            <a:xfrm>
              <a:off x="7560134" y="891701"/>
              <a:ext cx="2235200" cy="873509"/>
              <a:chOff x="7124638" y="698821"/>
              <a:chExt cx="2235200" cy="873509"/>
            </a:xfrm>
          </p:grpSpPr>
          <p:sp>
            <p:nvSpPr>
              <p:cNvPr id="10" name="CuadroTexto 9"/>
              <p:cNvSpPr txBox="1"/>
              <p:nvPr/>
            </p:nvSpPr>
            <p:spPr>
              <a:xfrm>
                <a:off x="7124638" y="698821"/>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11" name="CuadroTexto 10"/>
              <p:cNvSpPr txBox="1"/>
              <p:nvPr/>
            </p:nvSpPr>
            <p:spPr>
              <a:xfrm>
                <a:off x="7902945" y="1202998"/>
                <a:ext cx="805543" cy="369332"/>
              </a:xfrm>
              <a:prstGeom prst="rect">
                <a:avLst/>
              </a:prstGeom>
              <a:noFill/>
            </p:spPr>
            <p:txBody>
              <a:bodyPr wrap="square" rtlCol="0">
                <a:spAutoFit/>
              </a:bodyPr>
              <a:lstStyle/>
              <a:p>
                <a:r>
                  <a:rPr lang="es-CO" b="1">
                    <a:solidFill>
                      <a:srgbClr val="FF0000"/>
                    </a:solidFill>
                  </a:rPr>
                  <a:t> 4%</a:t>
                </a:r>
              </a:p>
            </p:txBody>
          </p:sp>
        </p:grpSp>
        <p:grpSp>
          <p:nvGrpSpPr>
            <p:cNvPr id="24" name="Grupo 23">
              <a:extLst>
                <a:ext uri="{FF2B5EF4-FFF2-40B4-BE49-F238E27FC236}">
                  <a16:creationId xmlns:a16="http://schemas.microsoft.com/office/drawing/2014/main" id="{92923B37-2750-4A92-BF86-123FA39B4639}"/>
                </a:ext>
              </a:extLst>
            </p:cNvPr>
            <p:cNvGrpSpPr/>
            <p:nvPr/>
          </p:nvGrpSpPr>
          <p:grpSpPr>
            <a:xfrm>
              <a:off x="5537792" y="713237"/>
              <a:ext cx="2149299" cy="1003344"/>
              <a:chOff x="5041907" y="535229"/>
              <a:chExt cx="2149299" cy="1003344"/>
            </a:xfrm>
          </p:grpSpPr>
          <p:sp>
            <p:nvSpPr>
              <p:cNvPr id="49" name="CuadroTexto 48">
                <a:extLst>
                  <a:ext uri="{FF2B5EF4-FFF2-40B4-BE49-F238E27FC236}">
                    <a16:creationId xmlns:a16="http://schemas.microsoft.com/office/drawing/2014/main" id="{57289796-EC92-4A08-AFF4-B3E1C27DCF0C}"/>
                  </a:ext>
                </a:extLst>
              </p:cNvPr>
              <p:cNvSpPr txBox="1"/>
              <p:nvPr/>
            </p:nvSpPr>
            <p:spPr>
              <a:xfrm>
                <a:off x="5079942" y="627561"/>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0" name="CuadroTexto 49">
                <a:extLst>
                  <a:ext uri="{FF2B5EF4-FFF2-40B4-BE49-F238E27FC236}">
                    <a16:creationId xmlns:a16="http://schemas.microsoft.com/office/drawing/2014/main" id="{F88CEAEA-E617-45A4-B017-3CC1F3BCAF83}"/>
                  </a:ext>
                </a:extLst>
              </p:cNvPr>
              <p:cNvSpPr txBox="1"/>
              <p:nvPr/>
            </p:nvSpPr>
            <p:spPr>
              <a:xfrm>
                <a:off x="5041907" y="953798"/>
                <a:ext cx="2149299"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125</a:t>
                </a:r>
              </a:p>
            </p:txBody>
          </p:sp>
          <p:sp>
            <p:nvSpPr>
              <p:cNvPr id="51" name="CuadroTexto 50">
                <a:extLst>
                  <a:ext uri="{FF2B5EF4-FFF2-40B4-BE49-F238E27FC236}">
                    <a16:creationId xmlns:a16="http://schemas.microsoft.com/office/drawing/2014/main" id="{CF503773-FC49-48A7-86A4-AD7AE538B19C}"/>
                  </a:ext>
                </a:extLst>
              </p:cNvPr>
              <p:cNvSpPr txBox="1"/>
              <p:nvPr/>
            </p:nvSpPr>
            <p:spPr>
              <a:xfrm>
                <a:off x="6337321" y="535229"/>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120</a:t>
                </a:r>
              </a:p>
            </p:txBody>
          </p:sp>
        </p:grpSp>
      </p:grpSp>
      <p:grpSp>
        <p:nvGrpSpPr>
          <p:cNvPr id="59" name="Grupo 58">
            <a:extLst>
              <a:ext uri="{FF2B5EF4-FFF2-40B4-BE49-F238E27FC236}">
                <a16:creationId xmlns:a16="http://schemas.microsoft.com/office/drawing/2014/main" id="{2B9BDA93-0F09-4D6D-943D-76D42049F0AA}"/>
              </a:ext>
            </a:extLst>
          </p:cNvPr>
          <p:cNvGrpSpPr/>
          <p:nvPr/>
        </p:nvGrpSpPr>
        <p:grpSpPr>
          <a:xfrm>
            <a:off x="4171589" y="2357725"/>
            <a:ext cx="4304187" cy="1089007"/>
            <a:chOff x="4930759" y="2012797"/>
            <a:chExt cx="4304187" cy="1089007"/>
          </a:xfrm>
        </p:grpSpPr>
        <p:cxnSp>
          <p:nvCxnSpPr>
            <p:cNvPr id="36" name="Conector recto 35"/>
            <p:cNvCxnSpPr/>
            <p:nvPr/>
          </p:nvCxnSpPr>
          <p:spPr>
            <a:xfrm>
              <a:off x="7011330" y="2106991"/>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37" name="CuadroTexto 36"/>
            <p:cNvSpPr txBox="1"/>
            <p:nvPr/>
          </p:nvSpPr>
          <p:spPr>
            <a:xfrm>
              <a:off x="6999746" y="2139874"/>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38" name="CuadroTexto 37"/>
            <p:cNvSpPr txBox="1"/>
            <p:nvPr/>
          </p:nvSpPr>
          <p:spPr>
            <a:xfrm>
              <a:off x="7720367" y="2732472"/>
              <a:ext cx="805543" cy="369332"/>
            </a:xfrm>
            <a:prstGeom prst="rect">
              <a:avLst/>
            </a:prstGeom>
            <a:noFill/>
          </p:spPr>
          <p:txBody>
            <a:bodyPr wrap="square" rtlCol="0">
              <a:spAutoFit/>
            </a:bodyPr>
            <a:lstStyle/>
            <a:p>
              <a:r>
                <a:rPr lang="es-CO" b="1">
                  <a:solidFill>
                    <a:srgbClr val="FF0000"/>
                  </a:solidFill>
                </a:rPr>
                <a:t>42%</a:t>
              </a:r>
            </a:p>
          </p:txBody>
        </p:sp>
        <p:sp>
          <p:nvSpPr>
            <p:cNvPr id="56" name="CuadroTexto 55">
              <a:extLst>
                <a:ext uri="{FF2B5EF4-FFF2-40B4-BE49-F238E27FC236}">
                  <a16:creationId xmlns:a16="http://schemas.microsoft.com/office/drawing/2014/main" id="{D36708A5-24FF-4613-BF19-BE38A89C8A5F}"/>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7" name="CuadroTexto 56">
              <a:extLst>
                <a:ext uri="{FF2B5EF4-FFF2-40B4-BE49-F238E27FC236}">
                  <a16:creationId xmlns:a16="http://schemas.microsoft.com/office/drawing/2014/main" id="{B0A98BB7-2B98-4715-BF1F-1A06A7CC4050}"/>
                </a:ext>
              </a:extLst>
            </p:cNvPr>
            <p:cNvSpPr txBox="1"/>
            <p:nvPr/>
          </p:nvSpPr>
          <p:spPr>
            <a:xfrm>
              <a:off x="4949387" y="2345632"/>
              <a:ext cx="2106156"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170</a:t>
              </a:r>
            </a:p>
          </p:txBody>
        </p:sp>
        <p:sp>
          <p:nvSpPr>
            <p:cNvPr id="58" name="CuadroTexto 57">
              <a:extLst>
                <a:ext uri="{FF2B5EF4-FFF2-40B4-BE49-F238E27FC236}">
                  <a16:creationId xmlns:a16="http://schemas.microsoft.com/office/drawing/2014/main" id="{C43D83BD-9EE6-4234-9331-F5469B8348C4}"/>
                </a:ext>
              </a:extLst>
            </p:cNvPr>
            <p:cNvSpPr txBox="1"/>
            <p:nvPr/>
          </p:nvSpPr>
          <p:spPr>
            <a:xfrm>
              <a:off x="6210439" y="2012797"/>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120</a:t>
              </a:r>
            </a:p>
          </p:txBody>
        </p:sp>
      </p:grpSp>
      <p:grpSp>
        <p:nvGrpSpPr>
          <p:cNvPr id="62" name="Grupo 61">
            <a:extLst>
              <a:ext uri="{FF2B5EF4-FFF2-40B4-BE49-F238E27FC236}">
                <a16:creationId xmlns:a16="http://schemas.microsoft.com/office/drawing/2014/main" id="{BC3FE05F-F255-42A9-B91B-091D2A3DBD08}"/>
              </a:ext>
            </a:extLst>
          </p:cNvPr>
          <p:cNvGrpSpPr/>
          <p:nvPr/>
        </p:nvGrpSpPr>
        <p:grpSpPr>
          <a:xfrm>
            <a:off x="4094559" y="3453957"/>
            <a:ext cx="4414556" cy="959891"/>
            <a:chOff x="4930759" y="1991398"/>
            <a:chExt cx="4246954" cy="959891"/>
          </a:xfrm>
        </p:grpSpPr>
        <p:cxnSp>
          <p:nvCxnSpPr>
            <p:cNvPr id="63" name="Conector recto 62">
              <a:extLst>
                <a:ext uri="{FF2B5EF4-FFF2-40B4-BE49-F238E27FC236}">
                  <a16:creationId xmlns:a16="http://schemas.microsoft.com/office/drawing/2014/main" id="{85C27A80-A389-4702-9F27-DE911AFAC625}"/>
                </a:ext>
              </a:extLst>
            </p:cNvPr>
            <p:cNvCxnSpPr/>
            <p:nvPr/>
          </p:nvCxnSpPr>
          <p:spPr>
            <a:xfrm>
              <a:off x="7005808" y="2021368"/>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64" name="CuadroTexto 63">
              <a:extLst>
                <a:ext uri="{FF2B5EF4-FFF2-40B4-BE49-F238E27FC236}">
                  <a16:creationId xmlns:a16="http://schemas.microsoft.com/office/drawing/2014/main" id="{3700F188-4654-4741-95E3-909B64DC168E}"/>
                </a:ext>
              </a:extLst>
            </p:cNvPr>
            <p:cNvSpPr txBox="1"/>
            <p:nvPr/>
          </p:nvSpPr>
          <p:spPr>
            <a:xfrm>
              <a:off x="6942513" y="2093221"/>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65" name="CuadroTexto 64">
              <a:extLst>
                <a:ext uri="{FF2B5EF4-FFF2-40B4-BE49-F238E27FC236}">
                  <a16:creationId xmlns:a16="http://schemas.microsoft.com/office/drawing/2014/main" id="{CEACBD92-4F76-425E-B475-248A72047B9A}"/>
                </a:ext>
              </a:extLst>
            </p:cNvPr>
            <p:cNvSpPr txBox="1"/>
            <p:nvPr/>
          </p:nvSpPr>
          <p:spPr>
            <a:xfrm>
              <a:off x="7707168" y="2566725"/>
              <a:ext cx="805543" cy="369332"/>
            </a:xfrm>
            <a:prstGeom prst="rect">
              <a:avLst/>
            </a:prstGeom>
            <a:noFill/>
          </p:spPr>
          <p:txBody>
            <a:bodyPr wrap="square" rtlCol="0">
              <a:spAutoFit/>
            </a:bodyPr>
            <a:lstStyle/>
            <a:p>
              <a:r>
                <a:rPr lang="es-CO" b="1">
                  <a:solidFill>
                    <a:srgbClr val="FF0000"/>
                  </a:solidFill>
                </a:rPr>
                <a:t>43%</a:t>
              </a:r>
            </a:p>
          </p:txBody>
        </p:sp>
        <p:sp>
          <p:nvSpPr>
            <p:cNvPr id="67" name="CuadroTexto 66">
              <a:extLst>
                <a:ext uri="{FF2B5EF4-FFF2-40B4-BE49-F238E27FC236}">
                  <a16:creationId xmlns:a16="http://schemas.microsoft.com/office/drawing/2014/main" id="{88E84C7B-309B-4D0B-9CE1-3DD2030E243D}"/>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69" name="CuadroTexto 68">
              <a:extLst>
                <a:ext uri="{FF2B5EF4-FFF2-40B4-BE49-F238E27FC236}">
                  <a16:creationId xmlns:a16="http://schemas.microsoft.com/office/drawing/2014/main" id="{0CF3B76D-8BCE-4180-B147-A602049D1F1E}"/>
                </a:ext>
              </a:extLst>
            </p:cNvPr>
            <p:cNvSpPr txBox="1"/>
            <p:nvPr/>
          </p:nvSpPr>
          <p:spPr>
            <a:xfrm>
              <a:off x="6210439" y="1991398"/>
              <a:ext cx="772262" cy="584775"/>
            </a:xfrm>
            <a:prstGeom prst="rect">
              <a:avLst/>
            </a:prstGeom>
            <a:noFill/>
          </p:spPr>
          <p:txBody>
            <a:bodyPr wrap="square" rtlCol="0" anchor="ctr">
              <a:spAutoFit/>
            </a:bodyPr>
            <a:lstStyle/>
            <a:p>
              <a:pPr algn="ctr"/>
              <a:r>
                <a:rPr lang="es-ES" sz="3200" b="1">
                  <a:solidFill>
                    <a:srgbClr val="C00000"/>
                  </a:solidFill>
                  <a:latin typeface="Candara" panose="020E0502030303020204" pitchFamily="34" charset="0"/>
                </a:rPr>
                <a:t>77</a:t>
              </a:r>
              <a:endParaRPr lang="es-CO" sz="3200" b="1">
                <a:solidFill>
                  <a:srgbClr val="C00000"/>
                </a:solidFill>
                <a:latin typeface="Candara" panose="020E0502030303020204" pitchFamily="34" charset="0"/>
              </a:endParaRPr>
            </a:p>
          </p:txBody>
        </p:sp>
      </p:grpSp>
      <p:grpSp>
        <p:nvGrpSpPr>
          <p:cNvPr id="71" name="Grupo 70">
            <a:extLst>
              <a:ext uri="{FF2B5EF4-FFF2-40B4-BE49-F238E27FC236}">
                <a16:creationId xmlns:a16="http://schemas.microsoft.com/office/drawing/2014/main" id="{04BD51E2-D316-41AC-BD78-9F85D9E441BD}"/>
              </a:ext>
            </a:extLst>
          </p:cNvPr>
          <p:cNvGrpSpPr/>
          <p:nvPr/>
        </p:nvGrpSpPr>
        <p:grpSpPr>
          <a:xfrm>
            <a:off x="4124290" y="4570074"/>
            <a:ext cx="4236931" cy="973566"/>
            <a:chOff x="4901366" y="1946133"/>
            <a:chExt cx="4236931" cy="973566"/>
          </a:xfrm>
        </p:grpSpPr>
        <p:cxnSp>
          <p:nvCxnSpPr>
            <p:cNvPr id="72" name="Conector recto 71">
              <a:extLst>
                <a:ext uri="{FF2B5EF4-FFF2-40B4-BE49-F238E27FC236}">
                  <a16:creationId xmlns:a16="http://schemas.microsoft.com/office/drawing/2014/main" id="{655C1FE3-F60F-4FC2-9F48-EA875525C778}"/>
                </a:ext>
              </a:extLst>
            </p:cNvPr>
            <p:cNvCxnSpPr/>
            <p:nvPr/>
          </p:nvCxnSpPr>
          <p:spPr>
            <a:xfrm>
              <a:off x="7023928" y="1946133"/>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73" name="CuadroTexto 72">
              <a:extLst>
                <a:ext uri="{FF2B5EF4-FFF2-40B4-BE49-F238E27FC236}">
                  <a16:creationId xmlns:a16="http://schemas.microsoft.com/office/drawing/2014/main" id="{8FA785EA-7B93-4FBD-BB79-EF14B4A0EBC1}"/>
                </a:ext>
              </a:extLst>
            </p:cNvPr>
            <p:cNvSpPr txBox="1"/>
            <p:nvPr/>
          </p:nvSpPr>
          <p:spPr>
            <a:xfrm>
              <a:off x="6903097" y="2027250"/>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74" name="CuadroTexto 73">
              <a:extLst>
                <a:ext uri="{FF2B5EF4-FFF2-40B4-BE49-F238E27FC236}">
                  <a16:creationId xmlns:a16="http://schemas.microsoft.com/office/drawing/2014/main" id="{10A7A8EF-E20A-406B-9720-39C3AD616BF7}"/>
                </a:ext>
              </a:extLst>
            </p:cNvPr>
            <p:cNvSpPr txBox="1"/>
            <p:nvPr/>
          </p:nvSpPr>
          <p:spPr>
            <a:xfrm>
              <a:off x="7791633" y="2550367"/>
              <a:ext cx="805543" cy="369332"/>
            </a:xfrm>
            <a:prstGeom prst="rect">
              <a:avLst/>
            </a:prstGeom>
            <a:noFill/>
          </p:spPr>
          <p:txBody>
            <a:bodyPr wrap="square" rtlCol="0">
              <a:spAutoFit/>
            </a:bodyPr>
            <a:lstStyle/>
            <a:p>
              <a:r>
                <a:rPr lang="es-CO" b="1">
                  <a:solidFill>
                    <a:srgbClr val="FF0000"/>
                  </a:solidFill>
                </a:rPr>
                <a:t>12%</a:t>
              </a:r>
            </a:p>
          </p:txBody>
        </p:sp>
        <p:sp>
          <p:nvSpPr>
            <p:cNvPr id="76" name="CuadroTexto 75">
              <a:extLst>
                <a:ext uri="{FF2B5EF4-FFF2-40B4-BE49-F238E27FC236}">
                  <a16:creationId xmlns:a16="http://schemas.microsoft.com/office/drawing/2014/main" id="{BCE84E3A-38E9-48BE-AEF6-2D366B534978}"/>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77" name="CuadroTexto 76">
              <a:extLst>
                <a:ext uri="{FF2B5EF4-FFF2-40B4-BE49-F238E27FC236}">
                  <a16:creationId xmlns:a16="http://schemas.microsoft.com/office/drawing/2014/main" id="{F41BD955-6896-4120-9052-5BEFFBB5AA99}"/>
                </a:ext>
              </a:extLst>
            </p:cNvPr>
            <p:cNvSpPr txBox="1"/>
            <p:nvPr/>
          </p:nvSpPr>
          <p:spPr>
            <a:xfrm>
              <a:off x="4901366" y="2309417"/>
              <a:ext cx="2127939"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67</a:t>
              </a:r>
            </a:p>
          </p:txBody>
        </p:sp>
        <p:sp>
          <p:nvSpPr>
            <p:cNvPr id="78" name="CuadroTexto 77">
              <a:extLst>
                <a:ext uri="{FF2B5EF4-FFF2-40B4-BE49-F238E27FC236}">
                  <a16:creationId xmlns:a16="http://schemas.microsoft.com/office/drawing/2014/main" id="{02CFF63E-895B-461A-A2D3-86314F506E21}"/>
                </a:ext>
              </a:extLst>
            </p:cNvPr>
            <p:cNvSpPr txBox="1"/>
            <p:nvPr/>
          </p:nvSpPr>
          <p:spPr>
            <a:xfrm>
              <a:off x="6191251" y="1973484"/>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60</a:t>
              </a:r>
            </a:p>
          </p:txBody>
        </p:sp>
      </p:grpSp>
      <p:grpSp>
        <p:nvGrpSpPr>
          <p:cNvPr id="80" name="Grupo 79">
            <a:extLst>
              <a:ext uri="{FF2B5EF4-FFF2-40B4-BE49-F238E27FC236}">
                <a16:creationId xmlns:a16="http://schemas.microsoft.com/office/drawing/2014/main" id="{2AADAD3C-7C47-419B-B91D-6D5669A73409}"/>
              </a:ext>
            </a:extLst>
          </p:cNvPr>
          <p:cNvGrpSpPr/>
          <p:nvPr/>
        </p:nvGrpSpPr>
        <p:grpSpPr>
          <a:xfrm>
            <a:off x="4022546" y="5543640"/>
            <a:ext cx="4402036" cy="1053519"/>
            <a:chOff x="4934134" y="702195"/>
            <a:chExt cx="4402036" cy="1053519"/>
          </a:xfrm>
        </p:grpSpPr>
        <p:cxnSp>
          <p:nvCxnSpPr>
            <p:cNvPr id="82" name="Conector recto 81">
              <a:extLst>
                <a:ext uri="{FF2B5EF4-FFF2-40B4-BE49-F238E27FC236}">
                  <a16:creationId xmlns:a16="http://schemas.microsoft.com/office/drawing/2014/main" id="{24B6BBB9-3EA6-4FEF-BB3A-3CC75669B519}"/>
                </a:ext>
              </a:extLst>
            </p:cNvPr>
            <p:cNvCxnSpPr/>
            <p:nvPr/>
          </p:nvCxnSpPr>
          <p:spPr>
            <a:xfrm>
              <a:off x="7161385" y="825793"/>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83" name="Grupo 82">
              <a:extLst>
                <a:ext uri="{FF2B5EF4-FFF2-40B4-BE49-F238E27FC236}">
                  <a16:creationId xmlns:a16="http://schemas.microsoft.com/office/drawing/2014/main" id="{2CF7B9CA-C3D9-465C-8741-E470F5E4BFF3}"/>
                </a:ext>
              </a:extLst>
            </p:cNvPr>
            <p:cNvGrpSpPr/>
            <p:nvPr/>
          </p:nvGrpSpPr>
          <p:grpSpPr>
            <a:xfrm>
              <a:off x="7100970" y="842240"/>
              <a:ext cx="2235200" cy="843245"/>
              <a:chOff x="6665474" y="649360"/>
              <a:chExt cx="2235200" cy="843245"/>
            </a:xfrm>
          </p:grpSpPr>
          <p:sp>
            <p:nvSpPr>
              <p:cNvPr id="89" name="CuadroTexto 88">
                <a:extLst>
                  <a:ext uri="{FF2B5EF4-FFF2-40B4-BE49-F238E27FC236}">
                    <a16:creationId xmlns:a16="http://schemas.microsoft.com/office/drawing/2014/main" id="{441046E9-1960-402A-8066-20EF168D82A8}"/>
                  </a:ext>
                </a:extLst>
              </p:cNvPr>
              <p:cNvSpPr txBox="1"/>
              <p:nvPr/>
            </p:nvSpPr>
            <p:spPr>
              <a:xfrm>
                <a:off x="6665474" y="649360"/>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90" name="CuadroTexto 89">
                <a:extLst>
                  <a:ext uri="{FF2B5EF4-FFF2-40B4-BE49-F238E27FC236}">
                    <a16:creationId xmlns:a16="http://schemas.microsoft.com/office/drawing/2014/main" id="{1D8F0155-ED48-4ABF-8DB7-6F553A53B905}"/>
                  </a:ext>
                </a:extLst>
              </p:cNvPr>
              <p:cNvSpPr txBox="1"/>
              <p:nvPr/>
            </p:nvSpPr>
            <p:spPr>
              <a:xfrm>
                <a:off x="7489133" y="1123273"/>
                <a:ext cx="805543" cy="369332"/>
              </a:xfrm>
              <a:prstGeom prst="rect">
                <a:avLst/>
              </a:prstGeom>
              <a:noFill/>
            </p:spPr>
            <p:txBody>
              <a:bodyPr wrap="square" rtlCol="0">
                <a:spAutoFit/>
              </a:bodyPr>
              <a:lstStyle/>
              <a:p>
                <a:r>
                  <a:rPr lang="es-CO" b="1">
                    <a:solidFill>
                      <a:srgbClr val="FF0000"/>
                    </a:solidFill>
                  </a:rPr>
                  <a:t>1%</a:t>
                </a:r>
              </a:p>
            </p:txBody>
          </p:sp>
        </p:grpSp>
        <p:grpSp>
          <p:nvGrpSpPr>
            <p:cNvPr id="84" name="Grupo 83">
              <a:extLst>
                <a:ext uri="{FF2B5EF4-FFF2-40B4-BE49-F238E27FC236}">
                  <a16:creationId xmlns:a16="http://schemas.microsoft.com/office/drawing/2014/main" id="{3C64D61C-5DB0-4BCC-A7DB-C23AE7F0758B}"/>
                </a:ext>
              </a:extLst>
            </p:cNvPr>
            <p:cNvGrpSpPr/>
            <p:nvPr/>
          </p:nvGrpSpPr>
          <p:grpSpPr>
            <a:xfrm>
              <a:off x="4934134" y="702195"/>
              <a:ext cx="2136629" cy="960053"/>
              <a:chOff x="4438249" y="524187"/>
              <a:chExt cx="2136629" cy="960053"/>
            </a:xfrm>
          </p:grpSpPr>
          <p:sp>
            <p:nvSpPr>
              <p:cNvPr id="86" name="CuadroTexto 85">
                <a:extLst>
                  <a:ext uri="{FF2B5EF4-FFF2-40B4-BE49-F238E27FC236}">
                    <a16:creationId xmlns:a16="http://schemas.microsoft.com/office/drawing/2014/main" id="{299793DF-7A57-46C1-9AD8-BCD6AAE5BA4E}"/>
                  </a:ext>
                </a:extLst>
              </p:cNvPr>
              <p:cNvSpPr txBox="1"/>
              <p:nvPr/>
            </p:nvSpPr>
            <p:spPr>
              <a:xfrm>
                <a:off x="4438249" y="664371"/>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87" name="CuadroTexto 86">
                <a:extLst>
                  <a:ext uri="{FF2B5EF4-FFF2-40B4-BE49-F238E27FC236}">
                    <a16:creationId xmlns:a16="http://schemas.microsoft.com/office/drawing/2014/main" id="{BAA4CE3B-AC2D-4452-B5D2-1FC425ABA285}"/>
                  </a:ext>
                </a:extLst>
              </p:cNvPr>
              <p:cNvSpPr txBox="1"/>
              <p:nvPr/>
            </p:nvSpPr>
            <p:spPr>
              <a:xfrm>
                <a:off x="4483345" y="899465"/>
                <a:ext cx="2073797"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81</a:t>
                </a:r>
              </a:p>
            </p:txBody>
          </p:sp>
          <p:sp>
            <p:nvSpPr>
              <p:cNvPr id="88" name="CuadroTexto 87">
                <a:extLst>
                  <a:ext uri="{FF2B5EF4-FFF2-40B4-BE49-F238E27FC236}">
                    <a16:creationId xmlns:a16="http://schemas.microsoft.com/office/drawing/2014/main" id="{11568A7C-3C96-4BF2-8EB1-35DAE850B2E7}"/>
                  </a:ext>
                </a:extLst>
              </p:cNvPr>
              <p:cNvSpPr txBox="1"/>
              <p:nvPr/>
            </p:nvSpPr>
            <p:spPr>
              <a:xfrm>
                <a:off x="5802616" y="524187"/>
                <a:ext cx="772262" cy="584775"/>
              </a:xfrm>
              <a:prstGeom prst="rect">
                <a:avLst/>
              </a:prstGeom>
              <a:noFill/>
            </p:spPr>
            <p:txBody>
              <a:bodyPr wrap="square" rtlCol="0" anchor="ctr">
                <a:spAutoFit/>
              </a:bodyPr>
              <a:lstStyle/>
              <a:p>
                <a:pPr algn="ctr"/>
                <a:r>
                  <a:rPr lang="es-MX" sz="3200" b="1">
                    <a:solidFill>
                      <a:srgbClr val="C00000"/>
                    </a:solidFill>
                    <a:latin typeface="Candara" panose="020E0502030303020204" pitchFamily="34" charset="0"/>
                  </a:rPr>
                  <a:t>80</a:t>
                </a:r>
                <a:endParaRPr lang="es-CO" sz="3200" b="1">
                  <a:solidFill>
                    <a:srgbClr val="C00000"/>
                  </a:solidFill>
                  <a:latin typeface="Candara" panose="020E0502030303020204" pitchFamily="34" charset="0"/>
                </a:endParaRPr>
              </a:p>
            </p:txBody>
          </p:sp>
        </p:grpSp>
      </p:grpSp>
      <p:sp>
        <p:nvSpPr>
          <p:cNvPr id="47" name="CuadroTexto 46">
            <a:extLst>
              <a:ext uri="{FF2B5EF4-FFF2-40B4-BE49-F238E27FC236}">
                <a16:creationId xmlns:a16="http://schemas.microsoft.com/office/drawing/2014/main" id="{04E12C5C-808B-4631-B28D-E983832857A6}"/>
              </a:ext>
            </a:extLst>
          </p:cNvPr>
          <p:cNvSpPr txBox="1"/>
          <p:nvPr/>
        </p:nvSpPr>
        <p:spPr>
          <a:xfrm>
            <a:off x="2137295" y="19762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FLOTA VEHICULAR </a:t>
            </a:r>
          </a:p>
          <a:p>
            <a:pPr lvl="1"/>
            <a:r>
              <a:rPr lang="es-CO" sz="1600" b="0" kern="0">
                <a:solidFill>
                  <a:schemeClr val="accent1">
                    <a:lumMod val="50000"/>
                  </a:schemeClr>
                </a:solidFill>
              </a:rPr>
              <a:t>Septiembre 2024</a:t>
            </a:r>
          </a:p>
        </p:txBody>
      </p:sp>
      <p:cxnSp>
        <p:nvCxnSpPr>
          <p:cNvPr id="48" name="Conector recto 47">
            <a:extLst>
              <a:ext uri="{FF2B5EF4-FFF2-40B4-BE49-F238E27FC236}">
                <a16:creationId xmlns:a16="http://schemas.microsoft.com/office/drawing/2014/main" id="{9A55B1FD-2735-4B07-AB23-77CB710B801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5" name="Imagen 54">
            <a:extLst>
              <a:ext uri="{FF2B5EF4-FFF2-40B4-BE49-F238E27FC236}">
                <a16:creationId xmlns:a16="http://schemas.microsoft.com/office/drawing/2014/main" id="{D92E5040-B514-458B-933D-DB1A23EC7B8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pic>
        <p:nvPicPr>
          <p:cNvPr id="85" name="Imagen 84">
            <a:extLst>
              <a:ext uri="{FF2B5EF4-FFF2-40B4-BE49-F238E27FC236}">
                <a16:creationId xmlns:a16="http://schemas.microsoft.com/office/drawing/2014/main" id="{0CD87997-DC87-496D-86B2-88F2FDE742B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72053" y="1569198"/>
            <a:ext cx="1080317" cy="599482"/>
          </a:xfrm>
          <a:prstGeom prst="rect">
            <a:avLst/>
          </a:prstGeom>
        </p:spPr>
      </p:pic>
      <p:pic>
        <p:nvPicPr>
          <p:cNvPr id="92" name="Imagen 91">
            <a:extLst>
              <a:ext uri="{FF2B5EF4-FFF2-40B4-BE49-F238E27FC236}">
                <a16:creationId xmlns:a16="http://schemas.microsoft.com/office/drawing/2014/main" id="{A43FA34C-C1ED-488E-9EE2-B3091CBA565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52868" y="2584048"/>
            <a:ext cx="1080317" cy="599482"/>
          </a:xfrm>
          <a:prstGeom prst="rect">
            <a:avLst/>
          </a:prstGeom>
        </p:spPr>
      </p:pic>
      <p:pic>
        <p:nvPicPr>
          <p:cNvPr id="93" name="Imagen 92">
            <a:extLst>
              <a:ext uri="{FF2B5EF4-FFF2-40B4-BE49-F238E27FC236}">
                <a16:creationId xmlns:a16="http://schemas.microsoft.com/office/drawing/2014/main" id="{F860F46C-D603-4361-BE95-BCE887C857F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46085" y="3680393"/>
            <a:ext cx="1080317" cy="599482"/>
          </a:xfrm>
          <a:prstGeom prst="rect">
            <a:avLst/>
          </a:prstGeom>
        </p:spPr>
      </p:pic>
      <p:pic>
        <p:nvPicPr>
          <p:cNvPr id="94" name="Imagen 93">
            <a:extLst>
              <a:ext uri="{FF2B5EF4-FFF2-40B4-BE49-F238E27FC236}">
                <a16:creationId xmlns:a16="http://schemas.microsoft.com/office/drawing/2014/main" id="{95AC4E26-81B0-4B97-A785-51C60EF5756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26900" y="4695243"/>
            <a:ext cx="1080317" cy="599482"/>
          </a:xfrm>
          <a:prstGeom prst="rect">
            <a:avLst/>
          </a:prstGeom>
        </p:spPr>
      </p:pic>
      <p:pic>
        <p:nvPicPr>
          <p:cNvPr id="96" name="Imagen 95">
            <a:extLst>
              <a:ext uri="{FF2B5EF4-FFF2-40B4-BE49-F238E27FC236}">
                <a16:creationId xmlns:a16="http://schemas.microsoft.com/office/drawing/2014/main" id="{0A1BCE93-26D2-4994-BFBB-41D2C33D674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897929" y="5743968"/>
            <a:ext cx="1080317" cy="599482"/>
          </a:xfrm>
          <a:prstGeom prst="rect">
            <a:avLst/>
          </a:prstGeom>
        </p:spPr>
      </p:pic>
      <p:sp>
        <p:nvSpPr>
          <p:cNvPr id="2" name="CuadroTexto 1">
            <a:extLst>
              <a:ext uri="{FF2B5EF4-FFF2-40B4-BE49-F238E27FC236}">
                <a16:creationId xmlns:a16="http://schemas.microsoft.com/office/drawing/2014/main" id="{5666AAE5-54FA-47CA-86FE-6A25EB257C7F}"/>
              </a:ext>
            </a:extLst>
          </p:cNvPr>
          <p:cNvSpPr txBox="1"/>
          <p:nvPr/>
        </p:nvSpPr>
        <p:spPr>
          <a:xfrm>
            <a:off x="9012949" y="3401775"/>
            <a:ext cx="2859450" cy="1077218"/>
          </a:xfrm>
          <a:prstGeom prst="rect">
            <a:avLst/>
          </a:prstGeom>
          <a:noFill/>
        </p:spPr>
        <p:txBody>
          <a:bodyPr wrap="square" rtlCol="0">
            <a:spAutoFit/>
          </a:bodyPr>
          <a:lstStyle/>
          <a:p>
            <a:r>
              <a:rPr lang="es-CO" sz="3200" b="1">
                <a:solidFill>
                  <a:schemeClr val="accent1">
                    <a:lumMod val="50000"/>
                  </a:schemeClr>
                </a:solidFill>
                <a:latin typeface="Candara" panose="020E0502030303020204" pitchFamily="34" charset="0"/>
              </a:rPr>
              <a:t>Flota Vehicular </a:t>
            </a:r>
          </a:p>
          <a:p>
            <a:pPr algn="ctr"/>
            <a:r>
              <a:rPr lang="es-CO" sz="3200" b="1">
                <a:solidFill>
                  <a:schemeClr val="accent1">
                    <a:lumMod val="50000"/>
                  </a:schemeClr>
                </a:solidFill>
                <a:latin typeface="Candara" panose="020E0502030303020204" pitchFamily="34" charset="0"/>
              </a:rPr>
              <a:t>553</a:t>
            </a:r>
          </a:p>
        </p:txBody>
      </p:sp>
      <p:grpSp>
        <p:nvGrpSpPr>
          <p:cNvPr id="52" name="Grupo 51">
            <a:extLst>
              <a:ext uri="{FF2B5EF4-FFF2-40B4-BE49-F238E27FC236}">
                <a16:creationId xmlns:a16="http://schemas.microsoft.com/office/drawing/2014/main" id="{27F1CDFA-C279-4BC7-8D36-A6F839BAB063}"/>
              </a:ext>
            </a:extLst>
          </p:cNvPr>
          <p:cNvGrpSpPr/>
          <p:nvPr/>
        </p:nvGrpSpPr>
        <p:grpSpPr>
          <a:xfrm>
            <a:off x="1049062" y="1464089"/>
            <a:ext cx="1546675" cy="4731962"/>
            <a:chOff x="3287202" y="942049"/>
            <a:chExt cx="1900464" cy="5383464"/>
          </a:xfrm>
        </p:grpSpPr>
        <p:pic>
          <p:nvPicPr>
            <p:cNvPr id="53" name="Imagen 52">
              <a:extLst>
                <a:ext uri="{FF2B5EF4-FFF2-40B4-BE49-F238E27FC236}">
                  <a16:creationId xmlns:a16="http://schemas.microsoft.com/office/drawing/2014/main" id="{ADEE78ED-DE5B-4494-BA78-641C062987A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622970" y="942049"/>
              <a:ext cx="1447967" cy="1154459"/>
            </a:xfrm>
            <a:prstGeom prst="rect">
              <a:avLst/>
            </a:prstGeom>
          </p:spPr>
        </p:pic>
        <p:pic>
          <p:nvPicPr>
            <p:cNvPr id="60" name="Imagen 59">
              <a:extLst>
                <a:ext uri="{FF2B5EF4-FFF2-40B4-BE49-F238E27FC236}">
                  <a16:creationId xmlns:a16="http://schemas.microsoft.com/office/drawing/2014/main" id="{FD9D7256-A0D3-4EA3-B29D-3A4215851A3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287202" y="5705310"/>
              <a:ext cx="1807065" cy="620203"/>
            </a:xfrm>
            <a:prstGeom prst="rect">
              <a:avLst/>
            </a:prstGeom>
          </p:spPr>
        </p:pic>
        <p:pic>
          <p:nvPicPr>
            <p:cNvPr id="61" name="Imagen 60">
              <a:extLst>
                <a:ext uri="{FF2B5EF4-FFF2-40B4-BE49-F238E27FC236}">
                  <a16:creationId xmlns:a16="http://schemas.microsoft.com/office/drawing/2014/main" id="{BD90FAA4-97C0-4AC5-B4F7-5E3ED75C174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380601" y="4746390"/>
              <a:ext cx="1807065" cy="388869"/>
            </a:xfrm>
            <a:prstGeom prst="rect">
              <a:avLst/>
            </a:prstGeom>
          </p:spPr>
        </p:pic>
        <p:pic>
          <p:nvPicPr>
            <p:cNvPr id="66" name="Imagen 65">
              <a:extLst>
                <a:ext uri="{FF2B5EF4-FFF2-40B4-BE49-F238E27FC236}">
                  <a16:creationId xmlns:a16="http://schemas.microsoft.com/office/drawing/2014/main" id="{A5EAA5EE-E896-4A14-9AD1-B72B1EAA595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12658" t="17307" r="12911" b="19214"/>
            <a:stretch/>
          </p:blipFill>
          <p:spPr>
            <a:xfrm>
              <a:off x="3405898" y="2123922"/>
              <a:ext cx="1756468" cy="1009625"/>
            </a:xfrm>
            <a:prstGeom prst="rect">
              <a:avLst/>
            </a:prstGeom>
          </p:spPr>
        </p:pic>
      </p:grpSp>
      <p:sp>
        <p:nvSpPr>
          <p:cNvPr id="70" name="CuadroTexto 69">
            <a:extLst>
              <a:ext uri="{FF2B5EF4-FFF2-40B4-BE49-F238E27FC236}">
                <a16:creationId xmlns:a16="http://schemas.microsoft.com/office/drawing/2014/main" id="{3241C667-9F1A-4DC8-B702-F52DFB7C0347}"/>
              </a:ext>
            </a:extLst>
          </p:cNvPr>
          <p:cNvSpPr txBox="1"/>
          <p:nvPr/>
        </p:nvSpPr>
        <p:spPr>
          <a:xfrm>
            <a:off x="4190250" y="3799781"/>
            <a:ext cx="2106156"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110</a:t>
            </a:r>
          </a:p>
        </p:txBody>
      </p:sp>
      <p:pic>
        <p:nvPicPr>
          <p:cNvPr id="79" name="Picture 2">
            <a:extLst>
              <a:ext uri="{FF2B5EF4-FFF2-40B4-BE49-F238E27FC236}">
                <a16:creationId xmlns:a16="http://schemas.microsoft.com/office/drawing/2014/main" id="{F39361DD-9AA4-4482-98EA-608BE935199F}"/>
              </a:ext>
            </a:extLst>
          </p:cNvPr>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t="38323"/>
          <a:stretch/>
        </p:blipFill>
        <p:spPr bwMode="auto">
          <a:xfrm>
            <a:off x="1333292" y="3995061"/>
            <a:ext cx="853709" cy="48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Imagen 80">
            <a:extLst>
              <a:ext uri="{FF2B5EF4-FFF2-40B4-BE49-F238E27FC236}">
                <a16:creationId xmlns:a16="http://schemas.microsoft.com/office/drawing/2014/main" id="{A3C9FF78-671F-4231-B8BA-3BF48B4B6967}"/>
              </a:ext>
            </a:extLst>
          </p:cNvPr>
          <p:cNvPicPr>
            <a:picLocks noChangeAspect="1"/>
          </p:cNvPicPr>
          <p:nvPr/>
        </p:nvPicPr>
        <p:blipFill>
          <a:blip r:embed="rId10"/>
          <a:stretch>
            <a:fillRect/>
          </a:stretch>
        </p:blipFill>
        <p:spPr>
          <a:xfrm>
            <a:off x="1165277" y="3342035"/>
            <a:ext cx="1201016" cy="676715"/>
          </a:xfrm>
          <a:prstGeom prst="rect">
            <a:avLst/>
          </a:prstGeom>
        </p:spPr>
      </p:pic>
      <p:sp>
        <p:nvSpPr>
          <p:cNvPr id="68" name="CuadroTexto 2">
            <a:extLst>
              <a:ext uri="{FF2B5EF4-FFF2-40B4-BE49-F238E27FC236}">
                <a16:creationId xmlns:a16="http://schemas.microsoft.com/office/drawing/2014/main" id="{056999AD-8CB6-4742-B3AC-8A18C29915C8}"/>
              </a:ext>
            </a:extLst>
          </p:cNvPr>
          <p:cNvSpPr txBox="1"/>
          <p:nvPr/>
        </p:nvSpPr>
        <p:spPr>
          <a:xfrm>
            <a:off x="8424583" y="5980473"/>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dirty="0">
                <a:solidFill>
                  <a:srgbClr val="C00000"/>
                </a:solidFill>
              </a:rPr>
              <a:t>Informe de incumplimiento SAC 90 P.O. </a:t>
            </a:r>
          </a:p>
          <a:p>
            <a:r>
              <a:rPr lang="es-CO" sz="1400" dirty="0">
                <a:solidFill>
                  <a:srgbClr val="C00000"/>
                </a:solidFill>
              </a:rPr>
              <a:t>(16 vehículos en adiciones suscritas). </a:t>
            </a:r>
          </a:p>
        </p:txBody>
      </p:sp>
      <p:sp>
        <p:nvSpPr>
          <p:cNvPr id="91" name="CuadroTexto 2">
            <a:extLst>
              <a:ext uri="{FF2B5EF4-FFF2-40B4-BE49-F238E27FC236}">
                <a16:creationId xmlns:a16="http://schemas.microsoft.com/office/drawing/2014/main" id="{659F757B-3A05-4564-AAC6-45792280C681}"/>
              </a:ext>
            </a:extLst>
          </p:cNvPr>
          <p:cNvSpPr txBox="1"/>
          <p:nvPr/>
        </p:nvSpPr>
        <p:spPr>
          <a:xfrm>
            <a:off x="8396790" y="1465239"/>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dirty="0">
                <a:solidFill>
                  <a:srgbClr val="C00000"/>
                </a:solidFill>
              </a:rPr>
              <a:t>SAC 388 P.O. </a:t>
            </a:r>
          </a:p>
          <a:p>
            <a:r>
              <a:rPr lang="es-CO" sz="1400" dirty="0">
                <a:solidFill>
                  <a:srgbClr val="C00000"/>
                </a:solidFill>
              </a:rPr>
              <a:t>(14 vehículos en adiciones suscritas). </a:t>
            </a:r>
          </a:p>
        </p:txBody>
      </p:sp>
    </p:spTree>
    <p:extLst>
      <p:ext uri="{BB962C8B-B14F-4D97-AF65-F5344CB8AC3E}">
        <p14:creationId xmlns:p14="http://schemas.microsoft.com/office/powerpoint/2010/main" val="116081893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EA9436A9-AB5C-45F1-9A41-8CA3F20AA7F2}"/>
              </a:ext>
            </a:extLst>
          </p:cNvPr>
          <p:cNvSpPr txBox="1"/>
          <p:nvPr/>
        </p:nvSpPr>
        <p:spPr>
          <a:xfrm>
            <a:off x="2265237" y="15854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FLOTA VEHICULAR</a:t>
            </a:r>
          </a:p>
          <a:p>
            <a:pPr lvl="1"/>
            <a:r>
              <a:rPr lang="es-CO" sz="1600" b="0" kern="0">
                <a:solidFill>
                  <a:schemeClr val="accent1">
                    <a:lumMod val="50000"/>
                  </a:schemeClr>
                </a:solidFill>
              </a:rPr>
              <a:t>Tipología septiembre 2024</a:t>
            </a:r>
          </a:p>
        </p:txBody>
      </p:sp>
      <p:cxnSp>
        <p:nvCxnSpPr>
          <p:cNvPr id="31" name="Conector recto 30">
            <a:extLst>
              <a:ext uri="{FF2B5EF4-FFF2-40B4-BE49-F238E27FC236}">
                <a16:creationId xmlns:a16="http://schemas.microsoft.com/office/drawing/2014/main" id="{579488A0-0D20-4FB8-AFB2-93EEE03979D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2" name="Imagen 31">
            <a:extLst>
              <a:ext uri="{FF2B5EF4-FFF2-40B4-BE49-F238E27FC236}">
                <a16:creationId xmlns:a16="http://schemas.microsoft.com/office/drawing/2014/main" id="{CE66EA60-3466-49B2-B4B0-852EFAB96C3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0" name="CuadroTexto 19">
            <a:extLst>
              <a:ext uri="{FF2B5EF4-FFF2-40B4-BE49-F238E27FC236}">
                <a16:creationId xmlns:a16="http://schemas.microsoft.com/office/drawing/2014/main" id="{859FD674-CFE2-4FE5-9390-30C8E07686F3}"/>
              </a:ext>
            </a:extLst>
          </p:cNvPr>
          <p:cNvSpPr txBox="1"/>
          <p:nvPr/>
        </p:nvSpPr>
        <p:spPr>
          <a:xfrm>
            <a:off x="3030912" y="1574491"/>
            <a:ext cx="6403632"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Compactador: 			         272</a:t>
            </a:r>
          </a:p>
        </p:txBody>
      </p:sp>
      <p:sp>
        <p:nvSpPr>
          <p:cNvPr id="21" name="CuadroTexto 20">
            <a:extLst>
              <a:ext uri="{FF2B5EF4-FFF2-40B4-BE49-F238E27FC236}">
                <a16:creationId xmlns:a16="http://schemas.microsoft.com/office/drawing/2014/main" id="{037DFB0C-621C-4846-A35B-FEA2FDE2421F}"/>
              </a:ext>
            </a:extLst>
          </p:cNvPr>
          <p:cNvSpPr txBox="1"/>
          <p:nvPr/>
        </p:nvSpPr>
        <p:spPr>
          <a:xfrm>
            <a:off x="2912356" y="4447633"/>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Volquetas:  				 43</a:t>
            </a:r>
          </a:p>
        </p:txBody>
      </p:sp>
      <p:sp>
        <p:nvSpPr>
          <p:cNvPr id="22" name="CuadroTexto 21">
            <a:extLst>
              <a:ext uri="{FF2B5EF4-FFF2-40B4-BE49-F238E27FC236}">
                <a16:creationId xmlns:a16="http://schemas.microsoft.com/office/drawing/2014/main" id="{4DC95792-0507-4645-AA55-84901A89054A}"/>
              </a:ext>
            </a:extLst>
          </p:cNvPr>
          <p:cNvSpPr txBox="1"/>
          <p:nvPr/>
        </p:nvSpPr>
        <p:spPr>
          <a:xfrm>
            <a:off x="2912356" y="2931571"/>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Barredoras Mecánicas:  	           29</a:t>
            </a:r>
          </a:p>
        </p:txBody>
      </p:sp>
      <p:sp>
        <p:nvSpPr>
          <p:cNvPr id="23" name="CuadroTexto 22">
            <a:extLst>
              <a:ext uri="{FF2B5EF4-FFF2-40B4-BE49-F238E27FC236}">
                <a16:creationId xmlns:a16="http://schemas.microsoft.com/office/drawing/2014/main" id="{B21F8283-2984-4FE4-96F7-5D365C0F135A}"/>
              </a:ext>
            </a:extLst>
          </p:cNvPr>
          <p:cNvSpPr txBox="1"/>
          <p:nvPr/>
        </p:nvSpPr>
        <p:spPr>
          <a:xfrm>
            <a:off x="2912356" y="5122216"/>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Camión:   					  26</a:t>
            </a:r>
          </a:p>
        </p:txBody>
      </p:sp>
      <p:sp>
        <p:nvSpPr>
          <p:cNvPr id="24" name="CuadroTexto 23">
            <a:extLst>
              <a:ext uri="{FF2B5EF4-FFF2-40B4-BE49-F238E27FC236}">
                <a16:creationId xmlns:a16="http://schemas.microsoft.com/office/drawing/2014/main" id="{FA354511-F13A-47AA-B5DE-A3F3AEA02D98}"/>
              </a:ext>
            </a:extLst>
          </p:cNvPr>
          <p:cNvSpPr txBox="1"/>
          <p:nvPr/>
        </p:nvSpPr>
        <p:spPr>
          <a:xfrm>
            <a:off x="2971634" y="5706991"/>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Utilitarios:   			          139</a:t>
            </a:r>
          </a:p>
        </p:txBody>
      </p:sp>
      <p:sp>
        <p:nvSpPr>
          <p:cNvPr id="25" name="CuadroTexto 24">
            <a:extLst>
              <a:ext uri="{FF2B5EF4-FFF2-40B4-BE49-F238E27FC236}">
                <a16:creationId xmlns:a16="http://schemas.microsoft.com/office/drawing/2014/main" id="{FE37C5BE-3F60-4B94-A723-AE9E1EE999CE}"/>
              </a:ext>
            </a:extLst>
          </p:cNvPr>
          <p:cNvSpPr txBox="1"/>
          <p:nvPr/>
        </p:nvSpPr>
        <p:spPr>
          <a:xfrm>
            <a:off x="2912356" y="3717599"/>
            <a:ext cx="6522188" cy="584775"/>
          </a:xfrm>
          <a:prstGeom prst="rect">
            <a:avLst/>
          </a:prstGeom>
          <a:noFill/>
        </p:spPr>
        <p:txBody>
          <a:bodyPr wrap="square" rtlCol="0" anchor="ctr">
            <a:spAutoFit/>
          </a:bodyPr>
          <a:lstStyle/>
          <a:p>
            <a:r>
              <a:rPr lang="es-CO" sz="3200" b="1" err="1">
                <a:solidFill>
                  <a:srgbClr val="008CC4"/>
                </a:solidFill>
                <a:latin typeface="Candara" panose="020E0502030303020204" pitchFamily="34" charset="0"/>
              </a:rPr>
              <a:t>AmpIirrol</a:t>
            </a:r>
            <a:r>
              <a:rPr lang="es-CO" sz="3200" b="1">
                <a:solidFill>
                  <a:srgbClr val="008CC4"/>
                </a:solidFill>
                <a:latin typeface="Candara" panose="020E0502030303020204" pitchFamily="34" charset="0"/>
              </a:rPr>
              <a:t>:  				 28</a:t>
            </a:r>
          </a:p>
        </p:txBody>
      </p:sp>
      <p:sp>
        <p:nvSpPr>
          <p:cNvPr id="26" name="CuadroTexto 25">
            <a:extLst>
              <a:ext uri="{FF2B5EF4-FFF2-40B4-BE49-F238E27FC236}">
                <a16:creationId xmlns:a16="http://schemas.microsoft.com/office/drawing/2014/main" id="{20027B4D-15A3-4F64-827F-C0557DA3060D}"/>
              </a:ext>
            </a:extLst>
          </p:cNvPr>
          <p:cNvSpPr txBox="1"/>
          <p:nvPr/>
        </p:nvSpPr>
        <p:spPr>
          <a:xfrm>
            <a:off x="2971634" y="2230138"/>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Vehículos de Lavado:		           16 </a:t>
            </a:r>
          </a:p>
        </p:txBody>
      </p:sp>
      <p:pic>
        <p:nvPicPr>
          <p:cNvPr id="28" name="Imagen 27">
            <a:extLst>
              <a:ext uri="{FF2B5EF4-FFF2-40B4-BE49-F238E27FC236}">
                <a16:creationId xmlns:a16="http://schemas.microsoft.com/office/drawing/2014/main" id="{86AB2F2F-AB30-4967-A2E2-FF57C7EE52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869004" y="5877341"/>
            <a:ext cx="825283" cy="485194"/>
          </a:xfrm>
          <a:prstGeom prst="rect">
            <a:avLst/>
          </a:prstGeom>
        </p:spPr>
      </p:pic>
      <p:pic>
        <p:nvPicPr>
          <p:cNvPr id="29" name="Imagen 28">
            <a:extLst>
              <a:ext uri="{FF2B5EF4-FFF2-40B4-BE49-F238E27FC236}">
                <a16:creationId xmlns:a16="http://schemas.microsoft.com/office/drawing/2014/main" id="{998DAEAD-5E5F-4882-8DD4-61660AF57A3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851074" y="5184886"/>
            <a:ext cx="858757" cy="584775"/>
          </a:xfrm>
          <a:prstGeom prst="rect">
            <a:avLst/>
          </a:prstGeom>
        </p:spPr>
      </p:pic>
      <p:pic>
        <p:nvPicPr>
          <p:cNvPr id="30" name="Imagen 29">
            <a:extLst>
              <a:ext uri="{FF2B5EF4-FFF2-40B4-BE49-F238E27FC236}">
                <a16:creationId xmlns:a16="http://schemas.microsoft.com/office/drawing/2014/main" id="{8F4E794D-DA0F-40AF-B5AE-D6D42280BA4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897258" y="1681023"/>
            <a:ext cx="945049" cy="524420"/>
          </a:xfrm>
          <a:prstGeom prst="rect">
            <a:avLst/>
          </a:prstGeom>
        </p:spPr>
      </p:pic>
      <p:pic>
        <p:nvPicPr>
          <p:cNvPr id="33" name="Imagen 32">
            <a:extLst>
              <a:ext uri="{FF2B5EF4-FFF2-40B4-BE49-F238E27FC236}">
                <a16:creationId xmlns:a16="http://schemas.microsoft.com/office/drawing/2014/main" id="{71B91027-8D03-45D7-AFD5-BB27C4185A4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805703" y="4531598"/>
            <a:ext cx="919069" cy="500810"/>
          </a:xfrm>
          <a:prstGeom prst="rect">
            <a:avLst/>
          </a:prstGeom>
        </p:spPr>
      </p:pic>
      <p:pic>
        <p:nvPicPr>
          <p:cNvPr id="34" name="Imagen 33">
            <a:extLst>
              <a:ext uri="{FF2B5EF4-FFF2-40B4-BE49-F238E27FC236}">
                <a16:creationId xmlns:a16="http://schemas.microsoft.com/office/drawing/2014/main" id="{E40EB16B-44FB-4538-A607-6DB0B2C03492}"/>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887016" y="2948516"/>
            <a:ext cx="882879" cy="707804"/>
          </a:xfrm>
          <a:prstGeom prst="rect">
            <a:avLst/>
          </a:prstGeom>
        </p:spPr>
      </p:pic>
      <p:pic>
        <p:nvPicPr>
          <p:cNvPr id="35" name="Imagen 34">
            <a:extLst>
              <a:ext uri="{FF2B5EF4-FFF2-40B4-BE49-F238E27FC236}">
                <a16:creationId xmlns:a16="http://schemas.microsoft.com/office/drawing/2014/main" id="{6A2B5FF7-3F4B-406B-9CAD-760D9A4CDF7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897258" y="2330372"/>
            <a:ext cx="882879" cy="537900"/>
          </a:xfrm>
          <a:prstGeom prst="rect">
            <a:avLst/>
          </a:prstGeom>
        </p:spPr>
      </p:pic>
      <p:pic>
        <p:nvPicPr>
          <p:cNvPr id="36" name="Imagen 35">
            <a:extLst>
              <a:ext uri="{FF2B5EF4-FFF2-40B4-BE49-F238E27FC236}">
                <a16:creationId xmlns:a16="http://schemas.microsoft.com/office/drawing/2014/main" id="{9F639EEA-FDDE-44A5-8C83-863109742BD3}"/>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928342" y="3590619"/>
            <a:ext cx="882880" cy="838736"/>
          </a:xfrm>
          <a:prstGeom prst="rect">
            <a:avLst/>
          </a:prstGeom>
        </p:spPr>
      </p:pic>
      <p:sp>
        <p:nvSpPr>
          <p:cNvPr id="37" name="CuadroTexto 36">
            <a:extLst>
              <a:ext uri="{FF2B5EF4-FFF2-40B4-BE49-F238E27FC236}">
                <a16:creationId xmlns:a16="http://schemas.microsoft.com/office/drawing/2014/main" id="{05796400-1AC1-4838-9AEC-AB1F6EEEFA37}"/>
              </a:ext>
            </a:extLst>
          </p:cNvPr>
          <p:cNvSpPr txBox="1"/>
          <p:nvPr/>
        </p:nvSpPr>
        <p:spPr>
          <a:xfrm>
            <a:off x="9917723" y="3179298"/>
            <a:ext cx="2127388" cy="646331"/>
          </a:xfrm>
          <a:prstGeom prst="rect">
            <a:avLst/>
          </a:prstGeom>
          <a:noFill/>
        </p:spPr>
        <p:txBody>
          <a:bodyPr wrap="square" rtlCol="0">
            <a:spAutoFit/>
          </a:bodyPr>
          <a:lstStyle/>
          <a:p>
            <a:r>
              <a:rPr lang="es-CO" sz="3600" b="1" kern="0" cap="small">
                <a:solidFill>
                  <a:srgbClr val="002060"/>
                </a:solidFill>
                <a:latin typeface="Candara" panose="020E0502030303020204" pitchFamily="34" charset="0"/>
              </a:rPr>
              <a:t>Total 553</a:t>
            </a:r>
          </a:p>
        </p:txBody>
      </p:sp>
    </p:spTree>
    <p:extLst>
      <p:ext uri="{BB962C8B-B14F-4D97-AF65-F5344CB8AC3E}">
        <p14:creationId xmlns:p14="http://schemas.microsoft.com/office/powerpoint/2010/main" val="216678344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92662" y="6039791"/>
            <a:ext cx="11585698" cy="646331"/>
          </a:xfrm>
          <a:prstGeom prst="rect">
            <a:avLst/>
          </a:prstGeom>
          <a:noFill/>
        </p:spPr>
        <p:txBody>
          <a:bodyPr wrap="square" lIns="91440" tIns="45720" rIns="91440" bIns="45720" rtlCol="0" anchor="t">
            <a:spAutoFit/>
          </a:bodyPr>
          <a:lstStyle/>
          <a:p>
            <a:pPr defTabSz="0"/>
            <a:r>
              <a:rPr lang="es-CO" sz="900">
                <a:solidFill>
                  <a:schemeClr val="accent1">
                    <a:lumMod val="50000"/>
                  </a:schemeClr>
                </a:solidFill>
              </a:rPr>
              <a:t>NOTA: La Interventoría solicitó cambios en las certificaciones de pesaje del </a:t>
            </a:r>
            <a:r>
              <a:rPr lang="es-CO" sz="900">
                <a:solidFill>
                  <a:schemeClr val="accent1">
                    <a:lumMod val="50000"/>
                  </a:schemeClr>
                </a:solidFill>
                <a:highlight>
                  <a:srgbClr val="FFFFFF"/>
                </a:highlight>
              </a:rPr>
              <a:t>PIDJ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 reiterado en diciembre del mismo año, mediante comunicado UAESP-CPC-UAESP-3977-21</a:t>
            </a:r>
            <a:endParaRPr lang="es-CO" sz="900">
              <a:solidFill>
                <a:schemeClr val="accent1">
                  <a:lumMod val="50000"/>
                </a:schemeClr>
              </a:solidFill>
            </a:endParaRPr>
          </a:p>
          <a:p>
            <a:pPr defTabSz="0"/>
            <a:r>
              <a:rPr lang="es-CO" sz="900">
                <a:solidFill>
                  <a:schemeClr val="accent1">
                    <a:lumMod val="50000"/>
                  </a:schemeClr>
                </a:solidFill>
              </a:rPr>
              <a:t>(*)</a:t>
            </a:r>
            <a:r>
              <a:rPr lang="es-MX" sz="900">
                <a:solidFill>
                  <a:schemeClr val="accent1">
                    <a:lumMod val="50000"/>
                  </a:schemeClr>
                </a:solidFill>
              </a:rPr>
              <a:t> De acuerdo con lo establecido en el Decreto 1077 de 2015, artículo 2.3.2.1.1. “Definiciones”. Numeral 43.</a:t>
            </a:r>
          </a:p>
          <a:p>
            <a:pPr defTabSz="0"/>
            <a:r>
              <a:rPr lang="es-CO" sz="900">
                <a:solidFill>
                  <a:schemeClr val="accent1">
                    <a:lumMod val="50000"/>
                  </a:schemeClr>
                </a:solidFill>
              </a:rPr>
              <a:t>Fuente: Base de datos </a:t>
            </a:r>
            <a:r>
              <a:rPr lang="es-CO" sz="900">
                <a:solidFill>
                  <a:schemeClr val="accent1">
                    <a:lumMod val="50000"/>
                  </a:schemeClr>
                </a:solidFill>
                <a:highlight>
                  <a:srgbClr val="FFFFFF"/>
                </a:highlight>
              </a:rPr>
              <a:t>PIDJ</a:t>
            </a:r>
            <a:r>
              <a:rPr lang="es-CO" sz="900">
                <a:solidFill>
                  <a:schemeClr val="accent1">
                    <a:lumMod val="50000"/>
                  </a:schemeClr>
                </a:solidFill>
              </a:rPr>
              <a:t> en revisión de la interventoría</a:t>
            </a:r>
          </a:p>
          <a:p>
            <a:r>
              <a:rPr lang="es-CO" sz="900">
                <a:solidFill>
                  <a:schemeClr val="accent1">
                    <a:lumMod val="50000"/>
                  </a:schemeClr>
                </a:solidFill>
              </a:rPr>
              <a:t>Periodo comprendido entre el 12 de febrero 2018 y el 31 de diciembre de 2023.</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2239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20405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210221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2018 a 2023</a:t>
            </a:r>
          </a:p>
          <a:p>
            <a:pPr lvl="1"/>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C45F2178-653D-41E8-9F56-A598B45DED3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71219" y="2015773"/>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1D2653A5-7FD6-4C1A-B832-25DADE75B9A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71219" y="1335386"/>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4D6CA2AF-C63C-F511-3981-D3E0BD2DD12A}"/>
              </a:ext>
            </a:extLst>
          </p:cNvPr>
          <p:cNvGraphicFramePr>
            <a:graphicFrameLocks noGrp="1"/>
          </p:cNvGraphicFramePr>
          <p:nvPr>
            <p:extLst>
              <p:ext uri="{D42A27DB-BD31-4B8C-83A1-F6EECF244321}">
                <p14:modId xmlns:p14="http://schemas.microsoft.com/office/powerpoint/2010/main" val="2766637430"/>
              </p:ext>
            </p:extLst>
          </p:nvPr>
        </p:nvGraphicFramePr>
        <p:xfrm>
          <a:off x="300942" y="2669527"/>
          <a:ext cx="11477421" cy="3311978"/>
        </p:xfrm>
        <a:graphic>
          <a:graphicData uri="http://schemas.openxmlformats.org/drawingml/2006/table">
            <a:tbl>
              <a:tblPr/>
              <a:tblGrid>
                <a:gridCol w="823246">
                  <a:extLst>
                    <a:ext uri="{9D8B030D-6E8A-4147-A177-3AD203B41FA5}">
                      <a16:colId xmlns:a16="http://schemas.microsoft.com/office/drawing/2014/main" val="1706546815"/>
                    </a:ext>
                  </a:extLst>
                </a:gridCol>
                <a:gridCol w="933012">
                  <a:extLst>
                    <a:ext uri="{9D8B030D-6E8A-4147-A177-3AD203B41FA5}">
                      <a16:colId xmlns:a16="http://schemas.microsoft.com/office/drawing/2014/main" val="1703711527"/>
                    </a:ext>
                  </a:extLst>
                </a:gridCol>
                <a:gridCol w="154359">
                  <a:extLst>
                    <a:ext uri="{9D8B030D-6E8A-4147-A177-3AD203B41FA5}">
                      <a16:colId xmlns:a16="http://schemas.microsoft.com/office/drawing/2014/main" val="244482293"/>
                    </a:ext>
                  </a:extLst>
                </a:gridCol>
                <a:gridCol w="823246">
                  <a:extLst>
                    <a:ext uri="{9D8B030D-6E8A-4147-A177-3AD203B41FA5}">
                      <a16:colId xmlns:a16="http://schemas.microsoft.com/office/drawing/2014/main" val="3689870439"/>
                    </a:ext>
                  </a:extLst>
                </a:gridCol>
                <a:gridCol w="933012">
                  <a:extLst>
                    <a:ext uri="{9D8B030D-6E8A-4147-A177-3AD203B41FA5}">
                      <a16:colId xmlns:a16="http://schemas.microsoft.com/office/drawing/2014/main" val="2023187408"/>
                    </a:ext>
                  </a:extLst>
                </a:gridCol>
                <a:gridCol w="154359">
                  <a:extLst>
                    <a:ext uri="{9D8B030D-6E8A-4147-A177-3AD203B41FA5}">
                      <a16:colId xmlns:a16="http://schemas.microsoft.com/office/drawing/2014/main" val="399499255"/>
                    </a:ext>
                  </a:extLst>
                </a:gridCol>
                <a:gridCol w="823246">
                  <a:extLst>
                    <a:ext uri="{9D8B030D-6E8A-4147-A177-3AD203B41FA5}">
                      <a16:colId xmlns:a16="http://schemas.microsoft.com/office/drawing/2014/main" val="108637458"/>
                    </a:ext>
                  </a:extLst>
                </a:gridCol>
                <a:gridCol w="933012">
                  <a:extLst>
                    <a:ext uri="{9D8B030D-6E8A-4147-A177-3AD203B41FA5}">
                      <a16:colId xmlns:a16="http://schemas.microsoft.com/office/drawing/2014/main" val="2607244270"/>
                    </a:ext>
                  </a:extLst>
                </a:gridCol>
                <a:gridCol w="154359">
                  <a:extLst>
                    <a:ext uri="{9D8B030D-6E8A-4147-A177-3AD203B41FA5}">
                      <a16:colId xmlns:a16="http://schemas.microsoft.com/office/drawing/2014/main" val="3896253471"/>
                    </a:ext>
                  </a:extLst>
                </a:gridCol>
                <a:gridCol w="823246">
                  <a:extLst>
                    <a:ext uri="{9D8B030D-6E8A-4147-A177-3AD203B41FA5}">
                      <a16:colId xmlns:a16="http://schemas.microsoft.com/office/drawing/2014/main" val="1423961802"/>
                    </a:ext>
                  </a:extLst>
                </a:gridCol>
                <a:gridCol w="933012">
                  <a:extLst>
                    <a:ext uri="{9D8B030D-6E8A-4147-A177-3AD203B41FA5}">
                      <a16:colId xmlns:a16="http://schemas.microsoft.com/office/drawing/2014/main" val="3952214168"/>
                    </a:ext>
                  </a:extLst>
                </a:gridCol>
                <a:gridCol w="154359">
                  <a:extLst>
                    <a:ext uri="{9D8B030D-6E8A-4147-A177-3AD203B41FA5}">
                      <a16:colId xmlns:a16="http://schemas.microsoft.com/office/drawing/2014/main" val="1347201761"/>
                    </a:ext>
                  </a:extLst>
                </a:gridCol>
                <a:gridCol w="823246">
                  <a:extLst>
                    <a:ext uri="{9D8B030D-6E8A-4147-A177-3AD203B41FA5}">
                      <a16:colId xmlns:a16="http://schemas.microsoft.com/office/drawing/2014/main" val="591771047"/>
                    </a:ext>
                  </a:extLst>
                </a:gridCol>
                <a:gridCol w="933012">
                  <a:extLst>
                    <a:ext uri="{9D8B030D-6E8A-4147-A177-3AD203B41FA5}">
                      <a16:colId xmlns:a16="http://schemas.microsoft.com/office/drawing/2014/main" val="2221976306"/>
                    </a:ext>
                  </a:extLst>
                </a:gridCol>
                <a:gridCol w="154359">
                  <a:extLst>
                    <a:ext uri="{9D8B030D-6E8A-4147-A177-3AD203B41FA5}">
                      <a16:colId xmlns:a16="http://schemas.microsoft.com/office/drawing/2014/main" val="2153264732"/>
                    </a:ext>
                  </a:extLst>
                </a:gridCol>
                <a:gridCol w="823246">
                  <a:extLst>
                    <a:ext uri="{9D8B030D-6E8A-4147-A177-3AD203B41FA5}">
                      <a16:colId xmlns:a16="http://schemas.microsoft.com/office/drawing/2014/main" val="951073138"/>
                    </a:ext>
                  </a:extLst>
                </a:gridCol>
                <a:gridCol w="1101090">
                  <a:extLst>
                    <a:ext uri="{9D8B030D-6E8A-4147-A177-3AD203B41FA5}">
                      <a16:colId xmlns:a16="http://schemas.microsoft.com/office/drawing/2014/main" val="3075373772"/>
                    </a:ext>
                  </a:extLst>
                </a:gridCol>
              </a:tblGrid>
              <a:tr h="246637">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651727611"/>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172.895,38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256.796,21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159.875,93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103.550,86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106.847,66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799.966,04</a:t>
                      </a:r>
                    </a:p>
                  </a:txBody>
                  <a:tcPr marL="0" marR="85006"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572361999"/>
                  </a:ext>
                </a:extLst>
              </a:tr>
              <a:tr h="234892">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230.675,14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332.846,80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207.576,76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129.757,14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140.700,97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1.041.556,81</a:t>
                      </a:r>
                    </a:p>
                  </a:txBody>
                  <a:tcPr marL="0" marR="85006" marT="0" marB="0" anchor="ctr">
                    <a:lnL>
                      <a:noFill/>
                    </a:lnL>
                    <a:lnR>
                      <a:noFill/>
                    </a:lnR>
                    <a:lnT>
                      <a:noFill/>
                    </a:lnT>
                    <a:lnB>
                      <a:noFill/>
                    </a:lnB>
                    <a:noFill/>
                  </a:tcPr>
                </a:tc>
                <a:extLst>
                  <a:ext uri="{0D108BD9-81ED-4DB2-BD59-A6C34878D82A}">
                    <a16:rowId xmlns:a16="http://schemas.microsoft.com/office/drawing/2014/main" val="391089467"/>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224.500,84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325.237,90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200.607,98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135.386,44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142.677,31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1.028.410,47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2732292873"/>
                  </a:ext>
                </a:extLst>
              </a:tr>
              <a:tr h="234892">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230.653,82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337.258,09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203.796,68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146.151,39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144.767,46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1.062.627,44</a:t>
                      </a:r>
                    </a:p>
                  </a:txBody>
                  <a:tcPr marL="0" marR="85006" marT="0" marB="0" anchor="ctr">
                    <a:lnL>
                      <a:noFill/>
                    </a:lnL>
                    <a:lnR>
                      <a:noFill/>
                    </a:lnR>
                    <a:lnT>
                      <a:noFill/>
                    </a:lnT>
                    <a:lnB>
                      <a:noFill/>
                    </a:lnB>
                    <a:noFill/>
                  </a:tcPr>
                </a:tc>
                <a:extLst>
                  <a:ext uri="{0D108BD9-81ED-4DB2-BD59-A6C34878D82A}">
                    <a16:rowId xmlns:a16="http://schemas.microsoft.com/office/drawing/2014/main" val="157077581"/>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208.208,39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308.836,56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188.589,30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131.769,69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139.714,78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977.118,72</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679308165"/>
                  </a:ext>
                </a:extLst>
              </a:tr>
              <a:tr h="234892">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222.258,40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341.289,88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212.966,07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145.617,49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151.377,14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1.073.508,98</a:t>
                      </a:r>
                    </a:p>
                  </a:txBody>
                  <a:tcPr marL="0" marR="85006" marT="0" marB="0" anchor="ctr">
                    <a:lnL>
                      <a:noFill/>
                    </a:lnL>
                    <a:lnR>
                      <a:noFill/>
                    </a:lnR>
                    <a:lnT>
                      <a:noFill/>
                    </a:lnT>
                    <a:lnB>
                      <a:noFill/>
                    </a:lnB>
                    <a:noFill/>
                  </a:tcPr>
                </a:tc>
                <a:extLst>
                  <a:ext uri="{0D108BD9-81ED-4DB2-BD59-A6C34878D82A}">
                    <a16:rowId xmlns:a16="http://schemas.microsoft.com/office/drawing/2014/main" val="391577413"/>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210.401,74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314.599,07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199.061,31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137.361,31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140.446,52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1.001.869,95</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451292088"/>
                  </a:ext>
                </a:extLst>
              </a:tr>
              <a:tr h="234892">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222.958,27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328.248,37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204.313,22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140.168,24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142.368,46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1.038.056,56</a:t>
                      </a:r>
                    </a:p>
                  </a:txBody>
                  <a:tcPr marL="0" marR="85006" marT="0" marB="0" anchor="ctr">
                    <a:lnL>
                      <a:noFill/>
                    </a:lnL>
                    <a:lnR>
                      <a:noFill/>
                    </a:lnR>
                    <a:lnT>
                      <a:noFill/>
                    </a:lnT>
                    <a:lnB>
                      <a:noFill/>
                    </a:lnB>
                    <a:noFill/>
                  </a:tcPr>
                </a:tc>
                <a:extLst>
                  <a:ext uri="{0D108BD9-81ED-4DB2-BD59-A6C34878D82A}">
                    <a16:rowId xmlns:a16="http://schemas.microsoft.com/office/drawing/2014/main" val="1905004950"/>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213.257,29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307.220,87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190.941,88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129.964,48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135.467,58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976.852,10</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531971804"/>
                  </a:ext>
                </a:extLst>
              </a:tr>
              <a:tr h="234892">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223.548,38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322.395,77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198.457,62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134.293,82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139.299,63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1.017.995,22</a:t>
                      </a:r>
                    </a:p>
                  </a:txBody>
                  <a:tcPr marL="0" marR="85006" marT="0" marB="0" anchor="ctr">
                    <a:lnL>
                      <a:noFill/>
                    </a:lnL>
                    <a:lnR>
                      <a:noFill/>
                    </a:lnR>
                    <a:lnT>
                      <a:noFill/>
                    </a:lnT>
                    <a:lnB>
                      <a:noFill/>
                    </a:lnB>
                    <a:noFill/>
                  </a:tcPr>
                </a:tc>
                <a:extLst>
                  <a:ext uri="{0D108BD9-81ED-4DB2-BD59-A6C34878D82A}">
                    <a16:rowId xmlns:a16="http://schemas.microsoft.com/office/drawing/2014/main" val="1452534728"/>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215.273,71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301.691,67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185.063,09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131.508,73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133.120,97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966.658,17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4148032775"/>
                  </a:ext>
                </a:extLst>
              </a:tr>
              <a:tr h="234892">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218.548,87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312.187,73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191.516,08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133.779,86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137.527,93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993.560,47</a:t>
                      </a:r>
                    </a:p>
                  </a:txBody>
                  <a:tcPr marL="0" marR="85006" marT="0" marB="0" anchor="ctr">
                    <a:lnL>
                      <a:noFill/>
                    </a:lnL>
                    <a:lnR>
                      <a:noFill/>
                    </a:lnR>
                    <a:lnT>
                      <a:noFill/>
                    </a:lnT>
                    <a:lnB>
                      <a:noFill/>
                    </a:lnB>
                    <a:noFill/>
                  </a:tcPr>
                </a:tc>
                <a:extLst>
                  <a:ext uri="{0D108BD9-81ED-4DB2-BD59-A6C34878D82A}">
                    <a16:rowId xmlns:a16="http://schemas.microsoft.com/office/drawing/2014/main" val="3344634251"/>
                  </a:ext>
                </a:extLst>
              </a:tr>
              <a:tr h="246637">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2.593.180,23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3.788.608,92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2.342.765,92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1.599.309,45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1.654.316,41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  11.978.180,93 </a:t>
                      </a:r>
                    </a:p>
                  </a:txBody>
                  <a:tcPr marL="0" marR="85006"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99661190"/>
                  </a:ext>
                </a:extLst>
              </a:tr>
            </a:tbl>
          </a:graphicData>
        </a:graphic>
      </p:graphicFrame>
    </p:spTree>
    <p:extLst>
      <p:ext uri="{BB962C8B-B14F-4D97-AF65-F5344CB8AC3E}">
        <p14:creationId xmlns:p14="http://schemas.microsoft.com/office/powerpoint/2010/main" val="137212095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4F8320A8-6DB4-EF5E-2A6A-2D5E9B7C9ABF}"/>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368799" y="1546843"/>
            <a:ext cx="7613645" cy="3720389"/>
          </a:xfrm>
          <a:prstGeom prst="rect">
            <a:avLst/>
          </a:prstGeom>
        </p:spPr>
      </p:pic>
      <p:cxnSp>
        <p:nvCxnSpPr>
          <p:cNvPr id="20" name="126 Conector recto">
            <a:extLst>
              <a:ext uri="{FF2B5EF4-FFF2-40B4-BE49-F238E27FC236}">
                <a16:creationId xmlns:a16="http://schemas.microsoft.com/office/drawing/2014/main" id="{41F51E4A-8577-47E1-A9D1-03C3FB5A5F88}"/>
              </a:ext>
            </a:extLst>
          </p:cNvPr>
          <p:cNvCxnSpPr/>
          <p:nvPr/>
        </p:nvCxnSpPr>
        <p:spPr>
          <a:xfrm flipH="1">
            <a:off x="7021674" y="1749296"/>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1" name="126 Conector recto">
            <a:extLst>
              <a:ext uri="{FF2B5EF4-FFF2-40B4-BE49-F238E27FC236}">
                <a16:creationId xmlns:a16="http://schemas.microsoft.com/office/drawing/2014/main" id="{E3A19789-1607-40E3-998A-5C22F0E5B780}"/>
              </a:ext>
            </a:extLst>
          </p:cNvPr>
          <p:cNvCxnSpPr>
            <a:cxnSpLocks/>
          </p:cNvCxnSpPr>
          <p:nvPr/>
        </p:nvCxnSpPr>
        <p:spPr>
          <a:xfrm flipH="1">
            <a:off x="5077617" y="3453850"/>
            <a:ext cx="788687" cy="558124"/>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3" name="126 Conector recto">
            <a:extLst>
              <a:ext uri="{FF2B5EF4-FFF2-40B4-BE49-F238E27FC236}">
                <a16:creationId xmlns:a16="http://schemas.microsoft.com/office/drawing/2014/main" id="{1D649604-3C2D-48E1-8360-7D6945151A69}"/>
              </a:ext>
            </a:extLst>
          </p:cNvPr>
          <p:cNvCxnSpPr>
            <a:cxnSpLocks/>
          </p:cNvCxnSpPr>
          <p:nvPr/>
        </p:nvCxnSpPr>
        <p:spPr>
          <a:xfrm flipH="1">
            <a:off x="5590563" y="3843698"/>
            <a:ext cx="714766" cy="1304146"/>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8" name="Conector recto 27">
            <a:extLst>
              <a:ext uri="{FF2B5EF4-FFF2-40B4-BE49-F238E27FC236}">
                <a16:creationId xmlns:a16="http://schemas.microsoft.com/office/drawing/2014/main" id="{283019B9-C037-4F87-B392-CDE7A5D750C3}"/>
              </a:ext>
            </a:extLst>
          </p:cNvPr>
          <p:cNvCxnSpPr>
            <a:cxnSpLocks/>
          </p:cNvCxnSpPr>
          <p:nvPr/>
        </p:nvCxnSpPr>
        <p:spPr>
          <a:xfrm>
            <a:off x="7680777" y="3732912"/>
            <a:ext cx="241005" cy="1264828"/>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2" name="Conector recto 31">
            <a:extLst>
              <a:ext uri="{FF2B5EF4-FFF2-40B4-BE49-F238E27FC236}">
                <a16:creationId xmlns:a16="http://schemas.microsoft.com/office/drawing/2014/main" id="{7351DC6C-01A8-4DF3-8081-6CCCB621A0DA}"/>
              </a:ext>
            </a:extLst>
          </p:cNvPr>
          <p:cNvCxnSpPr>
            <a:cxnSpLocks/>
          </p:cNvCxnSpPr>
          <p:nvPr/>
        </p:nvCxnSpPr>
        <p:spPr>
          <a:xfrm>
            <a:off x="3975121" y="2711321"/>
            <a:ext cx="801033" cy="43294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3" name="CuadroTexto 32">
            <a:extLst>
              <a:ext uri="{FF2B5EF4-FFF2-40B4-BE49-F238E27FC236}">
                <a16:creationId xmlns:a16="http://schemas.microsoft.com/office/drawing/2014/main" id="{098D66D1-C320-4AE2-B51E-438BB3EE4891}"/>
              </a:ext>
            </a:extLst>
          </p:cNvPr>
          <p:cNvSpPr txBox="1"/>
          <p:nvPr/>
        </p:nvSpPr>
        <p:spPr>
          <a:xfrm>
            <a:off x="3713805" y="4997740"/>
            <a:ext cx="1218835" cy="115416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1.778*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782 NA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996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Retirados 214 NA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8" name="CuadroTexto 37">
            <a:extLst>
              <a:ext uri="{FF2B5EF4-FFF2-40B4-BE49-F238E27FC236}">
                <a16:creationId xmlns:a16="http://schemas.microsoft.com/office/drawing/2014/main" id="{21039E42-7822-4168-B788-72907FB76E54}"/>
              </a:ext>
            </a:extLst>
          </p:cNvPr>
          <p:cNvSpPr txBox="1"/>
          <p:nvPr/>
        </p:nvSpPr>
        <p:spPr>
          <a:xfrm>
            <a:off x="1677382" y="197811"/>
            <a:ext cx="7411453"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panose="020E0502030303020204" pitchFamily="34" charset="0"/>
                <a:ea typeface="+mn-ea"/>
                <a:cs typeface="+mn-cs"/>
              </a:rPr>
              <a:t>CONTENEDORES</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0" cap="small" spc="0" normalizeH="0" baseline="0" noProof="0">
                <a:ln>
                  <a:noFill/>
                </a:ln>
                <a:solidFill>
                  <a:srgbClr val="002060"/>
                </a:solidFill>
                <a:effectLst/>
                <a:uLnTx/>
                <a:uFillTx/>
                <a:latin typeface="Candara" panose="020E0502030303020204" pitchFamily="34" charset="0"/>
                <a:ea typeface="+mn-ea"/>
                <a:cs typeface="+mn-cs"/>
              </a:rPr>
              <a:t>reportados como Instalados agosto 2024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187714"/>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A257C2CA-6E06-4B6C-BBE2-0A4B34581EF7}"/>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35234"/>
            <a:ext cx="1073171" cy="1112117"/>
          </a:xfrm>
          <a:prstGeom prst="rect">
            <a:avLst/>
          </a:prstGeom>
        </p:spPr>
      </p:pic>
      <p:sp>
        <p:nvSpPr>
          <p:cNvPr id="41" name="Título 1">
            <a:extLst>
              <a:ext uri="{FF2B5EF4-FFF2-40B4-BE49-F238E27FC236}">
                <a16:creationId xmlns:a16="http://schemas.microsoft.com/office/drawing/2014/main" id="{2498B3B7-6094-44DB-A247-359E28323854}"/>
              </a:ext>
            </a:extLst>
          </p:cNvPr>
          <p:cNvSpPr txBox="1">
            <a:spLocks/>
          </p:cNvSpPr>
          <p:nvPr/>
        </p:nvSpPr>
        <p:spPr>
          <a:xfrm>
            <a:off x="3831867" y="3649842"/>
            <a:ext cx="1812675"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2.757***</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Light" panose="020F0302020204030204"/>
                <a:ea typeface="+mj-ea"/>
                <a:cs typeface="+mj-cs"/>
              </a:rPr>
              <a:t>- - - - - - -- - - - </a:t>
            </a:r>
            <a:endParaRPr kumimoji="0" lang="es-CO" sz="1200" b="1" i="0" u="none" strike="noStrike" kern="1200" cap="none" spc="0" normalizeH="0" baseline="0" noProof="0">
              <a:ln>
                <a:noFill/>
              </a:ln>
              <a:solidFill>
                <a:srgbClr val="002060"/>
              </a:solidFill>
              <a:effectLst/>
              <a:uLnTx/>
              <a:uFillTx/>
              <a:latin typeface="Calibri Light" panose="020F0302020204030204"/>
              <a:ea typeface="Calibri Light"/>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BARRIOS UNIDOS</a:t>
            </a:r>
            <a:endParaRPr kumimoji="0" lang="es-CO" sz="1200" b="1"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258</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p:txBody>
      </p:sp>
      <p:sp>
        <p:nvSpPr>
          <p:cNvPr id="3" name="CuadroTexto 2">
            <a:extLst>
              <a:ext uri="{FF2B5EF4-FFF2-40B4-BE49-F238E27FC236}">
                <a16:creationId xmlns:a16="http://schemas.microsoft.com/office/drawing/2014/main" id="{1E850DAE-1478-4567-BED5-5178BBDF24D7}"/>
              </a:ext>
            </a:extLst>
          </p:cNvPr>
          <p:cNvSpPr txBox="1"/>
          <p:nvPr/>
        </p:nvSpPr>
        <p:spPr>
          <a:xfrm>
            <a:off x="3947" y="6105937"/>
            <a:ext cx="12186370" cy="646331"/>
          </a:xfrm>
          <a:prstGeom prst="rect">
            <a:avLst/>
          </a:prstGeom>
          <a:noFill/>
        </p:spPr>
        <p:txBody>
          <a:bodyPr wrap="square" lIns="91440" tIns="45720" rIns="91440" bIns="45720" rtlCol="0" anchor="t">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86.</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78 y  SAC 85.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***El Concesionario BOGOTA LIMPIA  reporta un (1) contenedor para residuos aprovechables adicional.</a:t>
            </a:r>
          </a:p>
          <a:p>
            <a:pPr algn="ju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La Unidad emitió concepto en el cual indica que se debe actualizar los planes de Contenerización incluyendo frecuencia para el </a:t>
            </a:r>
            <a:r>
              <a:rPr lang="es-CO" sz="900" dirty="0">
                <a:solidFill>
                  <a:srgbClr val="002060"/>
                </a:solidFill>
                <a:latin typeface="Calibri" panose="020F0502020204030204"/>
              </a:rPr>
              <a:t>cálculo</a:t>
            </a: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de la capacidad Nominal.</a:t>
            </a:r>
          </a:p>
        </p:txBody>
      </p:sp>
      <p:sp>
        <p:nvSpPr>
          <p:cNvPr id="42" name="Título 1">
            <a:extLst>
              <a:ext uri="{FF2B5EF4-FFF2-40B4-BE49-F238E27FC236}">
                <a16:creationId xmlns:a16="http://schemas.microsoft.com/office/drawing/2014/main" id="{D599D24F-AF10-4386-B849-B97880E839B8}"/>
              </a:ext>
            </a:extLst>
          </p:cNvPr>
          <p:cNvSpPr txBox="1">
            <a:spLocks/>
          </p:cNvSpPr>
          <p:nvPr/>
        </p:nvSpPr>
        <p:spPr>
          <a:xfrm>
            <a:off x="4701019" y="4747202"/>
            <a:ext cx="1309244" cy="98959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s-CO" sz="1200" b="1">
                <a:solidFill>
                  <a:srgbClr val="002060"/>
                </a:solidFill>
                <a:latin typeface="Calibri" panose="020F0502020204030204"/>
              </a:rPr>
              <a:t>FONTIBÓN </a:t>
            </a:r>
          </a:p>
          <a:p>
            <a:pPr>
              <a:defRPr/>
            </a:pPr>
            <a:r>
              <a:rPr lang="es-CO" sz="1200" b="1">
                <a:solidFill>
                  <a:srgbClr val="002060"/>
                </a:solidFill>
                <a:latin typeface="Calibri" panose="020F0502020204030204"/>
              </a:rPr>
              <a:t>   579</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solidFill>
                <a:effectLst/>
                <a:uLnTx/>
                <a:uFillTx/>
                <a:latin typeface="Calibri Light" panose="020F0302020204030204"/>
                <a:ea typeface="+mj-ea"/>
                <a:cs typeface="+mj-cs"/>
              </a:rPr>
              <a:t>- - - - - - - - -</a:t>
            </a:r>
            <a:endParaRPr kumimoji="0" lang="es-CO" sz="1200" b="1" i="0" u="none" strike="noStrike" kern="1200" cap="none" spc="0" normalizeH="0" baseline="0" noProof="0">
              <a:ln>
                <a:noFill/>
              </a:ln>
              <a:solidFill>
                <a:srgbClr val="4472C4"/>
              </a:solidFill>
              <a:effectLst/>
              <a:uLnTx/>
              <a:uFillTx/>
              <a:latin typeface="Calibri" panose="020F0502020204030204"/>
              <a:ea typeface="+mj-ea"/>
              <a:cs typeface="+mj-cs"/>
            </a:endParaRPr>
          </a:p>
          <a:p>
            <a:pPr marR="0" lvl="0" indent="0" fontAlgn="auto">
              <a:spcAft>
                <a:spcPts val="0"/>
              </a:spcAft>
              <a:buClrTx/>
              <a:buSzTx/>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r>
              <a:rPr lang="es-CO" sz="1200" b="1">
                <a:solidFill>
                  <a:srgbClr val="002060"/>
                </a:solidFill>
                <a:latin typeface="Calibri" panose="020F0502020204030204"/>
              </a:rPr>
              <a:t>KENNEDY</a:t>
            </a:r>
          </a:p>
          <a:p>
            <a:pPr marR="0" lvl="0" indent="0" fontAlgn="auto">
              <a:spcAft>
                <a:spcPts val="0"/>
              </a:spcAft>
              <a:buClrTx/>
              <a:buSzTx/>
              <a:tabLst/>
              <a:defRPr/>
            </a:pPr>
            <a:r>
              <a:rPr lang="es-CO" sz="1200" b="1">
                <a:solidFill>
                  <a:srgbClr val="002060"/>
                </a:solidFill>
                <a:latin typeface="Calibri" panose="020F0502020204030204"/>
              </a:rPr>
              <a:t>     1.199</a:t>
            </a:r>
          </a:p>
        </p:txBody>
      </p:sp>
      <p:sp>
        <p:nvSpPr>
          <p:cNvPr id="35" name="Título 1">
            <a:extLst>
              <a:ext uri="{FF2B5EF4-FFF2-40B4-BE49-F238E27FC236}">
                <a16:creationId xmlns:a16="http://schemas.microsoft.com/office/drawing/2014/main" id="{E16DCB27-716E-4C47-9B15-29B38D8D1FFA}"/>
              </a:ext>
            </a:extLst>
          </p:cNvPr>
          <p:cNvSpPr txBox="1">
            <a:spLocks/>
          </p:cNvSpPr>
          <p:nvPr/>
        </p:nvSpPr>
        <p:spPr>
          <a:xfrm>
            <a:off x="7568981" y="1314202"/>
            <a:ext cx="480128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CANDELARIA           SAN CRISTÓBAL       SUMAPAZ             USME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79	         224	                  9	                       285</a:t>
            </a:r>
            <a:endParaRPr kumimoji="0" lang="es-CO" sz="12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CHAPINERO             SANTA FE                  USAQUÉN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92	         178                            199</a:t>
            </a:r>
          </a:p>
        </p:txBody>
      </p:sp>
      <p:sp>
        <p:nvSpPr>
          <p:cNvPr id="31" name="CuadroTexto 30">
            <a:extLst>
              <a:ext uri="{FF2B5EF4-FFF2-40B4-BE49-F238E27FC236}">
                <a16:creationId xmlns:a16="http://schemas.microsoft.com/office/drawing/2014/main" id="{65136D98-0773-427D-951E-F2732F6DA1A0}"/>
              </a:ext>
            </a:extLst>
          </p:cNvPr>
          <p:cNvSpPr txBox="1"/>
          <p:nvPr/>
        </p:nvSpPr>
        <p:spPr>
          <a:xfrm>
            <a:off x="225365" y="3052208"/>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a:t>
            </a:r>
            <a:r>
              <a:rPr lang="es-CO" sz="1400" b="1">
                <a:solidFill>
                  <a:srgbClr val="002060"/>
                </a:solidFill>
                <a:effectLst>
                  <a:outerShdw blurRad="38100" dist="38100" dir="2700000" algn="tl">
                    <a:srgbClr val="000000">
                      <a:alpha val="43137"/>
                    </a:srgbClr>
                  </a:outerShdw>
                </a:effectLst>
                <a:latin typeface="Calibri" panose="020F0502020204030204"/>
              </a:rPr>
              <a:t>,</a:t>
            </a: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 Contenedores – Adiciones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450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40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37" name="CuadroTexto 36">
            <a:extLst>
              <a:ext uri="{FF2B5EF4-FFF2-40B4-BE49-F238E27FC236}">
                <a16:creationId xmlns:a16="http://schemas.microsoft.com/office/drawing/2014/main" id="{206DD570-0358-4EFC-9367-945901A658E4}"/>
              </a:ext>
            </a:extLst>
          </p:cNvPr>
          <p:cNvSpPr txBox="1"/>
          <p:nvPr/>
        </p:nvSpPr>
        <p:spPr>
          <a:xfrm>
            <a:off x="209555" y="1554916"/>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a:t>
            </a:r>
            <a:r>
              <a:rPr lang="es-CO" sz="1400" b="1">
                <a:solidFill>
                  <a:srgbClr val="002060"/>
                </a:solidFill>
                <a:effectLst>
                  <a:outerShdw blurRad="38100" dist="38100" dir="2700000" algn="tl">
                    <a:srgbClr val="000000">
                      <a:alpha val="43137"/>
                    </a:srgbClr>
                  </a:outerShdw>
                </a:effectLst>
                <a:latin typeface="Calibri" panose="020F0502020204030204"/>
              </a:rPr>
              <a:t>,</a:t>
            </a: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 Contenedores – Anexo11</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10.746</a:t>
            </a:r>
            <a:endParaRPr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highlight>
                <a:srgbClr val="FFFF00"/>
              </a:highligh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5.373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5.373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40" name="Título 1">
            <a:extLst>
              <a:ext uri="{FF2B5EF4-FFF2-40B4-BE49-F238E27FC236}">
                <a16:creationId xmlns:a16="http://schemas.microsoft.com/office/drawing/2014/main" id="{8C0C46FC-50CD-424E-8F47-7649FFBEC5C9}"/>
              </a:ext>
            </a:extLst>
          </p:cNvPr>
          <p:cNvSpPr txBox="1">
            <a:spLocks/>
          </p:cNvSpPr>
          <p:nvPr/>
        </p:nvSpPr>
        <p:spPr>
          <a:xfrm>
            <a:off x="6688436" y="5085946"/>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41                                   559                               </a:t>
            </a:r>
            <a:r>
              <a:rPr lang="es-CO" sz="1200" b="1">
                <a:solidFill>
                  <a:srgbClr val="002060"/>
                </a:solidFill>
                <a:latin typeface="Calibri" panose="020F0502020204030204"/>
              </a:rPr>
              <a:t>289</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151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a:ln>
                  <a:noFill/>
                </a:ln>
                <a:solidFill>
                  <a:srgbClr val="002060"/>
                </a:solidFill>
                <a:effectLst/>
                <a:uLnTx/>
                <a:uFillTx/>
                <a:latin typeface="Calibri Light" panose="020F0302020204030204"/>
                <a:ea typeface="+mj-ea"/>
                <a:cs typeface="+mj-cs"/>
              </a:rPr>
              <a:t>- - - - - - - - - - - - - - - - -     - - - - - - - - - - - - - - - - - -       - - - - - - - - - - - - - - - - -      - - - - - - - - - - - - - - - - - </a:t>
            </a:r>
            <a:endParaRPr lang="es-CO" sz="1000" b="1" i="0" u="none" strike="noStrike" kern="1200" cap="none" spc="0" normalizeH="0" baseline="0" noProof="0">
              <a:ln>
                <a:noFill/>
              </a:ln>
              <a:solidFill>
                <a:srgbClr val="002060"/>
              </a:solidFill>
              <a:effectLst/>
              <a:uLnTx/>
              <a:uFillTx/>
              <a:latin typeface="Calibri Light" panose="020F0302020204030204"/>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BOSA                              LOS MÁRTIRES           RAFAEL URIBE           TUNJUELITO</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361	             97	                          475	          219</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p:txBody>
      </p:sp>
      <p:sp>
        <p:nvSpPr>
          <p:cNvPr id="2" name="CuadroTexto 1">
            <a:extLst>
              <a:ext uri="{FF2B5EF4-FFF2-40B4-BE49-F238E27FC236}">
                <a16:creationId xmlns:a16="http://schemas.microsoft.com/office/drawing/2014/main" id="{82768CBB-0955-A0D3-3731-3A456591BE10}"/>
              </a:ext>
            </a:extLst>
          </p:cNvPr>
          <p:cNvSpPr txBox="1"/>
          <p:nvPr/>
        </p:nvSpPr>
        <p:spPr>
          <a:xfrm>
            <a:off x="209555" y="4549501"/>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Cantidad actual de contenedores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9.812</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4.906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4.906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24" name="Título 1">
            <a:extLst>
              <a:ext uri="{FF2B5EF4-FFF2-40B4-BE49-F238E27FC236}">
                <a16:creationId xmlns:a16="http://schemas.microsoft.com/office/drawing/2014/main" id="{4A3F9CF3-243F-4DE3-A200-8FA61DF927DF}"/>
              </a:ext>
            </a:extLst>
          </p:cNvPr>
          <p:cNvSpPr txBox="1">
            <a:spLocks/>
          </p:cNvSpPr>
          <p:nvPr/>
        </p:nvSpPr>
        <p:spPr>
          <a:xfrm>
            <a:off x="2573213" y="2318580"/>
            <a:ext cx="1857468" cy="108845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SUBA</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j-ea"/>
                <a:cs typeface="+mj-cs"/>
              </a:rPr>
              <a:t>1.761</a:t>
            </a:r>
            <a:r>
              <a:rPr kumimoji="0" lang="es-CO" sz="1400" b="1" i="0" u="none" strike="noStrike" kern="1200" cap="none" spc="0" normalizeH="0" baseline="0" noProof="0">
                <a:ln>
                  <a:noFill/>
                </a:ln>
                <a:solidFill>
                  <a:srgbClr val="002060"/>
                </a:solidFill>
                <a:effectLst/>
                <a:uLnTx/>
                <a:uFillTx/>
                <a:latin typeface="Calibri" panose="020F0502020204030204"/>
                <a:ea typeface="+mj-ea"/>
                <a:cs typeface="+mj-cs"/>
              </a:rPr>
              <a:t>**</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 - - - - - - -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small" spc="0" normalizeH="0" baseline="0" noProof="0">
                <a:ln>
                  <a:noFill/>
                </a:ln>
                <a:solidFill>
                  <a:srgbClr val="002060"/>
                </a:solidFill>
                <a:effectLst/>
                <a:uLnTx/>
                <a:uFillTx/>
                <a:latin typeface="Calibri" panose="020F0502020204030204"/>
                <a:ea typeface="+mj-ea"/>
                <a:cs typeface="+mj-cs"/>
              </a:rPr>
              <a:t>905 NA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small" spc="0" normalizeH="0" baseline="0" noProof="0">
                <a:ln>
                  <a:noFill/>
                </a:ln>
                <a:solidFill>
                  <a:srgbClr val="002060"/>
                </a:solidFill>
                <a:effectLst/>
                <a:uLnTx/>
                <a:uFillTx/>
                <a:latin typeface="Calibri" panose="020F0502020204030204"/>
                <a:ea typeface="+mj-ea"/>
                <a:cs typeface="+mj-cs"/>
              </a:rPr>
              <a:t>(856 Contrato y 49 Adición)</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small" spc="0" normalizeH="0" baseline="0" noProof="0">
                <a:ln>
                  <a:noFill/>
                </a:ln>
                <a:solidFill>
                  <a:srgbClr val="002060"/>
                </a:solidFill>
                <a:effectLst/>
                <a:uLnTx/>
                <a:uFillTx/>
                <a:latin typeface="Calibri" panose="020F0502020204030204"/>
                <a:ea typeface="+mj-ea"/>
                <a:cs typeface="+mj-cs"/>
              </a:rPr>
              <a:t>856 A (Contrato)</a:t>
            </a:r>
          </a:p>
        </p:txBody>
      </p:sp>
      <p:sp>
        <p:nvSpPr>
          <p:cNvPr id="5" name="CuadroTexto 35">
            <a:extLst>
              <a:ext uri="{FF2B5EF4-FFF2-40B4-BE49-F238E27FC236}">
                <a16:creationId xmlns:a16="http://schemas.microsoft.com/office/drawing/2014/main" id="{2A9DB628-0827-4774-9617-7E091A775689}"/>
              </a:ext>
            </a:extLst>
          </p:cNvPr>
          <p:cNvSpPr txBox="1"/>
          <p:nvPr/>
        </p:nvSpPr>
        <p:spPr>
          <a:xfrm>
            <a:off x="2742056" y="3682596"/>
            <a:ext cx="1233065" cy="1077218"/>
          </a:xfrm>
          <a:prstGeom prst="rect">
            <a:avLst/>
          </a:prstGeom>
          <a:noFill/>
        </p:spPr>
        <p:txBody>
          <a:bodyPr wrap="square" lIns="91440" tIns="45720" rIns="91440" bIns="45720" rtlCol="0" anchor="t">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Calibri"/>
                <a:cs typeface="Calibri"/>
              </a:rPr>
              <a:t>3.015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Calibri"/>
              </a:rPr>
              <a:t>1.581 NA</a:t>
            </a:r>
            <a:endParaRPr kumimoji="0" lang="es-CO" sz="1100" b="0"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800" b="0" i="0" u="none" strike="noStrike" kern="1200" cap="none" spc="0" normalizeH="0" baseline="0" noProof="0">
                <a:ln>
                  <a:noFill/>
                </a:ln>
                <a:solidFill>
                  <a:srgbClr val="002060"/>
                </a:solidFill>
                <a:effectLst/>
                <a:uLnTx/>
                <a:uFillTx/>
                <a:latin typeface="Calibri" panose="020F0502020204030204"/>
                <a:ea typeface="+mn-ea"/>
                <a:cs typeface="Calibri"/>
              </a:rPr>
              <a:t>(CONTRATO 1.434 Y 147 ADICIÓN)   </a:t>
            </a:r>
            <a:endParaRPr kumimoji="0" lang="es-CO" sz="800" b="0"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Calibri"/>
              </a:rPr>
              <a:t>1.434 A *** </a:t>
            </a:r>
            <a:r>
              <a:rPr kumimoji="0" lang="es-CO" sz="800" b="0" i="0" u="none" strike="noStrike" kern="1200" cap="none" spc="0" normalizeH="0" baseline="0" noProof="0">
                <a:ln>
                  <a:noFill/>
                </a:ln>
                <a:solidFill>
                  <a:srgbClr val="002060"/>
                </a:solidFill>
                <a:effectLst/>
                <a:uLnTx/>
                <a:uFillTx/>
                <a:latin typeface="Calibri" panose="020F0502020204030204"/>
                <a:ea typeface="+mn-ea"/>
                <a:cs typeface="Calibri"/>
              </a:rPr>
              <a:t>(CONTRATO)</a:t>
            </a:r>
            <a:endParaRPr kumimoji="0" lang="es-CO" sz="800" b="0" i="0" u="none" strike="noStrike" kern="1200" cap="none" spc="0" normalizeH="0" baseline="0" noProof="0">
              <a:ln>
                <a:noFill/>
              </a:ln>
              <a:solidFill>
                <a:srgbClr val="002060"/>
              </a:solidFill>
              <a:effectLst/>
              <a:uLnTx/>
              <a:uFillTx/>
              <a:latin typeface="Calibri" panose="020F0502020204030204"/>
              <a:ea typeface="Calibri"/>
              <a:cs typeface="Calibri"/>
            </a:endParaRPr>
          </a:p>
        </p:txBody>
      </p:sp>
      <p:sp>
        <p:nvSpPr>
          <p:cNvPr id="25" name="CuadroTexto 24">
            <a:extLst>
              <a:ext uri="{FF2B5EF4-FFF2-40B4-BE49-F238E27FC236}">
                <a16:creationId xmlns:a16="http://schemas.microsoft.com/office/drawing/2014/main" id="{6F0BC12E-8E76-5775-A39F-93DD64BC9165}"/>
              </a:ext>
            </a:extLst>
          </p:cNvPr>
          <p:cNvSpPr txBox="1"/>
          <p:nvPr/>
        </p:nvSpPr>
        <p:spPr>
          <a:xfrm>
            <a:off x="5570248" y="1127209"/>
            <a:ext cx="1998733" cy="977191"/>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1800" b="1" i="0" u="none" strike="noStrike" kern="1200" cap="none" spc="0" normalizeH="0" baseline="0" noProof="0">
                <a:ln>
                  <a:noFill/>
                </a:ln>
                <a:solidFill>
                  <a:srgbClr val="002060"/>
                </a:solidFill>
                <a:effectLst/>
                <a:uLnTx/>
                <a:uFillTx/>
                <a:latin typeface="Calibri" panose="020F0502020204030204"/>
                <a:ea typeface="+mn-ea"/>
                <a:cs typeface="+mn-cs"/>
              </a:rPr>
              <a:t>1</a:t>
            </a: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.066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50" b="0" i="0" u="none" strike="noStrike" kern="1200" cap="none" spc="0" normalizeH="0" baseline="0" noProof="0">
                <a:ln>
                  <a:noFill/>
                </a:ln>
                <a:solidFill>
                  <a:srgbClr val="002060"/>
                </a:solidFill>
                <a:effectLst/>
                <a:uLnTx/>
                <a:uFillTx/>
                <a:latin typeface="Calibri" panose="020F0502020204030204"/>
                <a:ea typeface="+mn-ea"/>
                <a:cs typeface="+mn-cs"/>
              </a:rPr>
              <a:t>542 NA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50" b="0" i="0" u="none" strike="noStrike" kern="1200" cap="none" spc="0" normalizeH="0" baseline="0" noProof="0">
                <a:ln>
                  <a:noFill/>
                </a:ln>
                <a:solidFill>
                  <a:srgbClr val="002060"/>
                </a:solidFill>
                <a:effectLst/>
                <a:uLnTx/>
                <a:uFillTx/>
                <a:latin typeface="Calibri" panose="020F0502020204030204"/>
                <a:ea typeface="+mn-ea"/>
                <a:cs typeface="+mn-cs"/>
              </a:rPr>
              <a:t>(</a:t>
            </a:r>
            <a:r>
              <a:rPr kumimoji="0" lang="es-CO" sz="800" b="0" i="0" u="none" strike="noStrike" kern="1200" cap="none" spc="0" normalizeH="0" baseline="0" noProof="0">
                <a:ln>
                  <a:noFill/>
                </a:ln>
                <a:solidFill>
                  <a:srgbClr val="002060"/>
                </a:solidFill>
                <a:effectLst/>
                <a:uLnTx/>
                <a:uFillTx/>
                <a:latin typeface="Calibri" panose="020F0502020204030204"/>
                <a:ea typeface="+mn-ea"/>
                <a:cs typeface="+mn-cs"/>
              </a:rPr>
              <a:t>484 CONTRATO Y </a:t>
            </a:r>
            <a:r>
              <a:rPr lang="es-CO" sz="800">
                <a:solidFill>
                  <a:srgbClr val="002060"/>
                </a:solidFill>
                <a:latin typeface="Calibri" panose="020F0502020204030204"/>
              </a:rPr>
              <a:t>58</a:t>
            </a:r>
            <a:r>
              <a:rPr kumimoji="0" lang="es-CO" sz="800" b="0" i="0" u="none" strike="noStrike" kern="1200" cap="none" spc="0" normalizeH="0" baseline="0" noProof="0">
                <a:ln>
                  <a:noFill/>
                </a:ln>
                <a:solidFill>
                  <a:srgbClr val="002060"/>
                </a:solidFill>
                <a:effectLst/>
                <a:uLnTx/>
                <a:uFillTx/>
                <a:latin typeface="Calibri" panose="020F0502020204030204"/>
                <a:ea typeface="+mn-ea"/>
                <a:cs typeface="+mn-cs"/>
              </a:rPr>
              <a:t> ADICIÓN)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50" b="0" i="0" u="none" strike="noStrike" kern="1200" cap="none" spc="0" normalizeH="0" baseline="0" noProof="0">
                <a:ln>
                  <a:noFill/>
                </a:ln>
                <a:solidFill>
                  <a:srgbClr val="002060"/>
                </a:solidFill>
                <a:effectLst/>
                <a:uLnTx/>
                <a:uFillTx/>
                <a:latin typeface="Calibri" panose="020F0502020204030204"/>
                <a:ea typeface="+mn-ea"/>
                <a:cs typeface="+mn-cs"/>
              </a:rPr>
              <a:t>524 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800" b="0" i="0" u="none" strike="noStrike" kern="1200" cap="none" spc="0" normalizeH="0" baseline="0" noProof="0">
                <a:ln>
                  <a:noFill/>
                </a:ln>
                <a:solidFill>
                  <a:srgbClr val="002060"/>
                </a:solidFill>
                <a:effectLst/>
                <a:uLnTx/>
                <a:uFillTx/>
                <a:latin typeface="Calibri" panose="020F0502020204030204"/>
                <a:ea typeface="+mn-ea"/>
                <a:cs typeface="+mn-cs"/>
              </a:rPr>
              <a:t>(484 CONTRATO y 40 ADICIÓN)</a:t>
            </a:r>
            <a:endParaRPr kumimoji="0" lang="es-CO" sz="800" b="0" i="0" u="none" strike="noStrike" kern="1200" cap="none" spc="0" normalizeH="0" baseline="0" noProof="0">
              <a:ln>
                <a:noFill/>
              </a:ln>
              <a:solidFill>
                <a:srgbClr val="002060"/>
              </a:solidFill>
              <a:effectLst/>
              <a:uLnTx/>
              <a:uFillTx/>
              <a:latin typeface="Calibri" panose="020F0502020204030204"/>
              <a:ea typeface="Calibri"/>
              <a:cs typeface="Calibri"/>
            </a:endParaRPr>
          </a:p>
        </p:txBody>
      </p:sp>
      <p:sp>
        <p:nvSpPr>
          <p:cNvPr id="26" name="CuadroTexto 25">
            <a:extLst>
              <a:ext uri="{FF2B5EF4-FFF2-40B4-BE49-F238E27FC236}">
                <a16:creationId xmlns:a16="http://schemas.microsoft.com/office/drawing/2014/main" id="{52166FEC-5188-71EA-B974-563F6F5419B9}"/>
              </a:ext>
            </a:extLst>
          </p:cNvPr>
          <p:cNvSpPr txBox="1"/>
          <p:nvPr/>
        </p:nvSpPr>
        <p:spPr>
          <a:xfrm>
            <a:off x="5950118" y="5241999"/>
            <a:ext cx="714766"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2.192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1.096 </a:t>
            </a:r>
            <a:r>
              <a:rPr kumimoji="0" lang="es-CO" sz="1100" b="0" i="0" u="none" strike="noStrike" kern="1200" cap="none" spc="0" normalizeH="0" baseline="0" noProof="0" err="1">
                <a:ln>
                  <a:noFill/>
                </a:ln>
                <a:solidFill>
                  <a:srgbClr val="002060"/>
                </a:solidFill>
                <a:effectLst/>
                <a:uLnTx/>
                <a:uFillTx/>
                <a:latin typeface="Calibri" panose="020F0502020204030204"/>
                <a:ea typeface="+mn-ea"/>
                <a:cs typeface="+mn-cs"/>
              </a:rPr>
              <a:t>NA</a:t>
            </a:r>
            <a:endPar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1.096 A</a:t>
            </a:r>
          </a:p>
        </p:txBody>
      </p:sp>
    </p:spTree>
    <p:extLst>
      <p:ext uri="{BB962C8B-B14F-4D97-AF65-F5344CB8AC3E}">
        <p14:creationId xmlns:p14="http://schemas.microsoft.com/office/powerpoint/2010/main" val="61119226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D7A4A6C9-3314-05AB-65A2-C3B41A61500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549590" y="1488910"/>
            <a:ext cx="7940652" cy="3880180"/>
          </a:xfrm>
          <a:prstGeom prst="rect">
            <a:avLst/>
          </a:prstGeom>
        </p:spPr>
      </p:pic>
      <p:sp>
        <p:nvSpPr>
          <p:cNvPr id="7" name="Título 1">
            <a:extLst>
              <a:ext uri="{FF2B5EF4-FFF2-40B4-BE49-F238E27FC236}">
                <a16:creationId xmlns:a16="http://schemas.microsoft.com/office/drawing/2014/main" id="{85A99F74-A6E5-4470-B205-89FDFDCC9BCF}"/>
              </a:ext>
            </a:extLst>
          </p:cNvPr>
          <p:cNvSpPr txBox="1">
            <a:spLocks/>
          </p:cNvSpPr>
          <p:nvPr/>
        </p:nvSpPr>
        <p:spPr>
          <a:xfrm>
            <a:off x="2846278" y="2993503"/>
            <a:ext cx="1701740"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SUBA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245</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600" b="0" i="0" u="none" strike="noStrike" kern="1200" cap="small" spc="0" normalizeH="0" baseline="0" noProof="0">
              <a:ln>
                <a:noFill/>
              </a:ln>
              <a:solidFill>
                <a:srgbClr val="4472C4">
                  <a:lumMod val="50000"/>
                </a:srgbClr>
              </a:solidFill>
              <a:effectLst/>
              <a:highlight>
                <a:srgbClr val="FFFFFF"/>
              </a:highlight>
              <a:uLnTx/>
              <a:uFillTx/>
              <a:latin typeface="Calibri" panose="020F0502020204030204"/>
              <a:ea typeface="+mj-ea"/>
              <a:cs typeface="+mj-cs"/>
            </a:endParaRP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2937296" y="3701160"/>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145</a:t>
            </a:r>
            <a:endPar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Calibri"/>
            </a:endParaRPr>
          </a:p>
        </p:txBody>
      </p:sp>
      <p:cxnSp>
        <p:nvCxnSpPr>
          <p:cNvPr id="18" name="Conector recto 17">
            <a:extLst>
              <a:ext uri="{FF2B5EF4-FFF2-40B4-BE49-F238E27FC236}">
                <a16:creationId xmlns:a16="http://schemas.microsoft.com/office/drawing/2014/main" id="{CB506E03-293F-421F-9151-B16AEDFABF1E}"/>
              </a:ext>
            </a:extLst>
          </p:cNvPr>
          <p:cNvCxnSpPr>
            <a:cxnSpLocks/>
          </p:cNvCxnSpPr>
          <p:nvPr/>
        </p:nvCxnSpPr>
        <p:spPr>
          <a:xfrm flipH="1">
            <a:off x="3730910" y="3692961"/>
            <a:ext cx="1270711" cy="360545"/>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 name="Conector recto 19">
            <a:extLst>
              <a:ext uri="{FF2B5EF4-FFF2-40B4-BE49-F238E27FC236}">
                <a16:creationId xmlns:a16="http://schemas.microsoft.com/office/drawing/2014/main" id="{DFE9563C-3FF7-488D-862B-CAC1B96FF851}"/>
              </a:ext>
            </a:extLst>
          </p:cNvPr>
          <p:cNvCxnSpPr/>
          <p:nvPr/>
        </p:nvCxnSpPr>
        <p:spPr>
          <a:xfrm flipH="1">
            <a:off x="5390754" y="3850964"/>
            <a:ext cx="292147" cy="100210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Conector recto 21">
            <a:extLst>
              <a:ext uri="{FF2B5EF4-FFF2-40B4-BE49-F238E27FC236}">
                <a16:creationId xmlns:a16="http://schemas.microsoft.com/office/drawing/2014/main" id="{1A3BF1AA-C939-4588-9EA6-8201AE36F4FE}"/>
              </a:ext>
            </a:extLst>
          </p:cNvPr>
          <p:cNvCxnSpPr>
            <a:cxnSpLocks/>
          </p:cNvCxnSpPr>
          <p:nvPr/>
        </p:nvCxnSpPr>
        <p:spPr>
          <a:xfrm flipV="1">
            <a:off x="7534874" y="1995914"/>
            <a:ext cx="667430" cy="80037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24" name="Conector recto 23">
            <a:extLst>
              <a:ext uri="{FF2B5EF4-FFF2-40B4-BE49-F238E27FC236}">
                <a16:creationId xmlns:a16="http://schemas.microsoft.com/office/drawing/2014/main" id="{49423A94-E780-4426-A467-E2B4B97973AE}"/>
              </a:ext>
            </a:extLst>
          </p:cNvPr>
          <p:cNvCxnSpPr>
            <a:cxnSpLocks/>
          </p:cNvCxnSpPr>
          <p:nvPr/>
        </p:nvCxnSpPr>
        <p:spPr>
          <a:xfrm>
            <a:off x="7123303" y="3789150"/>
            <a:ext cx="1079001" cy="1656307"/>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6" name="Conector recto 25">
            <a:extLst>
              <a:ext uri="{FF2B5EF4-FFF2-40B4-BE49-F238E27FC236}">
                <a16:creationId xmlns:a16="http://schemas.microsoft.com/office/drawing/2014/main" id="{823625D8-A88A-4EAF-ADD6-3007CE4BE6C1}"/>
              </a:ext>
            </a:extLst>
          </p:cNvPr>
          <p:cNvCxnSpPr/>
          <p:nvPr/>
        </p:nvCxnSpPr>
        <p:spPr>
          <a:xfrm>
            <a:off x="4176868" y="3043451"/>
            <a:ext cx="539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Conector recto 28">
            <a:extLst>
              <a:ext uri="{FF2B5EF4-FFF2-40B4-BE49-F238E27FC236}">
                <a16:creationId xmlns:a16="http://schemas.microsoft.com/office/drawing/2014/main" id="{2CBA8D96-F05F-45B4-91C9-52A1DD9C035A}"/>
              </a:ext>
            </a:extLst>
          </p:cNvPr>
          <p:cNvCxnSpPr>
            <a:cxnSpLocks/>
          </p:cNvCxnSpPr>
          <p:nvPr/>
        </p:nvCxnSpPr>
        <p:spPr>
          <a:xfrm flipH="1">
            <a:off x="3519055" y="3043451"/>
            <a:ext cx="711752" cy="216985"/>
          </a:xfrm>
          <a:prstGeom prst="line">
            <a:avLst/>
          </a:prstGeom>
          <a:ln>
            <a:solidFill>
              <a:srgbClr val="122D40"/>
            </a:solidFill>
            <a:prstDash val="dash"/>
          </a:ln>
        </p:spPr>
        <p:style>
          <a:lnRef idx="1">
            <a:schemeClr val="accent1"/>
          </a:lnRef>
          <a:fillRef idx="0">
            <a:schemeClr val="accent1"/>
          </a:fillRef>
          <a:effectRef idx="0">
            <a:schemeClr val="accent1"/>
          </a:effectRef>
          <a:fontRef idx="minor">
            <a:schemeClr val="tx1"/>
          </a:fontRef>
        </p:style>
      </p:cxnSp>
      <p:sp>
        <p:nvSpPr>
          <p:cNvPr id="23" name="CuadroTexto 22">
            <a:extLst>
              <a:ext uri="{FF2B5EF4-FFF2-40B4-BE49-F238E27FC236}">
                <a16:creationId xmlns:a16="http://schemas.microsoft.com/office/drawing/2014/main" id="{026D82DF-228F-43C5-8474-857D41D96D3C}"/>
              </a:ext>
            </a:extLst>
          </p:cNvPr>
          <p:cNvSpPr txBox="1"/>
          <p:nvPr/>
        </p:nvSpPr>
        <p:spPr>
          <a:xfrm>
            <a:off x="2018854" y="255046"/>
            <a:ext cx="9881937"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panose="020E0502030303020204" pitchFamily="34" charset="0"/>
                <a:ea typeface="+mn-ea"/>
                <a:cs typeface="+mn-cs"/>
              </a:rPr>
              <a:t>CONTENEDORES</a:t>
            </a:r>
          </a:p>
          <a:p>
            <a:pPr lvl="1">
              <a:defRPr/>
            </a:pPr>
            <a:r>
              <a:rPr lang="es-CO" sz="1600" kern="0">
                <a:solidFill>
                  <a:srgbClr val="002060"/>
                </a:solidFill>
              </a:rPr>
              <a:t>Contenedores reemplazados agosto – 2024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5" name="Conector recto 24">
            <a:extLst>
              <a:ext uri="{FF2B5EF4-FFF2-40B4-BE49-F238E27FC236}">
                <a16:creationId xmlns:a16="http://schemas.microsoft.com/office/drawing/2014/main" id="{9D8A5304-A75E-4FAD-B142-FF2F3653E21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26DED6DF-030B-45A4-8825-584CB12039A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sp>
        <p:nvSpPr>
          <p:cNvPr id="28" name="CuadroTexto 27">
            <a:extLst>
              <a:ext uri="{FF2B5EF4-FFF2-40B4-BE49-F238E27FC236}">
                <a16:creationId xmlns:a16="http://schemas.microsoft.com/office/drawing/2014/main" id="{31B6CF56-F303-4A6A-ADF1-B94050251276}"/>
              </a:ext>
            </a:extLst>
          </p:cNvPr>
          <p:cNvSpPr txBox="1"/>
          <p:nvPr/>
        </p:nvSpPr>
        <p:spPr>
          <a:xfrm>
            <a:off x="142604" y="1581752"/>
            <a:ext cx="2824243"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2400" b="1">
                <a:solidFill>
                  <a:srgbClr val="002060"/>
                </a:solidFill>
                <a:effectLst>
                  <a:outerShdw blurRad="38100" dist="38100" dir="2700000" algn="tl">
                    <a:srgbClr val="000000">
                      <a:alpha val="43137"/>
                    </a:srgbClr>
                  </a:outerShdw>
                </a:effectLst>
                <a:latin typeface="Calibri" panose="020F0502020204030204"/>
              </a:rPr>
              <a:t>2</a:t>
            </a:r>
            <a:r>
              <a:rPr kumimoji="0" lang="es-CO" sz="2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.541 Contenedores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Reemplazados</a:t>
            </a:r>
          </a:p>
          <a:p>
            <a:pPr marL="0" marR="0" lvl="0" indent="0" algn="ctr" defTabSz="914400" rtl="0" eaLnBrk="1" fontAlgn="auto" latinLnBrk="0" hangingPunct="1">
              <a:lnSpc>
                <a:spcPct val="100000"/>
              </a:lnSpc>
              <a:spcBef>
                <a:spcPts val="0"/>
              </a:spcBef>
              <a:spcAft>
                <a:spcPts val="0"/>
              </a:spcAft>
              <a:buClrTx/>
              <a:buSzTx/>
              <a:buFontTx/>
              <a:buNone/>
              <a:tabLst/>
              <a:defRPr/>
            </a:pPr>
            <a:r>
              <a:rPr lang="es-CO" sz="4000" b="1">
                <a:solidFill>
                  <a:srgbClr val="002060"/>
                </a:solidFill>
                <a:effectLst>
                  <a:outerShdw blurRad="38100" dist="38100" dir="2700000" algn="tl">
                    <a:srgbClr val="000000">
                      <a:alpha val="43137"/>
                    </a:srgbClr>
                  </a:outerShdw>
                </a:effectLst>
                <a:latin typeface="Calibri" panose="020F0502020204030204"/>
              </a:rPr>
              <a:t>25</a:t>
            </a:r>
            <a:r>
              <a:rPr kumimoji="0" lang="es-CO" sz="40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,89</a:t>
            </a:r>
            <a:r>
              <a:rPr kumimoji="0" lang="es-CO" sz="4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a:t>
            </a:r>
            <a:endParaRPr kumimoji="0" lang="es-CO" sz="40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sp>
        <p:nvSpPr>
          <p:cNvPr id="32" name="CuadroTexto 31">
            <a:extLst>
              <a:ext uri="{FF2B5EF4-FFF2-40B4-BE49-F238E27FC236}">
                <a16:creationId xmlns:a16="http://schemas.microsoft.com/office/drawing/2014/main" id="{228F72AD-B0A9-42A8-8A2F-0A5FAB6F8DD1}"/>
              </a:ext>
            </a:extLst>
          </p:cNvPr>
          <p:cNvSpPr txBox="1"/>
          <p:nvPr/>
        </p:nvSpPr>
        <p:spPr>
          <a:xfrm>
            <a:off x="5414991" y="1509016"/>
            <a:ext cx="85734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2400" b="1" i="0" u="none" strike="noStrike" kern="1200" cap="none" spc="0" normalizeH="0" baseline="0" noProof="0">
                <a:ln>
                  <a:noFill/>
                </a:ln>
                <a:solidFill>
                  <a:srgbClr val="002060"/>
                </a:solidFill>
                <a:effectLst/>
                <a:uLnTx/>
                <a:uFillTx/>
                <a:latin typeface="Calibri" panose="020F0502020204030204"/>
                <a:ea typeface="+mn-ea"/>
                <a:cs typeface="+mn-cs"/>
              </a:rPr>
              <a:t>3</a:t>
            </a:r>
            <a:r>
              <a:rPr kumimoji="0" lang="es-CO" sz="2400" b="1" i="0" u="none" strike="noStrike" kern="1200" cap="none" spc="0" normalizeH="0" baseline="0" noProof="0">
                <a:ln>
                  <a:noFill/>
                </a:ln>
                <a:solidFill>
                  <a:srgbClr val="002060"/>
                </a:solidFill>
                <a:effectLst/>
                <a:uLnTx/>
                <a:uFillTx/>
                <a:latin typeface="Calibri" panose="020F0502020204030204"/>
                <a:ea typeface="+mn-ea"/>
                <a:cs typeface="+mn-cs"/>
              </a:rPr>
              <a:t>83</a:t>
            </a:r>
          </a:p>
        </p:txBody>
      </p:sp>
      <p:sp>
        <p:nvSpPr>
          <p:cNvPr id="34" name="CuadroTexto 33">
            <a:extLst>
              <a:ext uri="{FF2B5EF4-FFF2-40B4-BE49-F238E27FC236}">
                <a16:creationId xmlns:a16="http://schemas.microsoft.com/office/drawing/2014/main" id="{97399AFA-E569-479C-B48C-BB8741A82CA9}"/>
              </a:ext>
            </a:extLst>
          </p:cNvPr>
          <p:cNvSpPr txBox="1"/>
          <p:nvPr/>
        </p:nvSpPr>
        <p:spPr>
          <a:xfrm>
            <a:off x="3639740" y="4948157"/>
            <a:ext cx="1014547" cy="400110"/>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MX" sz="2000" b="1">
                <a:solidFill>
                  <a:srgbClr val="002060"/>
                </a:solidFill>
                <a:latin typeface="Calibri" panose="020F0502020204030204"/>
              </a:rPr>
              <a:t>1069*</a:t>
            </a:r>
            <a:endParaRPr kumimoji="0" lang="es-CO" sz="2000" b="1"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5" name="Título 1">
            <a:extLst>
              <a:ext uri="{FF2B5EF4-FFF2-40B4-BE49-F238E27FC236}">
                <a16:creationId xmlns:a16="http://schemas.microsoft.com/office/drawing/2014/main" id="{2DD3A49E-C0EB-4132-8ED9-DC844ECB3D3F}"/>
              </a:ext>
            </a:extLst>
          </p:cNvPr>
          <p:cNvSpPr txBox="1">
            <a:spLocks/>
          </p:cNvSpPr>
          <p:nvPr/>
        </p:nvSpPr>
        <p:spPr>
          <a:xfrm>
            <a:off x="6218754" y="1330033"/>
            <a:ext cx="595151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SAN CRISTÓBAL      USME              </a:t>
            </a:r>
            <a:r>
              <a:rPr kumimoji="0" lang="es-CO" sz="1200" b="1" i="0" u="none" strike="noStrike" kern="1200" cap="none"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SANTA FE       USAQUÉN       CHAPINERO      LA CANDELARIA    </a:t>
            </a:r>
            <a:r>
              <a:rPr kumimoji="0" lang="es-CO" sz="12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000" b="1" i="0" u="none" strike="noStrike" kern="1200" cap="small"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a:t>
            </a:r>
            <a:r>
              <a:rPr kumimoji="0" lang="es-CO" sz="1600" b="1" i="0" u="none" strike="noStrike" kern="1200" cap="small" spc="0" normalizeH="0" baseline="0" noProof="0">
                <a:ln>
                  <a:noFill/>
                </a:ln>
                <a:solidFill>
                  <a:srgbClr val="4472C4">
                    <a:lumMod val="50000"/>
                  </a:srgbClr>
                </a:solidFill>
                <a:effectLst/>
                <a:highlight>
                  <a:srgbClr val="FFFFFF"/>
                </a:highlight>
                <a:uLnTx/>
                <a:uFillTx/>
                <a:latin typeface="Calibri" panose="020F0502020204030204"/>
                <a:ea typeface="+mj-ea"/>
                <a:cs typeface="+mj-cs"/>
              </a:rPr>
              <a:t>146	        121	        57              </a:t>
            </a:r>
            <a:r>
              <a:rPr lang="es-CO" sz="1600" b="1" cap="small">
                <a:solidFill>
                  <a:srgbClr val="4472C4">
                    <a:lumMod val="50000"/>
                  </a:srgbClr>
                </a:solidFill>
                <a:highlight>
                  <a:srgbClr val="FFFFFF"/>
                </a:highlight>
                <a:latin typeface="Calibri" panose="020F0502020204030204"/>
              </a:rPr>
              <a:t>52</a:t>
            </a:r>
            <a:r>
              <a:rPr kumimoji="0" lang="es-CO" sz="1600" b="1" i="0" u="none" strike="noStrike" kern="1200" cap="small"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6                    1</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p:txBody>
      </p:sp>
      <p:sp>
        <p:nvSpPr>
          <p:cNvPr id="36" name="Título 1">
            <a:extLst>
              <a:ext uri="{FF2B5EF4-FFF2-40B4-BE49-F238E27FC236}">
                <a16:creationId xmlns:a16="http://schemas.microsoft.com/office/drawing/2014/main" id="{1FEF573D-6E31-42CE-9571-A12986ABACFC}"/>
              </a:ext>
            </a:extLst>
          </p:cNvPr>
          <p:cNvSpPr txBox="1">
            <a:spLocks/>
          </p:cNvSpPr>
          <p:nvPr/>
        </p:nvSpPr>
        <p:spPr>
          <a:xfrm>
            <a:off x="4438385" y="4887320"/>
            <a:ext cx="1764813"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s-CO" sz="1200" b="1">
                <a:solidFill>
                  <a:srgbClr val="002060"/>
                </a:solidFill>
                <a:highlight>
                  <a:srgbClr val="FFFFFF"/>
                </a:highlight>
                <a:latin typeface="Calibri" panose="020F0502020204030204"/>
              </a:rPr>
              <a:t>FONTIBÓN</a:t>
            </a:r>
            <a:r>
              <a:rPr lang="es-CO" sz="1200" b="1">
                <a:solidFill>
                  <a:srgbClr val="4472C4"/>
                </a:solidFill>
                <a:highlight>
                  <a:srgbClr val="FFFFFF"/>
                </a:highlight>
                <a:latin typeface="Calibri" panose="020F0502020204030204"/>
              </a:rPr>
              <a:t>     </a:t>
            </a:r>
            <a:r>
              <a:rPr kumimoji="0" lang="es-CO" sz="1200" b="1" i="0" u="none" strike="noStrike" kern="1200" cap="none" spc="0" normalizeH="0" baseline="0" noProof="0">
                <a:ln>
                  <a:noFill/>
                </a:ln>
                <a:solidFill>
                  <a:srgbClr val="4472C4"/>
                </a:solidFill>
                <a:effectLst/>
                <a:highlight>
                  <a:srgbClr val="FFFFFF"/>
                </a:highlight>
                <a:uLnTx/>
                <a:uFillTx/>
                <a:latin typeface="Calibri" panose="020F0502020204030204"/>
                <a:ea typeface="+mj-ea"/>
                <a:cs typeface="+mj-cs"/>
              </a:rPr>
              <a:t> </a:t>
            </a:r>
            <a:r>
              <a:rPr lang="es-CO" sz="1200" b="1">
                <a:solidFill>
                  <a:srgbClr val="002060"/>
                </a:solidFill>
                <a:highlight>
                  <a:srgbClr val="FFFFFF"/>
                </a:highlight>
                <a:latin typeface="Calibri" panose="020F0502020204030204"/>
              </a:rPr>
              <a:t>KENNEDY</a:t>
            </a:r>
          </a:p>
          <a:p>
            <a:pPr algn="ctr">
              <a:defRPr/>
            </a:pPr>
            <a:r>
              <a:rPr lang="es-CO" sz="1600" b="1">
                <a:solidFill>
                  <a:srgbClr val="002060"/>
                </a:solidFill>
                <a:highlight>
                  <a:srgbClr val="FFFFFF"/>
                </a:highlight>
                <a:latin typeface="Calibri" panose="020F0502020204030204"/>
              </a:rPr>
              <a:t>276        </a:t>
            </a:r>
            <a:r>
              <a:rPr kumimoji="0" lang="es-CO" sz="1600" b="1" i="0" u="none" strike="noStrike" kern="1200" cap="none" spc="0" normalizeH="0" baseline="0" noProof="0">
                <a:ln>
                  <a:noFill/>
                </a:ln>
                <a:solidFill>
                  <a:srgbClr val="002060"/>
                </a:solidFill>
                <a:effectLst/>
                <a:highlight>
                  <a:srgbClr val="FFFFFF"/>
                </a:highlight>
                <a:uLnTx/>
                <a:uFillTx/>
                <a:latin typeface="Calibri" panose="020F0502020204030204"/>
                <a:ea typeface="+mj-ea"/>
                <a:cs typeface="+mj-cs"/>
              </a:rPr>
              <a:t> </a:t>
            </a:r>
            <a:r>
              <a:rPr lang="es-CO" sz="1600" b="1">
                <a:solidFill>
                  <a:srgbClr val="002060"/>
                </a:solidFill>
                <a:highlight>
                  <a:srgbClr val="FFFFFF"/>
                </a:highlight>
                <a:latin typeface="Calibri" panose="020F0502020204030204"/>
              </a:rPr>
              <a:t>793</a:t>
            </a:r>
            <a:endPar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38" name="CuadroTexto 37">
            <a:extLst>
              <a:ext uri="{FF2B5EF4-FFF2-40B4-BE49-F238E27FC236}">
                <a16:creationId xmlns:a16="http://schemas.microsoft.com/office/drawing/2014/main" id="{E54E4446-C5BB-417C-A83B-4EB019C846EF}"/>
              </a:ext>
            </a:extLst>
          </p:cNvPr>
          <p:cNvSpPr txBox="1"/>
          <p:nvPr/>
        </p:nvSpPr>
        <p:spPr>
          <a:xfrm>
            <a:off x="5920627" y="5706875"/>
            <a:ext cx="91060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a:ln>
                  <a:noFill/>
                </a:ln>
                <a:solidFill>
                  <a:srgbClr val="002060"/>
                </a:solidFill>
                <a:effectLst/>
                <a:uLnTx/>
                <a:uFillTx/>
                <a:latin typeface="Calibri" panose="020F0502020204030204"/>
                <a:ea typeface="+mn-ea"/>
                <a:cs typeface="+mn-cs"/>
              </a:rPr>
              <a:t>699</a:t>
            </a:r>
          </a:p>
        </p:txBody>
      </p:sp>
      <p:sp>
        <p:nvSpPr>
          <p:cNvPr id="31" name="Título 1">
            <a:extLst>
              <a:ext uri="{FF2B5EF4-FFF2-40B4-BE49-F238E27FC236}">
                <a16:creationId xmlns:a16="http://schemas.microsoft.com/office/drawing/2014/main" id="{E999D14C-E6EE-6DD4-2EA2-282EC09058E0}"/>
              </a:ext>
            </a:extLst>
          </p:cNvPr>
          <p:cNvSpPr txBox="1">
            <a:spLocks/>
          </p:cNvSpPr>
          <p:nvPr/>
        </p:nvSpPr>
        <p:spPr>
          <a:xfrm>
            <a:off x="6831229" y="5669159"/>
            <a:ext cx="5323826" cy="105610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CIUDAD BOLÍVAR	PUENTE ARANDA	RAFAEL URIBE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254		111		183</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BOSA		TUNJUELITO 		 ANTONIO NARIÑO</a:t>
            </a:r>
          </a:p>
          <a:p>
            <a:pPr marL="800100" marR="0" lvl="1" indent="-342900" algn="l" defTabSz="914400" rtl="0" eaLnBrk="1" fontAlgn="auto" latinLnBrk="0" hangingPunct="1">
              <a:lnSpc>
                <a:spcPct val="100000"/>
              </a:lnSpc>
              <a:spcBef>
                <a:spcPts val="0"/>
              </a:spcBef>
              <a:spcAft>
                <a:spcPts val="0"/>
              </a:spcAft>
              <a:buClrTx/>
              <a:buSzTx/>
              <a:buFontTx/>
              <a:buAutoNum type="arabicPlain" startAt="12"/>
              <a:tabLst/>
              <a:defRPr/>
            </a:pPr>
            <a:r>
              <a:rPr kumimoji="0" lang="es-CO" sz="1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5		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37		</a:t>
            </a:r>
            <a:r>
              <a:rPr lang="es-CO" sz="1600" b="1">
                <a:solidFill>
                  <a:srgbClr val="4472C4">
                    <a:lumMod val="50000"/>
                  </a:srgbClr>
                </a:solidFill>
                <a:latin typeface="Calibri" panose="020F0502020204030204"/>
              </a:rPr>
              <a:t>98</a:t>
            </a: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2</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LOS MÁRTIRES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600" b="1">
                <a:solidFill>
                  <a:srgbClr val="4472C4">
                    <a:lumMod val="50000"/>
                  </a:srgbClr>
                </a:solidFill>
                <a:latin typeface="Calibri" panose="020F0502020204030204"/>
              </a:rPr>
              <a:t>9</a:t>
            </a: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5</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8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30" name="CuadroTexto 29">
            <a:extLst>
              <a:ext uri="{FF2B5EF4-FFF2-40B4-BE49-F238E27FC236}">
                <a16:creationId xmlns:a16="http://schemas.microsoft.com/office/drawing/2014/main" id="{B70A50C9-ECD4-4BB2-BD8B-C6C82067852F}"/>
              </a:ext>
            </a:extLst>
          </p:cNvPr>
          <p:cNvSpPr txBox="1"/>
          <p:nvPr/>
        </p:nvSpPr>
        <p:spPr>
          <a:xfrm>
            <a:off x="65604" y="6280391"/>
            <a:ext cx="6544746" cy="369332"/>
          </a:xfrm>
          <a:prstGeom prst="rect">
            <a:avLst/>
          </a:prstGeom>
          <a:noFill/>
        </p:spPr>
        <p:txBody>
          <a:bodyPr wrap="square" lIns="91440" tIns="45720" rIns="91440" bIns="45720" anchor="t">
            <a:spAutoFit/>
          </a:bodyPr>
          <a:lstStyle/>
          <a:p>
            <a:pPr marL="171450" marR="0" lvl="0" indent="-1714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La obligación de reemplazar contenedores esta sobre la capacidad Nominal del Anexo 11</a:t>
            </a:r>
            <a:r>
              <a:rPr lang="es-CO" sz="900">
                <a:solidFill>
                  <a:srgbClr val="002060"/>
                </a:solidFill>
                <a:latin typeface="Calibri" panose="020F0502020204030204"/>
              </a:rPr>
              <a:t>.</a:t>
            </a:r>
          </a:p>
          <a:p>
            <a:pPr algn="just">
              <a:defRPr/>
            </a:pPr>
            <a:r>
              <a:rPr lang="es-CO" sz="900">
                <a:solidFill>
                  <a:srgbClr val="002060"/>
                </a:solidFill>
                <a:latin typeface="Calibri" panose="020F0502020204030204"/>
                <a:ea typeface="Calibri"/>
                <a:cs typeface="Calibri"/>
              </a:rPr>
              <a:t>* Los datos son presentados en base a lo informado por el concesionario.</a:t>
            </a:r>
          </a:p>
        </p:txBody>
      </p:sp>
    </p:spTree>
    <p:extLst>
      <p:ext uri="{BB962C8B-B14F-4D97-AF65-F5344CB8AC3E}">
        <p14:creationId xmlns:p14="http://schemas.microsoft.com/office/powerpoint/2010/main" val="234714928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FCE05695-B3DC-4413-9228-1041F937AC93}"/>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395231" y="1414053"/>
            <a:ext cx="8376241" cy="4093029"/>
          </a:xfrm>
          <a:prstGeom prst="rect">
            <a:avLst/>
          </a:prstGeom>
        </p:spPr>
      </p:pic>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5074688" y="3756660"/>
            <a:ext cx="584306" cy="1103328"/>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849060" y="3429000"/>
            <a:ext cx="2225628" cy="113368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52487" y="128264"/>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a:rPr>
              <a:t>CONTENEDORES</a:t>
            </a:r>
          </a:p>
          <a:p>
            <a:pPr>
              <a:defRPr/>
            </a:pPr>
            <a:r>
              <a:rPr kumimoji="0" lang="es-CO" sz="1600" b="0" i="0" u="none" strike="noStrike" kern="1200" cap="small" spc="0" normalizeH="0" baseline="0" noProof="0">
                <a:ln>
                  <a:noFill/>
                </a:ln>
                <a:solidFill>
                  <a:srgbClr val="002060"/>
                </a:solidFill>
                <a:effectLst/>
                <a:uLnTx/>
                <a:uFillTx/>
                <a:latin typeface="Candara"/>
                <a:ea typeface="+mn-ea"/>
                <a:cs typeface="+mn-cs"/>
              </a:rPr>
              <a:t>         Zonas de mayor vandalismo al esquema de Contenerización</a:t>
            </a:r>
            <a:r>
              <a:rPr lang="es-CO" sz="1600" cap="small">
                <a:solidFill>
                  <a:srgbClr val="002060"/>
                </a:solidFill>
                <a:latin typeface="Candara"/>
              </a:rPr>
              <a:t> septiembre </a:t>
            </a:r>
            <a:r>
              <a:rPr kumimoji="0" lang="es-CO" sz="1600" i="0" u="none" strike="noStrike" kern="1200" cap="small" spc="0" normalizeH="0" baseline="0" noProof="0">
                <a:ln>
                  <a:noFill/>
                </a:ln>
                <a:solidFill>
                  <a:srgbClr val="002060"/>
                </a:solidFill>
                <a:effectLst/>
                <a:uLnTx/>
                <a:uFillTx/>
                <a:latin typeface="Candara"/>
                <a:ea typeface="+mn-ea"/>
                <a:cs typeface="+mn-cs"/>
              </a:rPr>
              <a:t>– 2024</a:t>
            </a:r>
            <a:r>
              <a:rPr lang="es-CO" sz="1600" cap="small">
                <a:solidFill>
                  <a:srgbClr val="002060"/>
                </a:solidFill>
                <a:latin typeface="Candara"/>
              </a:rPr>
              <a:t> </a:t>
            </a:r>
            <a:r>
              <a:rPr lang="es-CO" sz="1600" cap="small">
                <a:solidFill>
                  <a:srgbClr val="4472C4"/>
                </a:solidFill>
                <a:latin typeface="Candara"/>
              </a:rPr>
              <a:t> </a:t>
            </a:r>
            <a:endParaRPr lang="es-CO" sz="1600" b="0" i="0" u="none" strike="noStrike" kern="1200" cap="small" spc="0" normalizeH="0" baseline="0" noProof="0">
              <a:ln>
                <a:noFill/>
              </a:ln>
              <a:solidFill>
                <a:srgbClr val="4472C4"/>
              </a:solidFill>
              <a:effectLst/>
              <a:uLnTx/>
              <a:uFillTx/>
              <a:latin typeface="Candara"/>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a:off x="2412508" y="3154731"/>
            <a:ext cx="1593026" cy="24392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6F94163E-35B2-457D-A14E-F0591740349F}"/>
              </a:ext>
            </a:extLst>
          </p:cNvPr>
          <p:cNvSpPr txBox="1">
            <a:spLocks/>
          </p:cNvSpPr>
          <p:nvPr/>
        </p:nvSpPr>
        <p:spPr>
          <a:xfrm>
            <a:off x="1356222" y="2946960"/>
            <a:ext cx="2428340" cy="12373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Rincón del Norte</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La Gaitana</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a:t>
            </a:r>
          </a:p>
        </p:txBody>
      </p:sp>
      <p:sp>
        <p:nvSpPr>
          <p:cNvPr id="36" name="CuadroTexto 35">
            <a:extLst>
              <a:ext uri="{FF2B5EF4-FFF2-40B4-BE49-F238E27FC236}">
                <a16:creationId xmlns:a16="http://schemas.microsoft.com/office/drawing/2014/main" id="{E3FBEBE5-03A2-42B7-963D-36B412F686F8}"/>
              </a:ext>
            </a:extLst>
          </p:cNvPr>
          <p:cNvSpPr txBox="1"/>
          <p:nvPr/>
        </p:nvSpPr>
        <p:spPr>
          <a:xfrm>
            <a:off x="7432857" y="1506685"/>
            <a:ext cx="3157035" cy="769441"/>
          </a:xfrm>
          <a:prstGeom prst="rect">
            <a:avLst/>
          </a:prstGeom>
          <a:noFill/>
        </p:spPr>
        <p:txBody>
          <a:bodyPr wrap="square" rtlCol="0">
            <a:spAutoFit/>
          </a:bodyPr>
          <a:lstStyle/>
          <a:p>
            <a:pPr>
              <a:defRPr/>
            </a:pPr>
            <a:r>
              <a:rPr kumimoji="0" lang="es-CO" sz="1600" b="1"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San Cristóbal              Santa fe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Villa de los Alpes            Santa Inés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 </a:t>
            </a:r>
          </a:p>
        </p:txBody>
      </p:sp>
      <p:sp>
        <p:nvSpPr>
          <p:cNvPr id="32" name="Título 1">
            <a:extLst>
              <a:ext uri="{FF2B5EF4-FFF2-40B4-BE49-F238E27FC236}">
                <a16:creationId xmlns:a16="http://schemas.microsoft.com/office/drawing/2014/main" id="{854EDB54-E7B7-423A-AC3B-9BE2C198CEDA}"/>
              </a:ext>
            </a:extLst>
          </p:cNvPr>
          <p:cNvSpPr txBox="1">
            <a:spLocks/>
          </p:cNvSpPr>
          <p:nvPr/>
        </p:nvSpPr>
        <p:spPr>
          <a:xfrm>
            <a:off x="3910634" y="527669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FONTIBÓN</a:t>
            </a: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a:solidFill>
                  <a:srgbClr val="4472C4">
                    <a:lumMod val="50000"/>
                  </a:srgbClr>
                </a:solidFill>
              </a:rPr>
              <a:t>Villemar	         Catalina</a:t>
            </a:r>
            <a:endParaRPr kumimoji="0" lang="es-CO" sz="1400" b="0" i="0" u="none" strike="noStrike" kern="1200" cap="small" spc="0" normalizeH="0" baseline="0" noProof="0">
              <a:ln>
                <a:noFill/>
              </a:ln>
              <a:solidFill>
                <a:srgbClr val="4472C4">
                  <a:lumMod val="50000"/>
                </a:srgbClr>
              </a:solidFill>
              <a:effectLst/>
              <a:uLnTx/>
              <a:uFillTx/>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rPr>
              <a:t>	</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r>
              <a:rPr lang="es-CO" sz="1400" cap="small">
                <a:solidFill>
                  <a:srgbClr val="4472C4">
                    <a:lumMod val="50000"/>
                  </a:srgbClr>
                </a:solidFill>
                <a:latin typeface="Calibri Light" panose="020F0302020204030204"/>
              </a:rPr>
              <a:t>Pastrana</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r>
              <a:rPr lang="es-CO" sz="1400" cap="small">
                <a:solidFill>
                  <a:srgbClr val="4472C4">
                    <a:lumMod val="50000"/>
                  </a:srgbClr>
                </a:solidFill>
                <a:latin typeface="Calibri Light" panose="020F0302020204030204"/>
              </a:rPr>
              <a:t>El Carmelo</a:t>
            </a:r>
            <a:endParaRPr kumimoji="0" lang="es-CO" sz="14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28" name="Título 1">
            <a:extLst>
              <a:ext uri="{FF2B5EF4-FFF2-40B4-BE49-F238E27FC236}">
                <a16:creationId xmlns:a16="http://schemas.microsoft.com/office/drawing/2014/main" id="{03469D0D-2F00-4F6F-830A-AA73FECF22ED}"/>
              </a:ext>
            </a:extLst>
          </p:cNvPr>
          <p:cNvSpPr txBox="1">
            <a:spLocks/>
          </p:cNvSpPr>
          <p:nvPr/>
        </p:nvSpPr>
        <p:spPr>
          <a:xfrm>
            <a:off x="1893725" y="4221066"/>
            <a:ext cx="2428340" cy="8402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BARRIOS UNIDOS</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San Fernando</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Normandía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Garces Navas</a:t>
            </a:r>
          </a:p>
        </p:txBody>
      </p:sp>
      <p:cxnSp>
        <p:nvCxnSpPr>
          <p:cNvPr id="38" name="Conector recto 37">
            <a:extLst>
              <a:ext uri="{FF2B5EF4-FFF2-40B4-BE49-F238E27FC236}">
                <a16:creationId xmlns:a16="http://schemas.microsoft.com/office/drawing/2014/main" id="{FC471D9E-4835-13A6-32AF-5C13C56636DF}"/>
              </a:ext>
            </a:extLst>
          </p:cNvPr>
          <p:cNvCxnSpPr>
            <a:cxnSpLocks/>
          </p:cNvCxnSpPr>
          <p:nvPr/>
        </p:nvCxnSpPr>
        <p:spPr>
          <a:xfrm>
            <a:off x="6623443" y="3815309"/>
            <a:ext cx="1380848" cy="150557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9" name="Título 1">
            <a:extLst>
              <a:ext uri="{FF2B5EF4-FFF2-40B4-BE49-F238E27FC236}">
                <a16:creationId xmlns:a16="http://schemas.microsoft.com/office/drawing/2014/main" id="{6814AA63-8073-02A6-1AB2-C5CB78990A4A}"/>
              </a:ext>
            </a:extLst>
          </p:cNvPr>
          <p:cNvSpPr txBox="1">
            <a:spLocks/>
          </p:cNvSpPr>
          <p:nvPr/>
        </p:nvSpPr>
        <p:spPr>
          <a:xfrm>
            <a:off x="6676665" y="5477613"/>
            <a:ext cx="4396546" cy="80498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RAFAEL URIBE </a:t>
            </a:r>
            <a:r>
              <a:rPr kumimoji="0" lang="es-CO" sz="1400" b="1"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URIBE</a:t>
            </a: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CIUDAD BOLÍVAR</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Quiroga 		Arborizadora Alta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Molinos-Marruecos 	Sierra Morena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30533" y="2148918"/>
            <a:ext cx="724058" cy="6721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348496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F77565F6-A383-916E-4AA6-F2ACE93BB1A2}"/>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106875" y="1652958"/>
            <a:ext cx="7834813" cy="3828461"/>
          </a:xfrm>
          <a:prstGeom prst="rect">
            <a:avLst/>
          </a:prstGeom>
        </p:spPr>
      </p:pic>
      <p:sp>
        <p:nvSpPr>
          <p:cNvPr id="6" name="Título 1">
            <a:extLst>
              <a:ext uri="{FF2B5EF4-FFF2-40B4-BE49-F238E27FC236}">
                <a16:creationId xmlns:a16="http://schemas.microsoft.com/office/drawing/2014/main" id="{DD75F67D-9767-4093-943C-7DC9EC89C4A0}"/>
              </a:ext>
            </a:extLst>
          </p:cNvPr>
          <p:cNvSpPr txBox="1">
            <a:spLocks/>
          </p:cNvSpPr>
          <p:nvPr/>
        </p:nvSpPr>
        <p:spPr>
          <a:xfrm>
            <a:off x="7192710" y="1710466"/>
            <a:ext cx="4186859" cy="100147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USAQUEN 	              CHAPINERO</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latin typeface="Calibri Light" panose="020F0302020204030204"/>
              </a:rPr>
              <a:t>Horizontes Norte     Porciúncula</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sp>
        <p:nvSpPr>
          <p:cNvPr id="7" name="Título 1">
            <a:extLst>
              <a:ext uri="{FF2B5EF4-FFF2-40B4-BE49-F238E27FC236}">
                <a16:creationId xmlns:a16="http://schemas.microsoft.com/office/drawing/2014/main" id="{85A99F74-A6E5-4470-B205-89FDFDCC9BCF}"/>
              </a:ext>
            </a:extLst>
          </p:cNvPr>
          <p:cNvSpPr txBox="1">
            <a:spLocks/>
          </p:cNvSpPr>
          <p:nvPr/>
        </p:nvSpPr>
        <p:spPr>
          <a:xfrm>
            <a:off x="981937" y="2193091"/>
            <a:ext cx="2231441" cy="7794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Suba urbano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salitre</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1126248" y="3885448"/>
            <a:ext cx="1797468" cy="1128474"/>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Minuto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Bachué</a:t>
            </a:r>
          </a:p>
        </p:txBody>
      </p:sp>
      <p:sp>
        <p:nvSpPr>
          <p:cNvPr id="9" name="Título 1">
            <a:extLst>
              <a:ext uri="{FF2B5EF4-FFF2-40B4-BE49-F238E27FC236}">
                <a16:creationId xmlns:a16="http://schemas.microsoft.com/office/drawing/2014/main" id="{DAA8A8BC-0F12-4806-BF31-B54AC80A9581}"/>
              </a:ext>
            </a:extLst>
          </p:cNvPr>
          <p:cNvSpPr txBox="1">
            <a:spLocks/>
          </p:cNvSpPr>
          <p:nvPr/>
        </p:nvSpPr>
        <p:spPr>
          <a:xfrm>
            <a:off x="3106875" y="490465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Ferrocaja</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Marsella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24647" y="2366497"/>
            <a:ext cx="474146" cy="45461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4379946" y="4023077"/>
            <a:ext cx="817704" cy="707806"/>
          </a:xfrm>
          <a:prstGeom prst="line">
            <a:avLst/>
          </a:prstGeom>
          <a:ln>
            <a:solidFill>
              <a:schemeClr val="accent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Conector recto 29">
            <a:extLst>
              <a:ext uri="{FF2B5EF4-FFF2-40B4-BE49-F238E27FC236}">
                <a16:creationId xmlns:a16="http://schemas.microsoft.com/office/drawing/2014/main" id="{32E97C82-D8DC-4381-B0F6-1F926893C0AF}"/>
              </a:ext>
            </a:extLst>
          </p:cNvPr>
          <p:cNvCxnSpPr>
            <a:cxnSpLocks/>
          </p:cNvCxnSpPr>
          <p:nvPr/>
        </p:nvCxnSpPr>
        <p:spPr>
          <a:xfrm>
            <a:off x="6354535" y="3928116"/>
            <a:ext cx="725877" cy="119070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055219" y="3825688"/>
            <a:ext cx="2537317" cy="43969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94738" y="219610"/>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a:rPr>
              <a:t>CONTENEDORES</a:t>
            </a:r>
          </a:p>
          <a:p>
            <a:pPr>
              <a:defRPr/>
            </a:pPr>
            <a:r>
              <a:rPr lang="es-CO" sz="1600" cap="small">
                <a:solidFill>
                  <a:srgbClr val="002060"/>
                </a:solidFill>
                <a:latin typeface="Candara"/>
              </a:rPr>
              <a:t>          </a:t>
            </a:r>
            <a:r>
              <a:rPr kumimoji="0" lang="es-CO" sz="1600" b="0" i="0" u="none" strike="noStrike" kern="1200" cap="small" spc="0" normalizeH="0" baseline="0" noProof="0">
                <a:ln>
                  <a:noFill/>
                </a:ln>
                <a:solidFill>
                  <a:srgbClr val="002060"/>
                </a:solidFill>
                <a:effectLst/>
                <a:uLnTx/>
                <a:uFillTx/>
                <a:latin typeface="Candara"/>
              </a:rPr>
              <a:t> Casos de Éxito septiembre</a:t>
            </a:r>
            <a:r>
              <a:rPr lang="es-CO" sz="1600" cap="small">
                <a:solidFill>
                  <a:srgbClr val="002060"/>
                </a:solidFill>
                <a:latin typeface="Candara"/>
              </a:rPr>
              <a:t> </a:t>
            </a:r>
            <a:r>
              <a:rPr kumimoji="0" lang="es-CO" sz="1600" b="0" i="0" u="none" strike="noStrike" kern="1200" cap="small" spc="0" normalizeH="0" baseline="0" noProof="0">
                <a:ln>
                  <a:noFill/>
                </a:ln>
                <a:solidFill>
                  <a:srgbClr val="002060"/>
                </a:solidFill>
                <a:effectLst/>
                <a:uLnTx/>
                <a:uFillTx/>
                <a:latin typeface="Candara"/>
              </a:rPr>
              <a:t>– 2024</a:t>
            </a:r>
            <a:r>
              <a:rPr lang="es-CO" sz="1600" cap="small">
                <a:solidFill>
                  <a:srgbClr val="002060"/>
                </a:solidFill>
                <a:latin typeface="Candara"/>
              </a:rPr>
              <a:t> </a:t>
            </a:r>
            <a:endParaRPr lang="es-CO" sz="1600" b="0" i="0" u="none" strike="noStrike" kern="1200" cap="small" spc="0" normalizeH="0" baseline="0" noProof="0">
              <a:ln>
                <a:noFill/>
              </a:ln>
              <a:solidFill>
                <a:srgbClr val="002060"/>
              </a:solidFill>
              <a:effectLst/>
              <a:uLnTx/>
              <a:uFillTx/>
              <a:latin typeface="Candara" panose="020E0502030303020204" pitchFamily="34" charset="0"/>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flipV="1">
            <a:off x="1930192" y="2617442"/>
            <a:ext cx="2049456" cy="80261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7" name="Título 1">
            <a:extLst>
              <a:ext uri="{FF2B5EF4-FFF2-40B4-BE49-F238E27FC236}">
                <a16:creationId xmlns:a16="http://schemas.microsoft.com/office/drawing/2014/main" id="{08C09CD8-6E9D-8EEF-89E5-673B685600AB}"/>
              </a:ext>
            </a:extLst>
          </p:cNvPr>
          <p:cNvSpPr txBox="1">
            <a:spLocks/>
          </p:cNvSpPr>
          <p:nvPr/>
        </p:nvSpPr>
        <p:spPr>
          <a:xfrm>
            <a:off x="6479455" y="5186775"/>
            <a:ext cx="1426510" cy="66183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Pablo VI</a:t>
            </a:r>
          </a:p>
        </p:txBody>
      </p:sp>
    </p:spTree>
    <p:extLst>
      <p:ext uri="{BB962C8B-B14F-4D97-AF65-F5344CB8AC3E}">
        <p14:creationId xmlns:p14="http://schemas.microsoft.com/office/powerpoint/2010/main" val="160393245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401696" y="253867"/>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a:t>
            </a:r>
            <a:r>
              <a:rPr lang="es-MX" sz="1600" cap="small" dirty="0">
                <a:solidFill>
                  <a:srgbClr val="4472C4">
                    <a:lumMod val="50000"/>
                  </a:srgbClr>
                </a:solidFill>
                <a:latin typeface="Candara" panose="020E0502030303020204" pitchFamily="34" charset="0"/>
              </a:rPr>
              <a:t>septiembre</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E80B7346-DD39-46E7-BA62-0D4E07C6F2B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939927" y="5744539"/>
            <a:ext cx="1280414" cy="1005884"/>
          </a:xfrm>
          <a:prstGeom prst="rect">
            <a:avLst/>
          </a:prstGeom>
        </p:spPr>
      </p:pic>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 name="Imagen 5">
            <a:extLst>
              <a:ext uri="{FF2B5EF4-FFF2-40B4-BE49-F238E27FC236}">
                <a16:creationId xmlns:a16="http://schemas.microsoft.com/office/drawing/2014/main" id="{4A104444-BE0C-18DB-0AEE-67D98840DA98}"/>
              </a:ext>
            </a:extLst>
          </p:cNvPr>
          <p:cNvPicPr>
            <a:picLocks noChangeAspect="1"/>
          </p:cNvPicPr>
          <p:nvPr/>
        </p:nvPicPr>
        <p:blipFill>
          <a:blip r:embed="rId6"/>
          <a:stretch>
            <a:fillRect/>
          </a:stretch>
        </p:blipFill>
        <p:spPr>
          <a:xfrm>
            <a:off x="565850" y="2078543"/>
            <a:ext cx="3589696" cy="3044076"/>
          </a:xfrm>
          <a:prstGeom prst="rect">
            <a:avLst/>
          </a:prstGeom>
        </p:spPr>
      </p:pic>
      <p:pic>
        <p:nvPicPr>
          <p:cNvPr id="9" name="Imagen 8">
            <a:extLst>
              <a:ext uri="{FF2B5EF4-FFF2-40B4-BE49-F238E27FC236}">
                <a16:creationId xmlns:a16="http://schemas.microsoft.com/office/drawing/2014/main" id="{58D2C9A1-F438-2ED4-2934-47BA79F29C1A}"/>
              </a:ext>
            </a:extLst>
          </p:cNvPr>
          <p:cNvPicPr>
            <a:picLocks noChangeAspect="1"/>
          </p:cNvPicPr>
          <p:nvPr/>
        </p:nvPicPr>
        <p:blipFill>
          <a:blip r:embed="rId7"/>
          <a:stretch>
            <a:fillRect/>
          </a:stretch>
        </p:blipFill>
        <p:spPr>
          <a:xfrm>
            <a:off x="4272564" y="2058963"/>
            <a:ext cx="3745644" cy="3063656"/>
          </a:xfrm>
          <a:prstGeom prst="rect">
            <a:avLst/>
          </a:prstGeom>
        </p:spPr>
      </p:pic>
      <p:pic>
        <p:nvPicPr>
          <p:cNvPr id="12" name="Imagen 11">
            <a:extLst>
              <a:ext uri="{FF2B5EF4-FFF2-40B4-BE49-F238E27FC236}">
                <a16:creationId xmlns:a16="http://schemas.microsoft.com/office/drawing/2014/main" id="{6DC2D339-D3EE-35B6-00C2-FDAF792D1EFC}"/>
              </a:ext>
            </a:extLst>
          </p:cNvPr>
          <p:cNvPicPr>
            <a:picLocks noChangeAspect="1"/>
          </p:cNvPicPr>
          <p:nvPr/>
        </p:nvPicPr>
        <p:blipFill>
          <a:blip r:embed="rId8"/>
          <a:stretch>
            <a:fillRect/>
          </a:stretch>
        </p:blipFill>
        <p:spPr>
          <a:xfrm>
            <a:off x="8170608" y="2050577"/>
            <a:ext cx="3533524" cy="3064064"/>
          </a:xfrm>
          <a:prstGeom prst="rect">
            <a:avLst/>
          </a:prstGeom>
        </p:spPr>
      </p:pic>
    </p:spTree>
    <p:extLst>
      <p:ext uri="{BB962C8B-B14F-4D97-AF65-F5344CB8AC3E}">
        <p14:creationId xmlns:p14="http://schemas.microsoft.com/office/powerpoint/2010/main" val="255352078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2197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3"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septiembre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52271"/>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 name="Imagen 10" descr="Logotipo, nombre de la empresa&#10;&#10;Descripción generada automáticamente">
            <a:extLst>
              <a:ext uri="{FF2B5EF4-FFF2-40B4-BE49-F238E27FC236}">
                <a16:creationId xmlns:a16="http://schemas.microsoft.com/office/drawing/2014/main" id="{1EED5616-5ACA-34C2-6108-A8C1FB6DDAA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896927" y="5733352"/>
            <a:ext cx="1779918" cy="998466"/>
          </a:xfrm>
          <a:prstGeom prst="rect">
            <a:avLst/>
          </a:prstGeom>
        </p:spPr>
      </p:pic>
      <p:pic>
        <p:nvPicPr>
          <p:cNvPr id="1026" name="Picture 2" descr="item 3">
            <a:extLst>
              <a:ext uri="{FF2B5EF4-FFF2-40B4-BE49-F238E27FC236}">
                <a16:creationId xmlns:a16="http://schemas.microsoft.com/office/drawing/2014/main" id="{33E375DC-C0B3-A45D-8852-341AA301A317}"/>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980486" y="2100169"/>
            <a:ext cx="3804137" cy="3053242"/>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item 3">
            <a:extLst>
              <a:ext uri="{FF2B5EF4-FFF2-40B4-BE49-F238E27FC236}">
                <a16:creationId xmlns:a16="http://schemas.microsoft.com/office/drawing/2014/main" id="{8EBCC157-28BE-D89A-E54E-FB33D146BFBD}"/>
              </a:ext>
            </a:extLst>
          </p:cNvPr>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29279" y="2051400"/>
            <a:ext cx="3686721" cy="306000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item 2">
            <a:extLst>
              <a:ext uri="{FF2B5EF4-FFF2-40B4-BE49-F238E27FC236}">
                <a16:creationId xmlns:a16="http://schemas.microsoft.com/office/drawing/2014/main" id="{C7CBDC95-CE68-7CEE-982D-145F7A86BEB5}"/>
              </a:ext>
            </a:extLst>
          </p:cNvPr>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123300" y="2036714"/>
            <a:ext cx="3842583" cy="30746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2090787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596663"/>
            <a:ext cx="11348044" cy="476179"/>
            <a:chOff x="535336" y="1420913"/>
            <a:chExt cx="11086768" cy="459831"/>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grpSp>
        <p:nvGrpSpPr>
          <p:cNvPr id="39" name="Grupo 38">
            <a:extLst>
              <a:ext uri="{FF2B5EF4-FFF2-40B4-BE49-F238E27FC236}">
                <a16:creationId xmlns:a16="http://schemas.microsoft.com/office/drawing/2014/main" id="{D257C88D-B4B3-4536-A793-CF1C5E773E3B}"/>
              </a:ext>
            </a:extLst>
          </p:cNvPr>
          <p:cNvGrpSpPr/>
          <p:nvPr/>
        </p:nvGrpSpPr>
        <p:grpSpPr>
          <a:xfrm>
            <a:off x="421979" y="5143884"/>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Grupo 18">
            <a:extLst>
              <a:ext uri="{FF2B5EF4-FFF2-40B4-BE49-F238E27FC236}">
                <a16:creationId xmlns:a16="http://schemas.microsoft.com/office/drawing/2014/main" id="{27210316-6954-4E79-84B1-9DC869FF20BC}"/>
              </a:ext>
            </a:extLst>
          </p:cNvPr>
          <p:cNvGrpSpPr/>
          <p:nvPr/>
        </p:nvGrpSpPr>
        <p:grpSpPr>
          <a:xfrm>
            <a:off x="5096166" y="5540053"/>
            <a:ext cx="1280250" cy="1299632"/>
            <a:chOff x="10562619" y="1423954"/>
            <a:chExt cx="1280250" cy="1299632"/>
          </a:xfrm>
        </p:grpSpPr>
        <p:pic>
          <p:nvPicPr>
            <p:cNvPr id="20" name="Picture 2">
              <a:extLst>
                <a:ext uri="{FF2B5EF4-FFF2-40B4-BE49-F238E27FC236}">
                  <a16:creationId xmlns:a16="http://schemas.microsoft.com/office/drawing/2014/main" id="{6DEA5D32-0121-4EBC-A5B6-4C6E71AE1A92}"/>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19E67959-006A-451A-BB7A-A0D9CAF46003}"/>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Imagen 6">
            <a:extLst>
              <a:ext uri="{FF2B5EF4-FFF2-40B4-BE49-F238E27FC236}">
                <a16:creationId xmlns:a16="http://schemas.microsoft.com/office/drawing/2014/main" id="{8EB770DC-CC27-B70C-C6A9-6A12616FB9AB}"/>
              </a:ext>
            </a:extLst>
          </p:cNvPr>
          <p:cNvPicPr>
            <a:picLocks noGrp="1" noRot="1" noChangeAspect="1" noMove="1" noResize="1" noEditPoints="1" noAdjustHandles="1" noChangeArrowheads="1" noChangeShapeType="1" noCrop="1"/>
          </p:cNvPicPr>
          <p:nvPr/>
        </p:nvPicPr>
        <p:blipFill>
          <a:blip r:embed="rId6" cstate="email">
            <a:extLst>
              <a:ext uri="{28A0092B-C50C-407E-A947-70E740481C1C}">
                <a14:useLocalDpi xmlns:a14="http://schemas.microsoft.com/office/drawing/2010/main"/>
              </a:ext>
            </a:extLst>
          </a:blip>
          <a:stretch>
            <a:fillRect/>
          </a:stretch>
        </p:blipFill>
        <p:spPr>
          <a:xfrm>
            <a:off x="385414" y="2081523"/>
            <a:ext cx="11363929" cy="3066554"/>
          </a:xfrm>
          <a:prstGeom prst="rect">
            <a:avLst/>
          </a:prstGeom>
        </p:spPr>
      </p:pic>
      <p:pic>
        <p:nvPicPr>
          <p:cNvPr id="22" name="Imagen 21">
            <a:extLst>
              <a:ext uri="{FF2B5EF4-FFF2-40B4-BE49-F238E27FC236}">
                <a16:creationId xmlns:a16="http://schemas.microsoft.com/office/drawing/2014/main" id="{3376DB31-8FAE-4300-9CDA-29A9C80F2E0A}"/>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sp>
        <p:nvSpPr>
          <p:cNvPr id="23" name="CuadroTexto 22">
            <a:extLst>
              <a:ext uri="{FF2B5EF4-FFF2-40B4-BE49-F238E27FC236}">
                <a16:creationId xmlns:a16="http://schemas.microsoft.com/office/drawing/2014/main" id="{0959196B-D5C3-4204-95C7-7C081CA93D20}"/>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solidFill>
                <a:effectLst/>
                <a:uLnTx/>
                <a:uFillTx/>
                <a:latin typeface="Candara"/>
              </a:rPr>
              <a:t> </a:t>
            </a:r>
            <a:r>
              <a:rPr lang="es-CO" sz="1600" cap="small" dirty="0">
                <a:solidFill>
                  <a:srgbClr val="4472C4"/>
                </a:solidFill>
                <a:latin typeface="Candara"/>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septiembre - 2024</a:t>
            </a:r>
            <a:endParaRPr kumimoji="0" lang="es-CO" sz="1600" b="0" i="0" u="none" strike="noStrike" kern="1200" cap="small" spc="0" normalizeH="0" baseline="0" noProof="0" dirty="0">
              <a:ln>
                <a:noFill/>
              </a:ln>
              <a:solidFill>
                <a:srgbClr val="4472C4"/>
              </a:solidFill>
              <a:effectLst/>
              <a:uLnTx/>
              <a:uFillTx/>
              <a:latin typeface="Candara"/>
            </a:endParaRPr>
          </a:p>
        </p:txBody>
      </p:sp>
      <p:pic>
        <p:nvPicPr>
          <p:cNvPr id="5" name="Imagen 4" descr="Imagen que contiene edificio, exterior, medidor, camino&#10;&#10;Descripción generada automáticamente">
            <a:extLst>
              <a:ext uri="{FF2B5EF4-FFF2-40B4-BE49-F238E27FC236}">
                <a16:creationId xmlns:a16="http://schemas.microsoft.com/office/drawing/2014/main" id="{4584BF4E-B4D9-C054-B2AC-232EE0D531C8}"/>
              </a:ext>
            </a:extLst>
          </p:cNvPr>
          <p:cNvPicPr>
            <a:picLocks noChangeAspect="1"/>
          </p:cNvPicPr>
          <p:nvPr/>
        </p:nvPicPr>
        <p:blipFill>
          <a:blip r:embed="rId8"/>
          <a:stretch>
            <a:fillRect/>
          </a:stretch>
        </p:blipFill>
        <p:spPr>
          <a:xfrm>
            <a:off x="381000" y="2085474"/>
            <a:ext cx="3779922" cy="3058027"/>
          </a:xfrm>
          <a:prstGeom prst="rect">
            <a:avLst/>
          </a:prstGeom>
        </p:spPr>
      </p:pic>
      <p:pic>
        <p:nvPicPr>
          <p:cNvPr id="9" name="Imagen 8">
            <a:extLst>
              <a:ext uri="{FF2B5EF4-FFF2-40B4-BE49-F238E27FC236}">
                <a16:creationId xmlns:a16="http://schemas.microsoft.com/office/drawing/2014/main" id="{6F0EC4A1-7D6B-CFFD-3567-EF3D1EF4C45B}"/>
              </a:ext>
            </a:extLst>
          </p:cNvPr>
          <p:cNvPicPr>
            <a:picLocks noChangeAspect="1"/>
          </p:cNvPicPr>
          <p:nvPr/>
        </p:nvPicPr>
        <p:blipFill>
          <a:blip r:embed="rId9"/>
          <a:stretch>
            <a:fillRect/>
          </a:stretch>
        </p:blipFill>
        <p:spPr>
          <a:xfrm>
            <a:off x="4160921" y="2075447"/>
            <a:ext cx="3880185" cy="3058027"/>
          </a:xfrm>
          <a:prstGeom prst="rect">
            <a:avLst/>
          </a:prstGeom>
        </p:spPr>
      </p:pic>
      <p:pic>
        <p:nvPicPr>
          <p:cNvPr id="10" name="Imagen 9" descr="Imagen que contiene exterior, hombre, nieve, calle&#10;&#10;Descripción generada automáticamente">
            <a:extLst>
              <a:ext uri="{FF2B5EF4-FFF2-40B4-BE49-F238E27FC236}">
                <a16:creationId xmlns:a16="http://schemas.microsoft.com/office/drawing/2014/main" id="{1F54DF4F-10A1-47DC-8704-886FCD67D69D}"/>
              </a:ext>
            </a:extLst>
          </p:cNvPr>
          <p:cNvPicPr>
            <a:picLocks noChangeAspect="1"/>
          </p:cNvPicPr>
          <p:nvPr/>
        </p:nvPicPr>
        <p:blipFill>
          <a:blip r:embed="rId10"/>
          <a:stretch>
            <a:fillRect/>
          </a:stretch>
        </p:blipFill>
        <p:spPr>
          <a:xfrm>
            <a:off x="8041105" y="2075447"/>
            <a:ext cx="3709737" cy="3068053"/>
          </a:xfrm>
          <a:prstGeom prst="rect">
            <a:avLst/>
          </a:prstGeom>
        </p:spPr>
      </p:pic>
    </p:spTree>
    <p:extLst>
      <p:ext uri="{BB962C8B-B14F-4D97-AF65-F5344CB8AC3E}">
        <p14:creationId xmlns:p14="http://schemas.microsoft.com/office/powerpoint/2010/main" val="2812349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603592"/>
            <a:ext cx="11348044" cy="483665"/>
            <a:chOff x="535336" y="1427512"/>
            <a:chExt cx="11086768" cy="46046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7512"/>
              <a:ext cx="3797615" cy="460462"/>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589240" y="249450"/>
            <a:ext cx="8708719"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septiembre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7" y="5091982"/>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pic>
        <p:nvPicPr>
          <p:cNvPr id="8" name="Imagen 7">
            <a:extLst>
              <a:ext uri="{FF2B5EF4-FFF2-40B4-BE49-F238E27FC236}">
                <a16:creationId xmlns:a16="http://schemas.microsoft.com/office/drawing/2014/main" id="{D9A73978-3F12-2334-0211-2FD18F954E9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737027" y="5951944"/>
            <a:ext cx="1762267" cy="373662"/>
          </a:xfrm>
          <a:prstGeom prst="rect">
            <a:avLst/>
          </a:prstGeom>
        </p:spPr>
      </p:pic>
      <p:pic>
        <p:nvPicPr>
          <p:cNvPr id="1026" name="Picture 2" descr="item 5">
            <a:extLst>
              <a:ext uri="{FF2B5EF4-FFF2-40B4-BE49-F238E27FC236}">
                <a16:creationId xmlns:a16="http://schemas.microsoft.com/office/drawing/2014/main" id="{4F5AB166-4021-4D95-A7CB-5A14D50310D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5865" y="2095091"/>
            <a:ext cx="3889191" cy="304653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item 1">
            <a:extLst>
              <a:ext uri="{FF2B5EF4-FFF2-40B4-BE49-F238E27FC236}">
                <a16:creationId xmlns:a16="http://schemas.microsoft.com/office/drawing/2014/main" id="{DAC523DA-8F73-4C73-AAB4-D61C085E3D7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214316" y="2065956"/>
            <a:ext cx="3763369" cy="304653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item 1">
            <a:extLst>
              <a:ext uri="{FF2B5EF4-FFF2-40B4-BE49-F238E27FC236}">
                <a16:creationId xmlns:a16="http://schemas.microsoft.com/office/drawing/2014/main" id="{4C998905-7EBE-4150-A1A0-395C5F6947D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951542" y="2087256"/>
            <a:ext cx="3818480" cy="304653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7568789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ángulo 19">
            <a:extLst>
              <a:ext uri="{FF2B5EF4-FFF2-40B4-BE49-F238E27FC236}">
                <a16:creationId xmlns:a16="http://schemas.microsoft.com/office/drawing/2014/main" id="{18B02E0B-4263-49E9-BB69-C21B8FC436D4}"/>
              </a:ext>
            </a:extLst>
          </p:cNvPr>
          <p:cNvSpPr/>
          <p:nvPr/>
        </p:nvSpPr>
        <p:spPr>
          <a:xfrm>
            <a:off x="388361" y="2126186"/>
            <a:ext cx="11348044" cy="3168931"/>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390446" y="1674637"/>
            <a:ext cx="11348043" cy="468575"/>
            <a:chOff x="535336" y="1428256"/>
            <a:chExt cx="11086768" cy="452488"/>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8256"/>
              <a:ext cx="3797615" cy="448807"/>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888084" y="25614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esquema de contenerización septiembre - 2024</a:t>
            </a: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01823" y="5298929"/>
            <a:ext cx="11351572" cy="447073"/>
            <a:chOff x="535336" y="1449018"/>
            <a:chExt cx="11075966" cy="431725"/>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49018"/>
              <a:ext cx="3797615" cy="431725"/>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49773"/>
              <a:ext cx="3797615" cy="430218"/>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13687" y="1449775"/>
              <a:ext cx="3797615" cy="430217"/>
            </a:xfrm>
            <a:prstGeom prst="rect">
              <a:avLst/>
            </a:prstGeom>
          </p:spPr>
        </p:pic>
      </p:grpSp>
      <p:pic>
        <p:nvPicPr>
          <p:cNvPr id="46" name="Imagen 45">
            <a:extLst>
              <a:ext uri="{FF2B5EF4-FFF2-40B4-BE49-F238E27FC236}">
                <a16:creationId xmlns:a16="http://schemas.microsoft.com/office/drawing/2014/main" id="{72E419E9-C7D2-489C-A696-1098077DC0F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84015" y="6017606"/>
            <a:ext cx="1547444" cy="595949"/>
          </a:xfrm>
          <a:prstGeom prst="rect">
            <a:avLst/>
          </a:prstGeom>
        </p:spPr>
      </p:pic>
      <p:pic>
        <p:nvPicPr>
          <p:cNvPr id="2050" name="Picture 2">
            <a:extLst>
              <a:ext uri="{FF2B5EF4-FFF2-40B4-BE49-F238E27FC236}">
                <a16:creationId xmlns:a16="http://schemas.microsoft.com/office/drawing/2014/main" id="{45D59FAF-051E-44EC-9A00-36A8CB87C26C}"/>
              </a:ext>
            </a:extLst>
          </p:cNvPr>
          <p:cNvPicPr preferRelativeResize="0">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6285" y="2121590"/>
            <a:ext cx="3600000" cy="3175200"/>
          </a:xfrm>
          <a:prstGeom prst="rect">
            <a:avLst/>
          </a:prstGeom>
          <a:noFill/>
          <a:extLst>
            <a:ext uri="{909E8E84-426E-40DD-AFC4-6F175D3DCCD1}">
              <a14:hiddenFill xmlns:a14="http://schemas.microsoft.com/office/drawing/2010/main">
                <a:solidFill>
                  <a:srgbClr val="FFFFFF"/>
                </a:solidFill>
              </a14:hiddenFill>
            </a:ext>
          </a:extLst>
        </p:spPr>
      </p:pic>
      <p:pic>
        <p:nvPicPr>
          <p:cNvPr id="5" name="Imagen 4">
            <a:extLst>
              <a:ext uri="{FF2B5EF4-FFF2-40B4-BE49-F238E27FC236}">
                <a16:creationId xmlns:a16="http://schemas.microsoft.com/office/drawing/2014/main" id="{5F75F224-1393-AAA8-4D30-000588D31039}"/>
              </a:ext>
            </a:extLst>
          </p:cNvPr>
          <p:cNvPicPr preferRelativeResize="0">
            <a:picLocks/>
          </p:cNvPicPr>
          <p:nvPr/>
        </p:nvPicPr>
        <p:blipFill>
          <a:blip r:embed="rId7">
            <a:extLst>
              <a:ext uri="{28A0092B-C50C-407E-A947-70E740481C1C}">
                <a14:useLocalDpi xmlns:a14="http://schemas.microsoft.com/office/drawing/2010/main" val="0"/>
              </a:ext>
            </a:extLst>
          </a:blip>
          <a:stretch>
            <a:fillRect/>
          </a:stretch>
        </p:blipFill>
        <p:spPr>
          <a:xfrm>
            <a:off x="7827843" y="2119917"/>
            <a:ext cx="3600000" cy="3175200"/>
          </a:xfrm>
          <a:prstGeom prst="rect">
            <a:avLst/>
          </a:prstGeom>
        </p:spPr>
      </p:pic>
      <p:pic>
        <p:nvPicPr>
          <p:cNvPr id="9" name="Imagen 8">
            <a:extLst>
              <a:ext uri="{FF2B5EF4-FFF2-40B4-BE49-F238E27FC236}">
                <a16:creationId xmlns:a16="http://schemas.microsoft.com/office/drawing/2014/main" id="{7B9534BA-FCF3-E5C0-D4E0-011B5DCA6FD1}"/>
              </a:ext>
            </a:extLst>
          </p:cNvPr>
          <p:cNvPicPr preferRelativeResize="0">
            <a:picLocks/>
          </p:cNvPicPr>
          <p:nvPr/>
        </p:nvPicPr>
        <p:blipFill>
          <a:blip r:embed="rId8">
            <a:extLst>
              <a:ext uri="{28A0092B-C50C-407E-A947-70E740481C1C}">
                <a14:useLocalDpi xmlns:a14="http://schemas.microsoft.com/office/drawing/2010/main" val="0"/>
              </a:ext>
            </a:extLst>
          </a:blip>
          <a:stretch>
            <a:fillRect/>
          </a:stretch>
        </p:blipFill>
        <p:spPr>
          <a:xfrm>
            <a:off x="4211465" y="2119917"/>
            <a:ext cx="3600000" cy="3175200"/>
          </a:xfrm>
          <a:prstGeom prst="rect">
            <a:avLst/>
          </a:prstGeom>
        </p:spPr>
      </p:pic>
    </p:spTree>
    <p:extLst>
      <p:ext uri="{BB962C8B-B14F-4D97-AF65-F5344CB8AC3E}">
        <p14:creationId xmlns:p14="http://schemas.microsoft.com/office/powerpoint/2010/main" val="142499719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7600" b="1" kern="0" cap="small">
                <a:solidFill>
                  <a:schemeClr val="accent1">
                    <a:lumMod val="50000"/>
                  </a:schemeClr>
                </a:solidFill>
                <a:latin typeface="Candara" panose="020E0502030303020204" pitchFamily="34" charset="0"/>
              </a:rPr>
              <a:t>actividades adicionales</a:t>
            </a:r>
            <a:br>
              <a:rPr lang="es-CO" sz="5300" b="1" kern="0" cap="small">
                <a:solidFill>
                  <a:schemeClr val="accent1">
                    <a:lumMod val="50000"/>
                  </a:schemeClr>
                </a:solidFill>
                <a:latin typeface="Candara" panose="020E0502030303020204" pitchFamily="34" charset="0"/>
              </a:rPr>
            </a:br>
            <a:r>
              <a:rPr lang="es-CO" sz="4400" b="1" kern="0" cap="small">
                <a:solidFill>
                  <a:schemeClr val="accent1">
                    <a:lumMod val="50000"/>
                  </a:schemeClr>
                </a:solidFill>
                <a:latin typeface="Candara" panose="020E0502030303020204" pitchFamily="34" charset="0"/>
              </a:rPr>
              <a:t> Recolección de puntos críticos y arrojo clandestino</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22835775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gestión técnica operativa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Total de toneladas recolectadas y transportadas  </a:t>
            </a:r>
            <a:r>
              <a:rPr kumimoji="0" lang="es-CO" sz="1600" b="0" i="0" u="sng"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residuos ordinarios* </a:t>
            </a: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por concesionario 2018 a 2023</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8" name="CuadroTexto 7">
            <a:extLst>
              <a:ext uri="{FF2B5EF4-FFF2-40B4-BE49-F238E27FC236}">
                <a16:creationId xmlns:a16="http://schemas.microsoft.com/office/drawing/2014/main" id="{BDD62A7C-1288-4963-AD5C-695A118FDAC3}"/>
              </a:ext>
            </a:extLst>
          </p:cNvPr>
          <p:cNvSpPr txBox="1"/>
          <p:nvPr/>
        </p:nvSpPr>
        <p:spPr>
          <a:xfrm>
            <a:off x="413643" y="6016552"/>
            <a:ext cx="11146013" cy="646331"/>
          </a:xfrm>
          <a:prstGeom prst="rect">
            <a:avLst/>
          </a:prstGeom>
          <a:noFill/>
        </p:spPr>
        <p:txBody>
          <a:bodyPr wrap="square" lIns="91440" tIns="45720" rIns="91440" bIns="45720" rtlCol="0" anchor="t">
            <a:spAutoFit/>
          </a:bodyPr>
          <a:lstStyle/>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NOTA: La Interventoría solicitó cambios en las certificaciones de pesaje del </a:t>
            </a:r>
            <a:r>
              <a:rPr kumimoji="0" lang="es-CO" sz="900" b="0"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n-ea"/>
                <a:cs typeface="+mn-cs"/>
              </a:rPr>
              <a:t>PIDJ</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mediante comunicado </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20217000296242</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del 29/06/2021 reiterado en diciembre del mismo año, mediante comunicado UAESP-CPC-UAESP-3977-21</a:t>
            </a:r>
          </a:p>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De acuerdo con lo establecido en el Decreto 1077 de 2015, artículo 2.3.2.1.1. “Definiciones”. Numeral 43.</a:t>
            </a:r>
          </a:p>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Fuente: Base de datos </a:t>
            </a:r>
            <a:r>
              <a:rPr kumimoji="0" lang="es-CO" sz="900" b="0"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n-ea"/>
                <a:cs typeface="+mn-cs"/>
              </a:rPr>
              <a:t>PIDJ</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en revisión de la interventoría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Periodo comprendido entre el 12 de febrero 2018 y el 31 de diciembre de 2023.</a:t>
            </a:r>
          </a:p>
        </p:txBody>
      </p:sp>
      <p:graphicFrame>
        <p:nvGraphicFramePr>
          <p:cNvPr id="2" name="1 Gráfico">
            <a:extLst>
              <a:ext uri="{FF2B5EF4-FFF2-40B4-BE49-F238E27FC236}">
                <a16:creationId xmlns:a16="http://schemas.microsoft.com/office/drawing/2014/main" id="{52CC697D-ECC3-4A18-AA34-8049051FABC3}"/>
              </a:ext>
            </a:extLst>
          </p:cNvPr>
          <p:cNvGraphicFramePr>
            <a:graphicFrameLocks/>
          </p:cNvGraphicFramePr>
          <p:nvPr/>
        </p:nvGraphicFramePr>
        <p:xfrm>
          <a:off x="1478358" y="1454697"/>
          <a:ext cx="9306967" cy="250705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Tabla 3">
            <a:extLst>
              <a:ext uri="{FF2B5EF4-FFF2-40B4-BE49-F238E27FC236}">
                <a16:creationId xmlns:a16="http://schemas.microsoft.com/office/drawing/2014/main" id="{E922439A-1E40-251B-9696-83E6CACD0EAD}"/>
              </a:ext>
            </a:extLst>
          </p:cNvPr>
          <p:cNvGraphicFramePr>
            <a:graphicFrameLocks noGrp="1"/>
          </p:cNvGraphicFramePr>
          <p:nvPr/>
        </p:nvGraphicFramePr>
        <p:xfrm>
          <a:off x="969291" y="4113207"/>
          <a:ext cx="10325100" cy="1800225"/>
        </p:xfrm>
        <a:graphic>
          <a:graphicData uri="http://schemas.openxmlformats.org/drawingml/2006/table">
            <a:tbl>
              <a:tblPr/>
              <a:tblGrid>
                <a:gridCol w="876300">
                  <a:extLst>
                    <a:ext uri="{9D8B030D-6E8A-4147-A177-3AD203B41FA5}">
                      <a16:colId xmlns:a16="http://schemas.microsoft.com/office/drawing/2014/main" val="2999358209"/>
                    </a:ext>
                  </a:extLst>
                </a:gridCol>
                <a:gridCol w="787400">
                  <a:extLst>
                    <a:ext uri="{9D8B030D-6E8A-4147-A177-3AD203B41FA5}">
                      <a16:colId xmlns:a16="http://schemas.microsoft.com/office/drawing/2014/main" val="2835437246"/>
                    </a:ext>
                  </a:extLst>
                </a:gridCol>
                <a:gridCol w="787400">
                  <a:extLst>
                    <a:ext uri="{9D8B030D-6E8A-4147-A177-3AD203B41FA5}">
                      <a16:colId xmlns:a16="http://schemas.microsoft.com/office/drawing/2014/main" val="3057355589"/>
                    </a:ext>
                  </a:extLst>
                </a:gridCol>
                <a:gridCol w="787400">
                  <a:extLst>
                    <a:ext uri="{9D8B030D-6E8A-4147-A177-3AD203B41FA5}">
                      <a16:colId xmlns:a16="http://schemas.microsoft.com/office/drawing/2014/main" val="584888118"/>
                    </a:ext>
                  </a:extLst>
                </a:gridCol>
                <a:gridCol w="787400">
                  <a:extLst>
                    <a:ext uri="{9D8B030D-6E8A-4147-A177-3AD203B41FA5}">
                      <a16:colId xmlns:a16="http://schemas.microsoft.com/office/drawing/2014/main" val="2274371760"/>
                    </a:ext>
                  </a:extLst>
                </a:gridCol>
                <a:gridCol w="787400">
                  <a:extLst>
                    <a:ext uri="{9D8B030D-6E8A-4147-A177-3AD203B41FA5}">
                      <a16:colId xmlns:a16="http://schemas.microsoft.com/office/drawing/2014/main" val="2768568948"/>
                    </a:ext>
                  </a:extLst>
                </a:gridCol>
                <a:gridCol w="787400">
                  <a:extLst>
                    <a:ext uri="{9D8B030D-6E8A-4147-A177-3AD203B41FA5}">
                      <a16:colId xmlns:a16="http://schemas.microsoft.com/office/drawing/2014/main" val="1774467522"/>
                    </a:ext>
                  </a:extLst>
                </a:gridCol>
                <a:gridCol w="787400">
                  <a:extLst>
                    <a:ext uri="{9D8B030D-6E8A-4147-A177-3AD203B41FA5}">
                      <a16:colId xmlns:a16="http://schemas.microsoft.com/office/drawing/2014/main" val="1346383234"/>
                    </a:ext>
                  </a:extLst>
                </a:gridCol>
                <a:gridCol w="787400">
                  <a:extLst>
                    <a:ext uri="{9D8B030D-6E8A-4147-A177-3AD203B41FA5}">
                      <a16:colId xmlns:a16="http://schemas.microsoft.com/office/drawing/2014/main" val="2707592709"/>
                    </a:ext>
                  </a:extLst>
                </a:gridCol>
                <a:gridCol w="787400">
                  <a:extLst>
                    <a:ext uri="{9D8B030D-6E8A-4147-A177-3AD203B41FA5}">
                      <a16:colId xmlns:a16="http://schemas.microsoft.com/office/drawing/2014/main" val="1898143467"/>
                    </a:ext>
                  </a:extLst>
                </a:gridCol>
                <a:gridCol w="787400">
                  <a:extLst>
                    <a:ext uri="{9D8B030D-6E8A-4147-A177-3AD203B41FA5}">
                      <a16:colId xmlns:a16="http://schemas.microsoft.com/office/drawing/2014/main" val="1667308446"/>
                    </a:ext>
                  </a:extLst>
                </a:gridCol>
                <a:gridCol w="787400">
                  <a:extLst>
                    <a:ext uri="{9D8B030D-6E8A-4147-A177-3AD203B41FA5}">
                      <a16:colId xmlns:a16="http://schemas.microsoft.com/office/drawing/2014/main" val="2405079602"/>
                    </a:ext>
                  </a:extLst>
                </a:gridCol>
                <a:gridCol w="787400">
                  <a:extLst>
                    <a:ext uri="{9D8B030D-6E8A-4147-A177-3AD203B41FA5}">
                      <a16:colId xmlns:a16="http://schemas.microsoft.com/office/drawing/2014/main" val="1684329804"/>
                    </a:ext>
                  </a:extLst>
                </a:gridCol>
              </a:tblGrid>
              <a:tr h="381000">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44346917"/>
                  </a:ext>
                </a:extLst>
              </a:tr>
              <a:tr h="200025">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752.321,98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981.476,69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960.830,50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991.850,75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916.477,85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1.001.042,00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935.109,15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968.433,37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911.140,20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947.847,09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904.168,75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932.778,69</a:t>
                      </a:r>
                    </a:p>
                  </a:txBody>
                  <a:tcPr marL="0" marR="0" marT="0" marB="0" anchor="ctr">
                    <a:lnL>
                      <a:noFill/>
                    </a:lnL>
                    <a:lnR>
                      <a:noFill/>
                    </a:lnR>
                    <a:lnT>
                      <a:noFill/>
                    </a:lnT>
                    <a:lnB>
                      <a:noFill/>
                    </a:lnB>
                    <a:noFill/>
                  </a:tcPr>
                </a:tc>
                <a:extLst>
                  <a:ext uri="{0D108BD9-81ED-4DB2-BD59-A6C34878D82A}">
                    <a16:rowId xmlns:a16="http://schemas.microsoft.com/office/drawing/2014/main" val="732000401"/>
                  </a:ext>
                </a:extLst>
              </a:tr>
              <a:tr h="200025">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28.581,89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42.303,86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44.182,81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52.189,59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42.146,63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52.142,58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44.489,99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47.311,91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44.588,28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48.056,29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45.825,95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46.844,71</a:t>
                      </a:r>
                    </a:p>
                  </a:txBody>
                  <a:tcPr marL="0" marR="0" marT="0" marB="0" anchor="ctr">
                    <a:lnL>
                      <a:noFill/>
                    </a:lnL>
                    <a:lnR>
                      <a:noFill/>
                    </a:lnR>
                    <a:lnT>
                      <a:noFill/>
                    </a:lnT>
                    <a:lnB>
                      <a:noFill/>
                    </a:lnB>
                    <a:noFill/>
                  </a:tcPr>
                </a:tc>
                <a:extLst>
                  <a:ext uri="{0D108BD9-81ED-4DB2-BD59-A6C34878D82A}">
                    <a16:rowId xmlns:a16="http://schemas.microsoft.com/office/drawing/2014/main" val="3897419145"/>
                  </a:ext>
                </a:extLst>
              </a:tr>
              <a:tr h="200025">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15.389,75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16.431,88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19.112,26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14.336,55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15.039,35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17.452,55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19.643,29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19.402,44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17.838,38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18.347,25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12.888,81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10.387,90</a:t>
                      </a:r>
                    </a:p>
                  </a:txBody>
                  <a:tcPr marL="0" marR="0" marT="0" marB="0" anchor="ctr">
                    <a:lnL>
                      <a:noFill/>
                    </a:lnL>
                    <a:lnR>
                      <a:noFill/>
                    </a:lnR>
                    <a:lnT>
                      <a:noFill/>
                    </a:lnT>
                    <a:lnB>
                      <a:noFill/>
                    </a:lnB>
                    <a:noFill/>
                  </a:tcPr>
                </a:tc>
                <a:extLst>
                  <a:ext uri="{0D108BD9-81ED-4DB2-BD59-A6C34878D82A}">
                    <a16:rowId xmlns:a16="http://schemas.microsoft.com/office/drawing/2014/main" val="2980727302"/>
                  </a:ext>
                </a:extLst>
              </a:tr>
              <a:tr h="200025">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3.672,42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1.344,38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4.284,90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4.250,55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3.454,89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2.871,85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2.627,52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2.908,84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3.285,24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3.744,59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3.774,66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3.549,17</a:t>
                      </a:r>
                    </a:p>
                  </a:txBody>
                  <a:tcPr marL="0" marR="0" marT="0" marB="0" anchor="ctr">
                    <a:lnL>
                      <a:noFill/>
                    </a:lnL>
                    <a:lnR>
                      <a:noFill/>
                    </a:lnR>
                    <a:lnT>
                      <a:noFill/>
                    </a:lnT>
                    <a:lnB>
                      <a:noFill/>
                    </a:lnB>
                    <a:noFill/>
                  </a:tcPr>
                </a:tc>
                <a:extLst>
                  <a:ext uri="{0D108BD9-81ED-4DB2-BD59-A6C34878D82A}">
                    <a16:rowId xmlns:a16="http://schemas.microsoft.com/office/drawing/2014/main" val="1520406682"/>
                  </a:ext>
                </a:extLst>
              </a:tr>
              <a:tr h="209550">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799.966,04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1.041.556,81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1.028.410,47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1.062.627,44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977.118,72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1.073.508,98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1.001.869,95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1.038.056,56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976.852,10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1.017.995,22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966.658,17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993.560,47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47816953"/>
                  </a:ext>
                </a:extLst>
              </a:tr>
              <a:tr h="409575">
                <a:tc>
                  <a:txBody>
                    <a:bodyPr/>
                    <a:lstStyle/>
                    <a:p>
                      <a:pPr algn="l" rtl="0" fontAlgn="ctr"/>
                      <a:r>
                        <a:rPr lang="es-CO" sz="1200" b="1" i="0" u="none" strike="noStrike">
                          <a:solidFill>
                            <a:srgbClr val="122D40"/>
                          </a:solidFill>
                          <a:effectLst/>
                          <a:latin typeface="Calibri" panose="020F0502020204030204" pitchFamily="34" charset="0"/>
                        </a:rPr>
                        <a:t>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5.303,45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5.660,53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5.682,51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5.774,69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5.371,45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5.834,66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5.536,64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5.643,14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5.398,54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5.533,17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5.339,42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5.399,94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57378819"/>
                  </a:ext>
                </a:extLst>
              </a:tr>
            </a:tbl>
          </a:graphicData>
        </a:graphic>
      </p:graphicFrame>
    </p:spTree>
    <p:extLst>
      <p:ext uri="{BB962C8B-B14F-4D97-AF65-F5344CB8AC3E}">
        <p14:creationId xmlns:p14="http://schemas.microsoft.com/office/powerpoint/2010/main" val="299492251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74114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CENSO DE PUNTOS CRÍTICOS</a:t>
            </a:r>
          </a:p>
          <a:p>
            <a:pPr lvl="1"/>
            <a:r>
              <a:rPr lang="es-CO" sz="1600" b="0" kern="0" dirty="0">
                <a:solidFill>
                  <a:schemeClr val="accent1">
                    <a:lumMod val="50000"/>
                  </a:schemeClr>
                </a:solidFill>
              </a:rPr>
              <a:t>Puntos críticos por Localidad agosto </a:t>
            </a: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2024</a:t>
            </a:r>
            <a:endParaRPr lang="es-CO" sz="1600" b="0" kern="0" dirty="0">
              <a:solidFill>
                <a:schemeClr val="accent1">
                  <a:lumMod val="50000"/>
                </a:schemeClr>
              </a:solidFill>
            </a:endParaRPr>
          </a:p>
        </p:txBody>
      </p: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080754" y="1668770"/>
            <a:ext cx="7336964" cy="3585189"/>
          </a:xfrm>
          <a:prstGeom prst="rect">
            <a:avLst/>
          </a:prstGeom>
        </p:spPr>
      </p:pic>
      <p:sp>
        <p:nvSpPr>
          <p:cNvPr id="29" name="Título 1">
            <a:extLst>
              <a:ext uri="{FF2B5EF4-FFF2-40B4-BE49-F238E27FC236}">
                <a16:creationId xmlns:a16="http://schemas.microsoft.com/office/drawing/2014/main" id="{1AC7BD8D-032F-4CCD-A4D4-DD8549398D47}"/>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CANDELARIA           SAN CRISTÓBAL        USME   </a:t>
            </a:r>
          </a:p>
          <a:p>
            <a:r>
              <a:rPr lang="es-CO" sz="1200">
                <a:solidFill>
                  <a:schemeClr val="accent1">
                    <a:lumMod val="50000"/>
                  </a:schemeClr>
                </a:solidFill>
                <a:latin typeface="+mn-lt"/>
              </a:rPr>
              <a:t>1</a:t>
            </a:r>
            <a:r>
              <a:rPr lang="es-CO" sz="1200" b="1">
                <a:solidFill>
                  <a:schemeClr val="accent1">
                    <a:lumMod val="50000"/>
                  </a:schemeClr>
                </a:solidFill>
                <a:latin typeface="+mn-lt"/>
              </a:rPr>
              <a:t>	          </a:t>
            </a:r>
            <a:r>
              <a:rPr lang="es-CO" sz="1200">
                <a:solidFill>
                  <a:schemeClr val="accent1">
                    <a:lumMod val="50000"/>
                  </a:schemeClr>
                </a:solidFill>
                <a:latin typeface="+mn-lt"/>
              </a:rPr>
              <a:t>33</a:t>
            </a:r>
            <a:r>
              <a:rPr lang="es-CO" sz="1200" b="1">
                <a:solidFill>
                  <a:schemeClr val="accent1">
                    <a:lumMod val="50000"/>
                  </a:schemeClr>
                </a:solidFill>
                <a:latin typeface="+mn-lt"/>
              </a:rPr>
              <a:t>	                    </a:t>
            </a:r>
            <a:r>
              <a:rPr lang="es-CO" sz="1200">
                <a:solidFill>
                  <a:schemeClr val="accent1">
                    <a:lumMod val="50000"/>
                  </a:schemeClr>
                </a:solidFill>
                <a:latin typeface="+mn-lt"/>
              </a:rPr>
              <a:t>11</a:t>
            </a:r>
            <a:endParaRPr lang="es-CO" sz="1200" cap="small">
              <a:solidFill>
                <a:schemeClr val="accent1">
                  <a:lumMod val="50000"/>
                </a:schemeClr>
              </a:solidFill>
              <a:latin typeface="+mn-lt"/>
              <a:ea typeface="+mn-ea"/>
              <a:cs typeface="+mn-cs"/>
            </a:endParaRPr>
          </a:p>
          <a:p>
            <a:r>
              <a:rPr lang="es-CO" sz="1000" b="1">
                <a:solidFill>
                  <a:schemeClr val="accent1">
                    <a:lumMod val="50000"/>
                  </a:schemeClr>
                </a:solidFill>
              </a:rPr>
              <a:t> - - - - - - - - - - - - - - -    - - - - - - - - - - - - - - - - -      - - - - - - - - - - - - - - -   </a:t>
            </a:r>
          </a:p>
          <a:p>
            <a:r>
              <a:rPr lang="es-CO" sz="1200" b="1">
                <a:solidFill>
                  <a:schemeClr val="accent1">
                    <a:lumMod val="50000"/>
                  </a:schemeClr>
                </a:solidFill>
                <a:latin typeface="+mn-lt"/>
              </a:rPr>
              <a:t>CHAPINERO             SANTA FE                  USAQUÉN</a:t>
            </a:r>
          </a:p>
          <a:p>
            <a:r>
              <a:rPr lang="es-CO" sz="1200" cap="small">
                <a:solidFill>
                  <a:schemeClr val="accent1">
                    <a:lumMod val="50000"/>
                  </a:schemeClr>
                </a:solidFill>
                <a:latin typeface="+mn-lt"/>
                <a:ea typeface="+mn-ea"/>
                <a:cs typeface="+mn-cs"/>
              </a:rPr>
              <a:t>9	         21                              9</a:t>
            </a:r>
          </a:p>
        </p:txBody>
      </p:sp>
      <p:sp>
        <p:nvSpPr>
          <p:cNvPr id="30" name="Título 1">
            <a:extLst>
              <a:ext uri="{FF2B5EF4-FFF2-40B4-BE49-F238E27FC236}">
                <a16:creationId xmlns:a16="http://schemas.microsoft.com/office/drawing/2014/main" id="{13E0CA78-D755-4023-A6B3-FC8BCB506EB3}"/>
              </a:ext>
            </a:extLst>
          </p:cNvPr>
          <p:cNvSpPr txBox="1">
            <a:spLocks/>
          </p:cNvSpPr>
          <p:nvPr/>
        </p:nvSpPr>
        <p:spPr>
          <a:xfrm>
            <a:off x="3522087" y="2796295"/>
            <a:ext cx="129319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rgbClr val="002060"/>
                </a:solidFill>
                <a:latin typeface="+mn-lt"/>
              </a:rPr>
              <a:t>SUBA</a:t>
            </a:r>
          </a:p>
          <a:p>
            <a:r>
              <a:rPr lang="es-CO" sz="1800" b="1">
                <a:solidFill>
                  <a:srgbClr val="002060"/>
                </a:solidFill>
                <a:latin typeface="+mn-lt"/>
              </a:rPr>
              <a:t>41</a:t>
            </a:r>
          </a:p>
          <a:p>
            <a:r>
              <a:rPr lang="es-CO" sz="1200" b="1">
                <a:solidFill>
                  <a:srgbClr val="002060"/>
                </a:solidFill>
                <a:latin typeface="+mn-lt"/>
              </a:rPr>
              <a:t>- - - - - - - - - </a:t>
            </a:r>
          </a:p>
          <a:p>
            <a:endParaRPr lang="es-CO" sz="1200" cap="small">
              <a:solidFill>
                <a:srgbClr val="002060"/>
              </a:solidFill>
              <a:latin typeface="+mn-lt"/>
              <a:ea typeface="+mn-ea"/>
              <a:cs typeface="+mn-cs"/>
            </a:endParaRPr>
          </a:p>
        </p:txBody>
      </p:sp>
      <p:sp>
        <p:nvSpPr>
          <p:cNvPr id="32" name="Título 1">
            <a:extLst>
              <a:ext uri="{FF2B5EF4-FFF2-40B4-BE49-F238E27FC236}">
                <a16:creationId xmlns:a16="http://schemas.microsoft.com/office/drawing/2014/main" id="{B57029B5-76CC-4FB1-809C-4A3E422B9D94}"/>
              </a:ext>
            </a:extLst>
          </p:cNvPr>
          <p:cNvSpPr txBox="1">
            <a:spLocks/>
          </p:cNvSpPr>
          <p:nvPr/>
        </p:nvSpPr>
        <p:spPr>
          <a:xfrm>
            <a:off x="3215074" y="4010722"/>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800" b="1">
                <a:solidFill>
                  <a:srgbClr val="002060"/>
                </a:solidFill>
                <a:latin typeface="+mn-lt"/>
              </a:rPr>
              <a:t>209</a:t>
            </a:r>
            <a:endParaRPr lang="es-CO" sz="1000" b="1">
              <a:solidFill>
                <a:srgbClr val="002060"/>
              </a:solidFill>
            </a:endParaRPr>
          </a:p>
        </p:txBody>
      </p:sp>
      <p:sp>
        <p:nvSpPr>
          <p:cNvPr id="33" name="Título 1">
            <a:extLst>
              <a:ext uri="{FF2B5EF4-FFF2-40B4-BE49-F238E27FC236}">
                <a16:creationId xmlns:a16="http://schemas.microsoft.com/office/drawing/2014/main" id="{434578C6-5D0A-4634-ABFE-F3DFC11BE21D}"/>
              </a:ext>
            </a:extLst>
          </p:cNvPr>
          <p:cNvSpPr txBox="1">
            <a:spLocks/>
          </p:cNvSpPr>
          <p:nvPr/>
        </p:nvSpPr>
        <p:spPr>
          <a:xfrm>
            <a:off x="4386754"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FONTIBÓN </a:t>
            </a:r>
          </a:p>
          <a:p>
            <a:r>
              <a:rPr lang="es-CO" sz="1200">
                <a:solidFill>
                  <a:schemeClr val="accent1">
                    <a:lumMod val="50000"/>
                  </a:schemeClr>
                </a:solidFill>
                <a:latin typeface="+mn-lt"/>
              </a:rPr>
              <a:t>34       </a:t>
            </a:r>
            <a:endParaRPr lang="es-CO" sz="1400">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KENNEDY</a:t>
            </a:r>
          </a:p>
          <a:p>
            <a:r>
              <a:rPr lang="es-CO" sz="1200">
                <a:solidFill>
                  <a:schemeClr val="accent1">
                    <a:lumMod val="50000"/>
                  </a:schemeClr>
                </a:solidFill>
                <a:latin typeface="+mn-lt"/>
              </a:rPr>
              <a:t>71</a:t>
            </a:r>
          </a:p>
        </p:txBody>
      </p:sp>
      <p:sp>
        <p:nvSpPr>
          <p:cNvPr id="34" name="Título 1">
            <a:extLst>
              <a:ext uri="{FF2B5EF4-FFF2-40B4-BE49-F238E27FC236}">
                <a16:creationId xmlns:a16="http://schemas.microsoft.com/office/drawing/2014/main" id="{11C67826-722B-45AF-A5EA-517A84001E17}"/>
              </a:ext>
            </a:extLst>
          </p:cNvPr>
          <p:cNvSpPr txBox="1">
            <a:spLocks/>
          </p:cNvSpPr>
          <p:nvPr/>
        </p:nvSpPr>
        <p:spPr>
          <a:xfrm>
            <a:off x="5590564" y="5670250"/>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rgbClr val="002060"/>
                </a:solidFill>
                <a:latin typeface="+mn-lt"/>
              </a:rPr>
              <a:t>ANTONIO NARIÑO      CIUDAD BOLÍVAR       PUENTE ARANDA     TEUSAQUILLO</a:t>
            </a:r>
          </a:p>
          <a:p>
            <a:r>
              <a:rPr lang="es-CO" sz="1200" b="1">
                <a:solidFill>
                  <a:srgbClr val="002060"/>
                </a:solidFill>
                <a:latin typeface="+mn-lt"/>
              </a:rPr>
              <a:t>  </a:t>
            </a:r>
            <a:r>
              <a:rPr lang="es-CO" sz="1200">
                <a:solidFill>
                  <a:srgbClr val="002060"/>
                </a:solidFill>
                <a:latin typeface="+mn-lt"/>
              </a:rPr>
              <a:t>22</a:t>
            </a:r>
            <a:r>
              <a:rPr lang="es-CO" sz="1200" b="1">
                <a:solidFill>
                  <a:srgbClr val="002060"/>
                </a:solidFill>
                <a:latin typeface="+mn-lt"/>
              </a:rPr>
              <a:t>                                  </a:t>
            </a:r>
            <a:r>
              <a:rPr lang="es-CO" sz="1200">
                <a:solidFill>
                  <a:srgbClr val="002060"/>
                </a:solidFill>
                <a:latin typeface="+mn-lt"/>
              </a:rPr>
              <a:t>42</a:t>
            </a:r>
            <a:r>
              <a:rPr lang="es-CO" sz="1200" b="1">
                <a:solidFill>
                  <a:srgbClr val="002060"/>
                </a:solidFill>
                <a:latin typeface="+mn-lt"/>
              </a:rPr>
              <a:t>                                 </a:t>
            </a:r>
            <a:r>
              <a:rPr lang="es-CO" sz="1200">
                <a:solidFill>
                  <a:srgbClr val="002060"/>
                </a:solidFill>
                <a:latin typeface="+mn-lt"/>
              </a:rPr>
              <a:t>22</a:t>
            </a:r>
            <a:r>
              <a:rPr lang="es-CO" sz="1200" b="1">
                <a:solidFill>
                  <a:srgbClr val="002060"/>
                </a:solidFill>
                <a:latin typeface="+mn-lt"/>
              </a:rPr>
              <a:t>                                </a:t>
            </a:r>
            <a:r>
              <a:rPr lang="es-CO" sz="1200">
                <a:solidFill>
                  <a:srgbClr val="002060"/>
                </a:solidFill>
                <a:latin typeface="+mn-lt"/>
              </a:rPr>
              <a:t>14</a:t>
            </a:r>
          </a:p>
          <a:p>
            <a:r>
              <a:rPr lang="es-CO" sz="1000" b="1">
                <a:solidFill>
                  <a:srgbClr val="002060"/>
                </a:solidFill>
              </a:rPr>
              <a:t>- - - - - - - - - - - - - - - - -     - - - - - - - - - - - - - - - - - -       - - - - - - - - - - - - - - - - -      - - - - - - - - - - - - - - - - - </a:t>
            </a:r>
          </a:p>
          <a:p>
            <a:r>
              <a:rPr lang="es-CO" sz="1200" b="1">
                <a:solidFill>
                  <a:srgbClr val="002060"/>
                </a:solidFill>
                <a:latin typeface="+mn-lt"/>
              </a:rPr>
              <a:t>BOSA                              LOS MÁRTIRES           RAFAEL URIBE           TUNJUELITO</a:t>
            </a:r>
          </a:p>
          <a:p>
            <a:r>
              <a:rPr lang="es-CO" sz="1200">
                <a:solidFill>
                  <a:srgbClr val="002060"/>
                </a:solidFill>
                <a:latin typeface="+mn-lt"/>
              </a:rPr>
              <a:t> 61</a:t>
            </a:r>
            <a:r>
              <a:rPr lang="es-CO" sz="1200" b="1">
                <a:solidFill>
                  <a:srgbClr val="002060"/>
                </a:solidFill>
                <a:latin typeface="+mn-lt"/>
              </a:rPr>
              <a:t>	              </a:t>
            </a:r>
            <a:r>
              <a:rPr lang="es-CO" sz="1200">
                <a:solidFill>
                  <a:srgbClr val="002060"/>
                </a:solidFill>
                <a:latin typeface="+mn-lt"/>
              </a:rPr>
              <a:t>20</a:t>
            </a:r>
            <a:r>
              <a:rPr lang="es-CO" sz="1200" b="1">
                <a:solidFill>
                  <a:srgbClr val="002060"/>
                </a:solidFill>
                <a:latin typeface="+mn-lt"/>
              </a:rPr>
              <a:t>		</a:t>
            </a:r>
            <a:r>
              <a:rPr lang="es-CO" sz="1200">
                <a:solidFill>
                  <a:srgbClr val="002060"/>
                </a:solidFill>
                <a:latin typeface="+mn-lt"/>
              </a:rPr>
              <a:t>32</a:t>
            </a:r>
            <a:r>
              <a:rPr lang="es-CO" sz="1200" b="1">
                <a:solidFill>
                  <a:srgbClr val="002060"/>
                </a:solidFill>
                <a:latin typeface="+mn-lt"/>
              </a:rPr>
              <a:t>	          </a:t>
            </a:r>
            <a:r>
              <a:rPr lang="es-CO" sz="1200">
                <a:solidFill>
                  <a:srgbClr val="002060"/>
                </a:solidFill>
                <a:latin typeface="+mn-lt"/>
              </a:rPr>
              <a:t>13</a:t>
            </a:r>
          </a:p>
        </p:txBody>
      </p:sp>
      <p:sp>
        <p:nvSpPr>
          <p:cNvPr id="42" name="CuadroTexto 41">
            <a:extLst>
              <a:ext uri="{FF2B5EF4-FFF2-40B4-BE49-F238E27FC236}">
                <a16:creationId xmlns:a16="http://schemas.microsoft.com/office/drawing/2014/main" id="{4639E364-3ED9-49BC-A287-B1DF72F0689F}"/>
              </a:ext>
            </a:extLst>
          </p:cNvPr>
          <p:cNvSpPr txBox="1"/>
          <p:nvPr/>
        </p:nvSpPr>
        <p:spPr>
          <a:xfrm>
            <a:off x="726372" y="2230308"/>
            <a:ext cx="1436650" cy="1323439"/>
          </a:xfrm>
          <a:prstGeom prst="rect">
            <a:avLst/>
          </a:prstGeom>
          <a:noFill/>
        </p:spPr>
        <p:txBody>
          <a:bodyPr wrap="square" rtlCol="0">
            <a:spAutoFit/>
          </a:bodyPr>
          <a:lstStyle/>
          <a:p>
            <a:pPr algn="ctr"/>
            <a:r>
              <a:rPr lang="es-CO" sz="1600" b="1">
                <a:solidFill>
                  <a:srgbClr val="002060"/>
                </a:solidFill>
                <a:effectLst>
                  <a:outerShdw blurRad="38100" dist="38100" dir="2700000" algn="tl">
                    <a:srgbClr val="000000">
                      <a:alpha val="43137"/>
                    </a:srgbClr>
                  </a:outerShdw>
                </a:effectLst>
              </a:rPr>
              <a:t>Total Puntos Críticos</a:t>
            </a:r>
          </a:p>
          <a:p>
            <a:pPr algn="ctr"/>
            <a:r>
              <a:rPr lang="es-CO" sz="3200" b="1">
                <a:solidFill>
                  <a:srgbClr val="002060"/>
                </a:solidFill>
                <a:effectLst>
                  <a:outerShdw blurRad="38100" dist="38100" dir="2700000" algn="tl">
                    <a:srgbClr val="000000">
                      <a:alpha val="43137"/>
                    </a:srgbClr>
                  </a:outerShdw>
                </a:effectLst>
              </a:rPr>
              <a:t>665</a:t>
            </a:r>
            <a:endParaRPr lang="es-CO" sz="4000" b="1">
              <a:solidFill>
                <a:srgbClr val="002060"/>
              </a:solidFill>
              <a:effectLst>
                <a:outerShdw blurRad="38100" dist="38100" dir="2700000" algn="tl">
                  <a:srgbClr val="000000">
                    <a:alpha val="43137"/>
                  </a:srgbClr>
                </a:outerShdw>
              </a:effectLst>
            </a:endParaRPr>
          </a:p>
          <a:p>
            <a:pPr algn="ctr"/>
            <a:endParaRPr lang="es-CO" sz="1600" b="1">
              <a:solidFill>
                <a:srgbClr val="002060"/>
              </a:solidFill>
              <a:effectLst>
                <a:outerShdw blurRad="38100" dist="38100" dir="2700000" algn="tl">
                  <a:srgbClr val="000000">
                    <a:alpha val="43137"/>
                  </a:srgbClr>
                </a:outerShdw>
              </a:effectLst>
            </a:endParaRPr>
          </a:p>
        </p:txBody>
      </p:sp>
      <p:cxnSp>
        <p:nvCxnSpPr>
          <p:cNvPr id="43" name="126 Conector recto">
            <a:extLst>
              <a:ext uri="{FF2B5EF4-FFF2-40B4-BE49-F238E27FC236}">
                <a16:creationId xmlns:a16="http://schemas.microsoft.com/office/drawing/2014/main" id="{2D1EBE29-05EC-40DB-BCB6-4FF6B97F8483}"/>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4" name="126 Conector recto">
            <a:extLst>
              <a:ext uri="{FF2B5EF4-FFF2-40B4-BE49-F238E27FC236}">
                <a16:creationId xmlns:a16="http://schemas.microsoft.com/office/drawing/2014/main" id="{8C06788A-64F5-4B97-9336-7D74EFAC4587}"/>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5" name="126 Conector recto">
            <a:extLst>
              <a:ext uri="{FF2B5EF4-FFF2-40B4-BE49-F238E27FC236}">
                <a16:creationId xmlns:a16="http://schemas.microsoft.com/office/drawing/2014/main" id="{14267D2D-0A75-4C6F-A422-A28C6539CC22}"/>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6" name="Conector recto 45">
            <a:extLst>
              <a:ext uri="{FF2B5EF4-FFF2-40B4-BE49-F238E27FC236}">
                <a16:creationId xmlns:a16="http://schemas.microsoft.com/office/drawing/2014/main" id="{DA157FD8-028F-4BDB-92A7-4610F541F018}"/>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7" name="CuadroTexto 46">
            <a:extLst>
              <a:ext uri="{FF2B5EF4-FFF2-40B4-BE49-F238E27FC236}">
                <a16:creationId xmlns:a16="http://schemas.microsoft.com/office/drawing/2014/main" id="{4F70A28B-148E-4D44-959E-9EABD845DCB5}"/>
              </a:ext>
            </a:extLst>
          </p:cNvPr>
          <p:cNvSpPr txBox="1"/>
          <p:nvPr/>
        </p:nvSpPr>
        <p:spPr>
          <a:xfrm>
            <a:off x="6044077" y="1543457"/>
            <a:ext cx="784962" cy="369332"/>
          </a:xfrm>
          <a:prstGeom prst="rect">
            <a:avLst/>
          </a:prstGeom>
          <a:noFill/>
        </p:spPr>
        <p:txBody>
          <a:bodyPr wrap="square" rtlCol="0">
            <a:spAutoFit/>
          </a:bodyPr>
          <a:lstStyle/>
          <a:p>
            <a:r>
              <a:rPr lang="es-CO" b="1">
                <a:solidFill>
                  <a:srgbClr val="002060"/>
                </a:solidFill>
              </a:rPr>
              <a:t>84</a:t>
            </a:r>
          </a:p>
        </p:txBody>
      </p:sp>
      <p:cxnSp>
        <p:nvCxnSpPr>
          <p:cNvPr id="48" name="Conector recto 47">
            <a:extLst>
              <a:ext uri="{FF2B5EF4-FFF2-40B4-BE49-F238E27FC236}">
                <a16:creationId xmlns:a16="http://schemas.microsoft.com/office/drawing/2014/main" id="{7D4E201B-D90B-4DD3-AF5E-0FA4BE605E28}"/>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9" name="CuadroTexto 48">
            <a:extLst>
              <a:ext uri="{FF2B5EF4-FFF2-40B4-BE49-F238E27FC236}">
                <a16:creationId xmlns:a16="http://schemas.microsoft.com/office/drawing/2014/main" id="{EB130E7D-C5EE-4FB5-9577-03343BE19B0D}"/>
              </a:ext>
            </a:extLst>
          </p:cNvPr>
          <p:cNvSpPr txBox="1"/>
          <p:nvPr/>
        </p:nvSpPr>
        <p:spPr>
          <a:xfrm>
            <a:off x="3719291" y="4998935"/>
            <a:ext cx="1108752" cy="369332"/>
          </a:xfrm>
          <a:prstGeom prst="rect">
            <a:avLst/>
          </a:prstGeom>
          <a:noFill/>
        </p:spPr>
        <p:txBody>
          <a:bodyPr wrap="square" rtlCol="0">
            <a:spAutoFit/>
          </a:bodyPr>
          <a:lstStyle/>
          <a:p>
            <a:r>
              <a:rPr lang="es-CO" b="1">
                <a:solidFill>
                  <a:srgbClr val="002060"/>
                </a:solidFill>
              </a:rPr>
              <a:t>105</a:t>
            </a:r>
          </a:p>
        </p:txBody>
      </p:sp>
      <p:sp>
        <p:nvSpPr>
          <p:cNvPr id="50" name="CuadroTexto 49">
            <a:extLst>
              <a:ext uri="{FF2B5EF4-FFF2-40B4-BE49-F238E27FC236}">
                <a16:creationId xmlns:a16="http://schemas.microsoft.com/office/drawing/2014/main" id="{3921443F-F3EA-4DF2-9850-BFB78DFD391A}"/>
              </a:ext>
            </a:extLst>
          </p:cNvPr>
          <p:cNvSpPr txBox="1"/>
          <p:nvPr/>
        </p:nvSpPr>
        <p:spPr>
          <a:xfrm>
            <a:off x="4942450" y="6120032"/>
            <a:ext cx="1309244" cy="369332"/>
          </a:xfrm>
          <a:prstGeom prst="rect">
            <a:avLst/>
          </a:prstGeom>
          <a:noFill/>
        </p:spPr>
        <p:txBody>
          <a:bodyPr wrap="square" rtlCol="0">
            <a:spAutoFit/>
          </a:bodyPr>
          <a:lstStyle/>
          <a:p>
            <a:r>
              <a:rPr lang="es-CO" b="1">
                <a:solidFill>
                  <a:srgbClr val="002060"/>
                </a:solidFill>
              </a:rPr>
              <a:t>226</a:t>
            </a:r>
          </a:p>
        </p:txBody>
      </p:sp>
      <p:sp>
        <p:nvSpPr>
          <p:cNvPr id="52" name="Título 1">
            <a:extLst>
              <a:ext uri="{FF2B5EF4-FFF2-40B4-BE49-F238E27FC236}">
                <a16:creationId xmlns:a16="http://schemas.microsoft.com/office/drawing/2014/main" id="{438E7934-713C-4AEC-8D2D-DFA47CA52847}"/>
              </a:ext>
            </a:extLst>
          </p:cNvPr>
          <p:cNvSpPr txBox="1">
            <a:spLocks/>
          </p:cNvSpPr>
          <p:nvPr/>
        </p:nvSpPr>
        <p:spPr>
          <a:xfrm>
            <a:off x="3816806" y="3985321"/>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BARRIOS UNIDOS </a:t>
            </a:r>
          </a:p>
          <a:p>
            <a:r>
              <a:rPr lang="es-CO" sz="1200">
                <a:solidFill>
                  <a:schemeClr val="accent1">
                    <a:lumMod val="50000"/>
                  </a:schemeClr>
                </a:solidFill>
                <a:latin typeface="+mn-lt"/>
              </a:rPr>
              <a:t>56</a:t>
            </a:r>
            <a:r>
              <a:rPr lang="es-CO" sz="1200" b="1">
                <a:solidFill>
                  <a:schemeClr val="accent1">
                    <a:lumMod val="50000"/>
                  </a:schemeClr>
                </a:solidFill>
                <a:latin typeface="+mn-lt"/>
              </a:rPr>
              <a:t>      </a:t>
            </a:r>
            <a:endParaRPr lang="es-CO" sz="1400" b="1">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ENGATIVÁ</a:t>
            </a:r>
          </a:p>
          <a:p>
            <a:r>
              <a:rPr lang="es-CO" sz="1200">
                <a:solidFill>
                  <a:schemeClr val="accent1">
                    <a:lumMod val="50000"/>
                  </a:schemeClr>
                </a:solidFill>
                <a:latin typeface="+mn-lt"/>
              </a:rPr>
              <a:t>153</a:t>
            </a:r>
          </a:p>
        </p:txBody>
      </p:sp>
    </p:spTree>
    <p:extLst>
      <p:ext uri="{BB962C8B-B14F-4D97-AF65-F5344CB8AC3E}">
        <p14:creationId xmlns:p14="http://schemas.microsoft.com/office/powerpoint/2010/main" val="70937287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87605" y="6192685"/>
            <a:ext cx="8475003" cy="507831"/>
          </a:xfrm>
          <a:prstGeom prst="rect">
            <a:avLst/>
          </a:prstGeom>
          <a:noFill/>
        </p:spPr>
        <p:txBody>
          <a:bodyPr wrap="square" rtlCol="0">
            <a:spAutoFit/>
          </a:bodyPr>
          <a:lstStyle/>
          <a:p>
            <a:r>
              <a:rPr lang="es-CO" sz="900">
                <a:solidFill>
                  <a:schemeClr val="accent1">
                    <a:lumMod val="50000"/>
                  </a:schemeClr>
                </a:solidFill>
              </a:rPr>
              <a:t>(**) La Interventoría solicitó cambios en las certificaciones de pesaje del PIDJ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a:t>
            </a:r>
            <a:endParaRPr lang="es-CO" sz="900">
              <a:solidFill>
                <a:schemeClr val="accent1">
                  <a:lumMod val="50000"/>
                </a:schemeClr>
              </a:solidFill>
            </a:endParaRPr>
          </a:p>
          <a:p>
            <a:r>
              <a:rPr lang="es-CO" sz="900">
                <a:solidFill>
                  <a:schemeClr val="accent1">
                    <a:lumMod val="50000"/>
                  </a:schemeClr>
                </a:solidFill>
              </a:rPr>
              <a:t>Fuente: Base de datos PIDJ y Punto Limpio </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423145" y="2226779"/>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04974" y="203707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330301" y="2134590"/>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2023</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DA62169C-63DF-4396-91EB-C8726F35EAE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14925" y="20370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F066A9A-A70F-4EEE-898D-6D3B1E7D5B41}"/>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14925" y="13566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B95563C6-CACD-A2A2-5F89-DBCF6E24D333}"/>
              </a:ext>
            </a:extLst>
          </p:cNvPr>
          <p:cNvGraphicFramePr>
            <a:graphicFrameLocks noGrp="1"/>
          </p:cNvGraphicFramePr>
          <p:nvPr>
            <p:extLst>
              <p:ext uri="{D42A27DB-BD31-4B8C-83A1-F6EECF244321}">
                <p14:modId xmlns:p14="http://schemas.microsoft.com/office/powerpoint/2010/main" val="3543213947"/>
              </p:ext>
            </p:extLst>
          </p:nvPr>
        </p:nvGraphicFramePr>
        <p:xfrm>
          <a:off x="398562" y="2698412"/>
          <a:ext cx="11544053" cy="3332084"/>
        </p:xfrm>
        <a:graphic>
          <a:graphicData uri="http://schemas.openxmlformats.org/drawingml/2006/table">
            <a:tbl>
              <a:tblPr/>
              <a:tblGrid>
                <a:gridCol w="877042">
                  <a:extLst>
                    <a:ext uri="{9D8B030D-6E8A-4147-A177-3AD203B41FA5}">
                      <a16:colId xmlns:a16="http://schemas.microsoft.com/office/drawing/2014/main" val="343651911"/>
                    </a:ext>
                  </a:extLst>
                </a:gridCol>
                <a:gridCol w="909930">
                  <a:extLst>
                    <a:ext uri="{9D8B030D-6E8A-4147-A177-3AD203B41FA5}">
                      <a16:colId xmlns:a16="http://schemas.microsoft.com/office/drawing/2014/main" val="3645463940"/>
                    </a:ext>
                  </a:extLst>
                </a:gridCol>
                <a:gridCol w="164444">
                  <a:extLst>
                    <a:ext uri="{9D8B030D-6E8A-4147-A177-3AD203B41FA5}">
                      <a16:colId xmlns:a16="http://schemas.microsoft.com/office/drawing/2014/main" val="2064853787"/>
                    </a:ext>
                  </a:extLst>
                </a:gridCol>
                <a:gridCol w="877042">
                  <a:extLst>
                    <a:ext uri="{9D8B030D-6E8A-4147-A177-3AD203B41FA5}">
                      <a16:colId xmlns:a16="http://schemas.microsoft.com/office/drawing/2014/main" val="2915443995"/>
                    </a:ext>
                  </a:extLst>
                </a:gridCol>
                <a:gridCol w="909930">
                  <a:extLst>
                    <a:ext uri="{9D8B030D-6E8A-4147-A177-3AD203B41FA5}">
                      <a16:colId xmlns:a16="http://schemas.microsoft.com/office/drawing/2014/main" val="3106940715"/>
                    </a:ext>
                  </a:extLst>
                </a:gridCol>
                <a:gridCol w="164444">
                  <a:extLst>
                    <a:ext uri="{9D8B030D-6E8A-4147-A177-3AD203B41FA5}">
                      <a16:colId xmlns:a16="http://schemas.microsoft.com/office/drawing/2014/main" val="662495079"/>
                    </a:ext>
                  </a:extLst>
                </a:gridCol>
                <a:gridCol w="877042">
                  <a:extLst>
                    <a:ext uri="{9D8B030D-6E8A-4147-A177-3AD203B41FA5}">
                      <a16:colId xmlns:a16="http://schemas.microsoft.com/office/drawing/2014/main" val="3747311941"/>
                    </a:ext>
                  </a:extLst>
                </a:gridCol>
                <a:gridCol w="909930">
                  <a:extLst>
                    <a:ext uri="{9D8B030D-6E8A-4147-A177-3AD203B41FA5}">
                      <a16:colId xmlns:a16="http://schemas.microsoft.com/office/drawing/2014/main" val="1701403069"/>
                    </a:ext>
                  </a:extLst>
                </a:gridCol>
                <a:gridCol w="164444">
                  <a:extLst>
                    <a:ext uri="{9D8B030D-6E8A-4147-A177-3AD203B41FA5}">
                      <a16:colId xmlns:a16="http://schemas.microsoft.com/office/drawing/2014/main" val="1415895066"/>
                    </a:ext>
                  </a:extLst>
                </a:gridCol>
                <a:gridCol w="877042">
                  <a:extLst>
                    <a:ext uri="{9D8B030D-6E8A-4147-A177-3AD203B41FA5}">
                      <a16:colId xmlns:a16="http://schemas.microsoft.com/office/drawing/2014/main" val="887610570"/>
                    </a:ext>
                  </a:extLst>
                </a:gridCol>
                <a:gridCol w="909930">
                  <a:extLst>
                    <a:ext uri="{9D8B030D-6E8A-4147-A177-3AD203B41FA5}">
                      <a16:colId xmlns:a16="http://schemas.microsoft.com/office/drawing/2014/main" val="993200741"/>
                    </a:ext>
                  </a:extLst>
                </a:gridCol>
                <a:gridCol w="164444">
                  <a:extLst>
                    <a:ext uri="{9D8B030D-6E8A-4147-A177-3AD203B41FA5}">
                      <a16:colId xmlns:a16="http://schemas.microsoft.com/office/drawing/2014/main" val="1164541250"/>
                    </a:ext>
                  </a:extLst>
                </a:gridCol>
                <a:gridCol w="877042">
                  <a:extLst>
                    <a:ext uri="{9D8B030D-6E8A-4147-A177-3AD203B41FA5}">
                      <a16:colId xmlns:a16="http://schemas.microsoft.com/office/drawing/2014/main" val="746802008"/>
                    </a:ext>
                  </a:extLst>
                </a:gridCol>
                <a:gridCol w="966377">
                  <a:extLst>
                    <a:ext uri="{9D8B030D-6E8A-4147-A177-3AD203B41FA5}">
                      <a16:colId xmlns:a16="http://schemas.microsoft.com/office/drawing/2014/main" val="740655999"/>
                    </a:ext>
                  </a:extLst>
                </a:gridCol>
                <a:gridCol w="107998">
                  <a:extLst>
                    <a:ext uri="{9D8B030D-6E8A-4147-A177-3AD203B41FA5}">
                      <a16:colId xmlns:a16="http://schemas.microsoft.com/office/drawing/2014/main" val="2689693780"/>
                    </a:ext>
                  </a:extLst>
                </a:gridCol>
                <a:gridCol w="877042">
                  <a:extLst>
                    <a:ext uri="{9D8B030D-6E8A-4147-A177-3AD203B41FA5}">
                      <a16:colId xmlns:a16="http://schemas.microsoft.com/office/drawing/2014/main" val="4001521707"/>
                    </a:ext>
                  </a:extLst>
                </a:gridCol>
                <a:gridCol w="909930">
                  <a:extLst>
                    <a:ext uri="{9D8B030D-6E8A-4147-A177-3AD203B41FA5}">
                      <a16:colId xmlns:a16="http://schemas.microsoft.com/office/drawing/2014/main" val="3560185134"/>
                    </a:ext>
                  </a:extLst>
                </a:gridCol>
              </a:tblGrid>
              <a:tr h="248134">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17168637"/>
                  </a:ext>
                </a:extLst>
              </a:tr>
              <a:tr h="236318">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7.610,15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31.226,24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11.836,84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10.066,20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5.258,92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65.998,35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380168616"/>
                  </a:ext>
                </a:extLst>
              </a:tr>
              <a:tr h="236318">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25.165,23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57.934,51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26.225,49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21.236,97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17.353,15 (**)</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147.915,35</a:t>
                      </a:r>
                    </a:p>
                  </a:txBody>
                  <a:tcPr marL="0" marR="0" marT="0" marB="0" anchor="ctr">
                    <a:lnL>
                      <a:noFill/>
                    </a:lnL>
                    <a:lnR>
                      <a:noFill/>
                    </a:lnR>
                    <a:lnT>
                      <a:noFill/>
                    </a:lnT>
                    <a:lnB>
                      <a:noFill/>
                    </a:lnB>
                    <a:noFill/>
                  </a:tcPr>
                </a:tc>
                <a:extLst>
                  <a:ext uri="{0D108BD9-81ED-4DB2-BD59-A6C34878D82A}">
                    <a16:rowId xmlns:a16="http://schemas.microsoft.com/office/drawing/2014/main" val="2413730624"/>
                  </a:ext>
                </a:extLst>
              </a:tr>
              <a:tr h="236318">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24.203,16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64.274,74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25.733,32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13.869,50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17.350,17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145.430,89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72656706"/>
                  </a:ext>
                </a:extLst>
              </a:tr>
              <a:tr h="236318">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25.082,27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65.221,33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35.347,27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8.709,30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19.659,84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154.020,01</a:t>
                      </a:r>
                    </a:p>
                  </a:txBody>
                  <a:tcPr marL="0" marR="0" marT="0" marB="0" anchor="ctr">
                    <a:lnL>
                      <a:noFill/>
                    </a:lnL>
                    <a:lnR>
                      <a:noFill/>
                    </a:lnR>
                    <a:lnT>
                      <a:noFill/>
                    </a:lnT>
                    <a:lnB>
                      <a:noFill/>
                    </a:lnB>
                    <a:noFill/>
                  </a:tcPr>
                </a:tc>
                <a:extLst>
                  <a:ext uri="{0D108BD9-81ED-4DB2-BD59-A6C34878D82A}">
                    <a16:rowId xmlns:a16="http://schemas.microsoft.com/office/drawing/2014/main" val="385103514"/>
                  </a:ext>
                </a:extLst>
              </a:tr>
              <a:tr h="236318">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16.623,66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57.233,82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19.207,83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9.151,15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13.836,88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116.053,34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02744204"/>
                  </a:ext>
                </a:extLst>
              </a:tr>
              <a:tr h="236318">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17.246,63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65.284,47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24.353,94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12.782,28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16.124,33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135.791,65</a:t>
                      </a:r>
                    </a:p>
                  </a:txBody>
                  <a:tcPr marL="0" marR="0" marT="0" marB="0" anchor="ctr">
                    <a:lnL>
                      <a:noFill/>
                    </a:lnL>
                    <a:lnR>
                      <a:noFill/>
                    </a:lnR>
                    <a:lnT>
                      <a:noFill/>
                    </a:lnT>
                    <a:lnB>
                      <a:noFill/>
                    </a:lnB>
                    <a:noFill/>
                  </a:tcPr>
                </a:tc>
                <a:extLst>
                  <a:ext uri="{0D108BD9-81ED-4DB2-BD59-A6C34878D82A}">
                    <a16:rowId xmlns:a16="http://schemas.microsoft.com/office/drawing/2014/main" val="3365309926"/>
                  </a:ext>
                </a:extLst>
              </a:tr>
              <a:tr h="236318">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16.418,94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61.259,73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21.680,09</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12.163,53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16.761,22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128.283,51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3706774"/>
                  </a:ext>
                </a:extLst>
              </a:tr>
              <a:tr h="236318">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14.383,66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67.595,05</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22.253,72</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14.723,06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17.663,83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136.619,32</a:t>
                      </a:r>
                    </a:p>
                  </a:txBody>
                  <a:tcPr marL="0" marR="0" marT="0" marB="0" anchor="ctr">
                    <a:lnL>
                      <a:noFill/>
                    </a:lnL>
                    <a:lnR>
                      <a:noFill/>
                    </a:lnR>
                    <a:lnT>
                      <a:noFill/>
                    </a:lnT>
                    <a:lnB>
                      <a:noFill/>
                    </a:lnB>
                    <a:noFill/>
                  </a:tcPr>
                </a:tc>
                <a:extLst>
                  <a:ext uri="{0D108BD9-81ED-4DB2-BD59-A6C34878D82A}">
                    <a16:rowId xmlns:a16="http://schemas.microsoft.com/office/drawing/2014/main" val="791599285"/>
                  </a:ext>
                </a:extLst>
              </a:tr>
              <a:tr h="236318">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13.194,43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62.474,13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21.561,43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15.491,77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19.877,84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132.599,60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1980043"/>
                  </a:ext>
                </a:extLst>
              </a:tr>
              <a:tr h="236318">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8.630,20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60.892,46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20.610,04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18.004,26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23.700,14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131.837,10</a:t>
                      </a:r>
                    </a:p>
                  </a:txBody>
                  <a:tcPr marL="0" marR="0" marT="0" marB="0" anchor="ctr">
                    <a:lnL>
                      <a:noFill/>
                    </a:lnL>
                    <a:lnR>
                      <a:noFill/>
                    </a:lnR>
                    <a:lnT>
                      <a:noFill/>
                    </a:lnT>
                    <a:lnB>
                      <a:noFill/>
                    </a:lnB>
                    <a:noFill/>
                  </a:tcPr>
                </a:tc>
                <a:extLst>
                  <a:ext uri="{0D108BD9-81ED-4DB2-BD59-A6C34878D82A}">
                    <a16:rowId xmlns:a16="http://schemas.microsoft.com/office/drawing/2014/main" val="2864714617"/>
                  </a:ext>
                </a:extLst>
              </a:tr>
              <a:tr h="236318">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9.806,31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58.588,53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22.610,15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14.410,75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22.194,58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127.610,32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3719257"/>
                  </a:ext>
                </a:extLst>
              </a:tr>
              <a:tr h="236318">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15.267,53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61.124,11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23.156,39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13.387,41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17.075,18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130.010,62</a:t>
                      </a:r>
                    </a:p>
                  </a:txBody>
                  <a:tcPr marL="0" marR="0" marT="0" marB="0" anchor="ctr">
                    <a:lnL>
                      <a:noFill/>
                    </a:lnL>
                    <a:lnR>
                      <a:noFill/>
                    </a:lnR>
                    <a:lnT>
                      <a:noFill/>
                    </a:lnT>
                    <a:lnB>
                      <a:noFill/>
                    </a:lnB>
                    <a:noFill/>
                  </a:tcPr>
                </a:tc>
                <a:extLst>
                  <a:ext uri="{0D108BD9-81ED-4DB2-BD59-A6C34878D82A}">
                    <a16:rowId xmlns:a16="http://schemas.microsoft.com/office/drawing/2014/main" val="3567112109"/>
                  </a:ext>
                </a:extLst>
              </a:tr>
              <a:tr h="248134">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193.632,17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713.109,12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274.576,51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163.996,18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206.856,08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1.552.170,06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379383019"/>
                  </a:ext>
                </a:extLst>
              </a:tr>
            </a:tbl>
          </a:graphicData>
        </a:graphic>
      </p:graphicFrame>
    </p:spTree>
    <p:extLst>
      <p:ext uri="{BB962C8B-B14F-4D97-AF65-F5344CB8AC3E}">
        <p14:creationId xmlns:p14="http://schemas.microsoft.com/office/powerpoint/2010/main" val="49408329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rtlCol="0">
            <a:spAutoFit/>
          </a:bodyPr>
          <a:lstStyle/>
          <a:p>
            <a:r>
              <a:rPr lang="es-CO" sz="900">
                <a:solidFill>
                  <a:schemeClr val="accent1">
                    <a:lumMod val="50000"/>
                  </a:schemeClr>
                </a:solidFill>
              </a:rPr>
              <a:t>Fuente: Base de datos PIDJ y Punto Limpio.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  </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2023</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4" name="6 Gráfico">
            <a:extLst>
              <a:ext uri="{FF2B5EF4-FFF2-40B4-BE49-F238E27FC236}">
                <a16:creationId xmlns:a16="http://schemas.microsoft.com/office/drawing/2014/main" id="{75615DB5-D547-461A-9DCA-307CF6F3AED3}"/>
              </a:ext>
            </a:extLst>
          </p:cNvPr>
          <p:cNvGraphicFramePr>
            <a:graphicFrameLocks/>
          </p:cNvGraphicFramePr>
          <p:nvPr>
            <p:extLst>
              <p:ext uri="{D42A27DB-BD31-4B8C-83A1-F6EECF244321}">
                <p14:modId xmlns:p14="http://schemas.microsoft.com/office/powerpoint/2010/main" val="450373000"/>
              </p:ext>
            </p:extLst>
          </p:nvPr>
        </p:nvGraphicFramePr>
        <p:xfrm>
          <a:off x="1366024" y="1259242"/>
          <a:ext cx="9570152" cy="27432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 name="Tabla 1">
            <a:extLst>
              <a:ext uri="{FF2B5EF4-FFF2-40B4-BE49-F238E27FC236}">
                <a16:creationId xmlns:a16="http://schemas.microsoft.com/office/drawing/2014/main" id="{A4C3D37B-1234-D73F-EB5B-5E26BD85246F}"/>
              </a:ext>
            </a:extLst>
          </p:cNvPr>
          <p:cNvGraphicFramePr>
            <a:graphicFrameLocks noGrp="1"/>
          </p:cNvGraphicFramePr>
          <p:nvPr>
            <p:extLst>
              <p:ext uri="{D42A27DB-BD31-4B8C-83A1-F6EECF244321}">
                <p14:modId xmlns:p14="http://schemas.microsoft.com/office/powerpoint/2010/main" val="981311931"/>
              </p:ext>
            </p:extLst>
          </p:nvPr>
        </p:nvGraphicFramePr>
        <p:xfrm>
          <a:off x="411482" y="4375257"/>
          <a:ext cx="11479235" cy="679245"/>
        </p:xfrm>
        <a:graphic>
          <a:graphicData uri="http://schemas.openxmlformats.org/drawingml/2006/table">
            <a:tbl>
              <a:tblPr/>
              <a:tblGrid>
                <a:gridCol w="1026317">
                  <a:extLst>
                    <a:ext uri="{9D8B030D-6E8A-4147-A177-3AD203B41FA5}">
                      <a16:colId xmlns:a16="http://schemas.microsoft.com/office/drawing/2014/main" val="3590377532"/>
                    </a:ext>
                  </a:extLst>
                </a:gridCol>
                <a:gridCol w="957321">
                  <a:extLst>
                    <a:ext uri="{9D8B030D-6E8A-4147-A177-3AD203B41FA5}">
                      <a16:colId xmlns:a16="http://schemas.microsoft.com/office/drawing/2014/main" val="1954441423"/>
                    </a:ext>
                  </a:extLst>
                </a:gridCol>
                <a:gridCol w="991820">
                  <a:extLst>
                    <a:ext uri="{9D8B030D-6E8A-4147-A177-3AD203B41FA5}">
                      <a16:colId xmlns:a16="http://schemas.microsoft.com/office/drawing/2014/main" val="3564109350"/>
                    </a:ext>
                  </a:extLst>
                </a:gridCol>
                <a:gridCol w="908449">
                  <a:extLst>
                    <a:ext uri="{9D8B030D-6E8A-4147-A177-3AD203B41FA5}">
                      <a16:colId xmlns:a16="http://schemas.microsoft.com/office/drawing/2014/main" val="4111990673"/>
                    </a:ext>
                  </a:extLst>
                </a:gridCol>
                <a:gridCol w="1026317">
                  <a:extLst>
                    <a:ext uri="{9D8B030D-6E8A-4147-A177-3AD203B41FA5}">
                      <a16:colId xmlns:a16="http://schemas.microsoft.com/office/drawing/2014/main" val="4126252864"/>
                    </a:ext>
                  </a:extLst>
                </a:gridCol>
                <a:gridCol w="942948">
                  <a:extLst>
                    <a:ext uri="{9D8B030D-6E8A-4147-A177-3AD203B41FA5}">
                      <a16:colId xmlns:a16="http://schemas.microsoft.com/office/drawing/2014/main" val="3939767759"/>
                    </a:ext>
                  </a:extLst>
                </a:gridCol>
                <a:gridCol w="954447">
                  <a:extLst>
                    <a:ext uri="{9D8B030D-6E8A-4147-A177-3AD203B41FA5}">
                      <a16:colId xmlns:a16="http://schemas.microsoft.com/office/drawing/2014/main" val="3304325811"/>
                    </a:ext>
                  </a:extLst>
                </a:gridCol>
                <a:gridCol w="922824">
                  <a:extLst>
                    <a:ext uri="{9D8B030D-6E8A-4147-A177-3AD203B41FA5}">
                      <a16:colId xmlns:a16="http://schemas.microsoft.com/office/drawing/2014/main" val="3381425032"/>
                    </a:ext>
                  </a:extLst>
                </a:gridCol>
                <a:gridCol w="954447">
                  <a:extLst>
                    <a:ext uri="{9D8B030D-6E8A-4147-A177-3AD203B41FA5}">
                      <a16:colId xmlns:a16="http://schemas.microsoft.com/office/drawing/2014/main" val="17172888"/>
                    </a:ext>
                  </a:extLst>
                </a:gridCol>
                <a:gridCol w="954447">
                  <a:extLst>
                    <a:ext uri="{9D8B030D-6E8A-4147-A177-3AD203B41FA5}">
                      <a16:colId xmlns:a16="http://schemas.microsoft.com/office/drawing/2014/main" val="1067186841"/>
                    </a:ext>
                  </a:extLst>
                </a:gridCol>
                <a:gridCol w="919949">
                  <a:extLst>
                    <a:ext uri="{9D8B030D-6E8A-4147-A177-3AD203B41FA5}">
                      <a16:colId xmlns:a16="http://schemas.microsoft.com/office/drawing/2014/main" val="3000939460"/>
                    </a:ext>
                  </a:extLst>
                </a:gridCol>
                <a:gridCol w="919949">
                  <a:extLst>
                    <a:ext uri="{9D8B030D-6E8A-4147-A177-3AD203B41FA5}">
                      <a16:colId xmlns:a16="http://schemas.microsoft.com/office/drawing/2014/main" val="1668030315"/>
                    </a:ext>
                  </a:extLst>
                </a:gridCol>
              </a:tblGrid>
              <a:tr h="229220">
                <a:tc gridSpan="12">
                  <a:txBody>
                    <a:bodyPr/>
                    <a:lstStyle/>
                    <a:p>
                      <a:pPr algn="ctr" rtl="0" fontAlgn="ctr"/>
                      <a:r>
                        <a:rPr lang="es-CO" sz="1200" b="1" i="0" u="none" strike="noStrike">
                          <a:solidFill>
                            <a:srgbClr val="203864"/>
                          </a:solidFill>
                          <a:effectLst/>
                          <a:latin typeface="Calibri" panose="020F0502020204030204" pitchFamily="34" charset="0"/>
                        </a:rPr>
                        <a:t> RECOLECCIÓN SEMESTRAL 2018 – 2023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10692986"/>
                  </a:ext>
                </a:extLst>
              </a:tr>
              <a:tr h="220805">
                <a:tc>
                  <a:txBody>
                    <a:bodyPr/>
                    <a:lstStyle/>
                    <a:p>
                      <a:pPr algn="ctr" rtl="0" fontAlgn="ctr"/>
                      <a:r>
                        <a:rPr lang="es-CO" sz="105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Jul-21a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4034594680"/>
                  </a:ext>
                </a:extLst>
              </a:tr>
              <a:tr h="229220">
                <a:tc>
                  <a:txBody>
                    <a:bodyPr/>
                    <a:lstStyle/>
                    <a:p>
                      <a:pPr algn="ctr" rtl="0" fontAlgn="ctr"/>
                      <a:r>
                        <a:rPr lang="es-CO" sz="1050" b="0" i="0" u="none" strike="noStrike">
                          <a:solidFill>
                            <a:srgbClr val="002060"/>
                          </a:solidFill>
                          <a:effectLst/>
                          <a:latin typeface="Calibri" panose="020F0502020204030204" pitchFamily="34" charset="0"/>
                        </a:rPr>
                        <a:t>65.998,35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147.915,35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145.430,89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154.020,01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116.053,34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135.791,65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128.283,51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136.619,32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132.599,60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131.837,10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127.610,32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130.010,62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364572650"/>
                  </a:ext>
                </a:extLst>
              </a:tr>
            </a:tbl>
          </a:graphicData>
        </a:graphic>
      </p:graphicFrame>
      <p:graphicFrame>
        <p:nvGraphicFramePr>
          <p:cNvPr id="3" name="Tabla 2">
            <a:extLst>
              <a:ext uri="{FF2B5EF4-FFF2-40B4-BE49-F238E27FC236}">
                <a16:creationId xmlns:a16="http://schemas.microsoft.com/office/drawing/2014/main" id="{6314D062-2E24-5966-22F1-B7F3D035D6CD}"/>
              </a:ext>
            </a:extLst>
          </p:cNvPr>
          <p:cNvGraphicFramePr>
            <a:graphicFrameLocks noGrp="1"/>
          </p:cNvGraphicFramePr>
          <p:nvPr>
            <p:extLst>
              <p:ext uri="{D42A27DB-BD31-4B8C-83A1-F6EECF244321}">
                <p14:modId xmlns:p14="http://schemas.microsoft.com/office/powerpoint/2010/main" val="999595487"/>
              </p:ext>
            </p:extLst>
          </p:nvPr>
        </p:nvGraphicFramePr>
        <p:xfrm>
          <a:off x="562709" y="5384908"/>
          <a:ext cx="11376310" cy="646710"/>
        </p:xfrm>
        <a:graphic>
          <a:graphicData uri="http://schemas.openxmlformats.org/drawingml/2006/table">
            <a:tbl>
              <a:tblPr/>
              <a:tblGrid>
                <a:gridCol w="943055">
                  <a:extLst>
                    <a:ext uri="{9D8B030D-6E8A-4147-A177-3AD203B41FA5}">
                      <a16:colId xmlns:a16="http://schemas.microsoft.com/office/drawing/2014/main" val="167278058"/>
                    </a:ext>
                  </a:extLst>
                </a:gridCol>
                <a:gridCol w="1014068">
                  <a:extLst>
                    <a:ext uri="{9D8B030D-6E8A-4147-A177-3AD203B41FA5}">
                      <a16:colId xmlns:a16="http://schemas.microsoft.com/office/drawing/2014/main" val="670846674"/>
                    </a:ext>
                  </a:extLst>
                </a:gridCol>
                <a:gridCol w="945895">
                  <a:extLst>
                    <a:ext uri="{9D8B030D-6E8A-4147-A177-3AD203B41FA5}">
                      <a16:colId xmlns:a16="http://schemas.microsoft.com/office/drawing/2014/main" val="1238786061"/>
                    </a:ext>
                  </a:extLst>
                </a:gridCol>
                <a:gridCol w="979982">
                  <a:extLst>
                    <a:ext uri="{9D8B030D-6E8A-4147-A177-3AD203B41FA5}">
                      <a16:colId xmlns:a16="http://schemas.microsoft.com/office/drawing/2014/main" val="1430864349"/>
                    </a:ext>
                  </a:extLst>
                </a:gridCol>
                <a:gridCol w="897606">
                  <a:extLst>
                    <a:ext uri="{9D8B030D-6E8A-4147-A177-3AD203B41FA5}">
                      <a16:colId xmlns:a16="http://schemas.microsoft.com/office/drawing/2014/main" val="1942483504"/>
                    </a:ext>
                  </a:extLst>
                </a:gridCol>
                <a:gridCol w="1014068">
                  <a:extLst>
                    <a:ext uri="{9D8B030D-6E8A-4147-A177-3AD203B41FA5}">
                      <a16:colId xmlns:a16="http://schemas.microsoft.com/office/drawing/2014/main" val="1052277909"/>
                    </a:ext>
                  </a:extLst>
                </a:gridCol>
                <a:gridCol w="931693">
                  <a:extLst>
                    <a:ext uri="{9D8B030D-6E8A-4147-A177-3AD203B41FA5}">
                      <a16:colId xmlns:a16="http://schemas.microsoft.com/office/drawing/2014/main" val="461240477"/>
                    </a:ext>
                  </a:extLst>
                </a:gridCol>
                <a:gridCol w="943055">
                  <a:extLst>
                    <a:ext uri="{9D8B030D-6E8A-4147-A177-3AD203B41FA5}">
                      <a16:colId xmlns:a16="http://schemas.microsoft.com/office/drawing/2014/main" val="2678175892"/>
                    </a:ext>
                  </a:extLst>
                </a:gridCol>
                <a:gridCol w="911809">
                  <a:extLst>
                    <a:ext uri="{9D8B030D-6E8A-4147-A177-3AD203B41FA5}">
                      <a16:colId xmlns:a16="http://schemas.microsoft.com/office/drawing/2014/main" val="3643556995"/>
                    </a:ext>
                  </a:extLst>
                </a:gridCol>
                <a:gridCol w="943055">
                  <a:extLst>
                    <a:ext uri="{9D8B030D-6E8A-4147-A177-3AD203B41FA5}">
                      <a16:colId xmlns:a16="http://schemas.microsoft.com/office/drawing/2014/main" val="2939676184"/>
                    </a:ext>
                  </a:extLst>
                </a:gridCol>
                <a:gridCol w="943055">
                  <a:extLst>
                    <a:ext uri="{9D8B030D-6E8A-4147-A177-3AD203B41FA5}">
                      <a16:colId xmlns:a16="http://schemas.microsoft.com/office/drawing/2014/main" val="70379626"/>
                    </a:ext>
                  </a:extLst>
                </a:gridCol>
                <a:gridCol w="908969">
                  <a:extLst>
                    <a:ext uri="{9D8B030D-6E8A-4147-A177-3AD203B41FA5}">
                      <a16:colId xmlns:a16="http://schemas.microsoft.com/office/drawing/2014/main" val="859498623"/>
                    </a:ext>
                  </a:extLst>
                </a:gridCol>
              </a:tblGrid>
              <a:tr h="165621">
                <a:tc gridSpan="12">
                  <a:txBody>
                    <a:bodyPr/>
                    <a:lstStyle/>
                    <a:p>
                      <a:pPr algn="ctr" rtl="0" fontAlgn="ctr"/>
                      <a:r>
                        <a:rPr lang="es-MX" sz="1050" b="1" i="0" u="none" strike="noStrike">
                          <a:solidFill>
                            <a:srgbClr val="203864"/>
                          </a:solidFill>
                          <a:effectLst/>
                          <a:latin typeface="Calibri" panose="020F0502020204030204" pitchFamily="34" charset="0"/>
                        </a:rPr>
                        <a:t>PROMEDIO DIARIO DE RECOLECCIÓN 2018 – 2023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19204374"/>
                  </a:ext>
                </a:extLst>
              </a:tr>
              <a:tr h="315468">
                <a:tc>
                  <a:txBody>
                    <a:bodyPr/>
                    <a:lstStyle/>
                    <a:p>
                      <a:pPr algn="ctr" rtl="0" fontAlgn="ctr"/>
                      <a:r>
                        <a:rPr lang="es-CO" sz="105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Jul-21 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362213954"/>
                  </a:ext>
                </a:extLst>
              </a:tr>
              <a:tr h="165621">
                <a:tc>
                  <a:txBody>
                    <a:bodyPr/>
                    <a:lstStyle/>
                    <a:p>
                      <a:pPr algn="ctr" rtl="0" fontAlgn="ctr"/>
                      <a:r>
                        <a:rPr lang="es-CO" sz="1050" b="0" i="0" u="none" strike="noStrike">
                          <a:solidFill>
                            <a:srgbClr val="203864"/>
                          </a:solidFill>
                          <a:effectLst/>
                          <a:latin typeface="Calibri" panose="020F0502020204030204" pitchFamily="34" charset="0"/>
                        </a:rPr>
                        <a:t>543,20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801,13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804,35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837,21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638,16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737,97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709,18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746,46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733,19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716,55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705,08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706,63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64320811"/>
                  </a:ext>
                </a:extLst>
              </a:tr>
            </a:tbl>
          </a:graphicData>
        </a:graphic>
      </p:graphicFrame>
    </p:spTree>
    <p:extLst>
      <p:ext uri="{BB962C8B-B14F-4D97-AF65-F5344CB8AC3E}">
        <p14:creationId xmlns:p14="http://schemas.microsoft.com/office/powerpoint/2010/main" val="239970931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6353" y="6341784"/>
            <a:ext cx="7065303" cy="507831"/>
          </a:xfrm>
          <a:prstGeom prst="rect">
            <a:avLst/>
          </a:prstGeom>
          <a:noFill/>
        </p:spPr>
        <p:txBody>
          <a:bodyPr wrap="square" lIns="91440" tIns="45720" rIns="91440" bIns="45720" rtlCol="0" anchor="t">
            <a:spAutoFit/>
          </a:bodyPr>
          <a:lstStyle/>
          <a:p>
            <a:r>
              <a:rPr lang="es-CO" sz="900">
                <a:solidFill>
                  <a:schemeClr val="accent1">
                    <a:lumMod val="50000"/>
                  </a:schemeClr>
                </a:solidFill>
              </a:rPr>
              <a:t>(*) </a:t>
            </a:r>
            <a:r>
              <a:rPr lang="es-CO" sz="900">
                <a:solidFill>
                  <a:schemeClr val="accent1">
                    <a:lumMod val="50000"/>
                  </a:schemeClr>
                </a:solidFill>
                <a:ea typeface="+mn-lt"/>
                <a:cs typeface="+mn-lt"/>
              </a:rPr>
              <a:t>Datos en validación por la Interventoría</a:t>
            </a:r>
          </a:p>
          <a:p>
            <a:r>
              <a:rPr kumimoji="0" lang="es-CO" sz="900" b="0" i="0" u="none" strike="noStrike" kern="1200" cap="none" spc="0" normalizeH="0" baseline="0" noProof="0">
                <a:ln>
                  <a:noFill/>
                </a:ln>
                <a:solidFill>
                  <a:schemeClr val="accent1">
                    <a:lumMod val="50000"/>
                  </a:schemeClr>
                </a:solidFill>
                <a:effectLst/>
                <a:uLnTx/>
                <a:uFillTx/>
                <a:latin typeface="Calibri"/>
                <a:ea typeface="+mn-ea"/>
                <a:cs typeface="+mn-cs"/>
              </a:rPr>
              <a:t>Fuente: Base de Datos </a:t>
            </a:r>
            <a:r>
              <a:rPr lang="es-CO" sz="900">
                <a:solidFill>
                  <a:schemeClr val="accent1">
                    <a:lumMod val="50000"/>
                  </a:schemeClr>
                </a:solidFill>
                <a:latin typeface="Calibri"/>
              </a:rPr>
              <a:t>PI</a:t>
            </a:r>
            <a:r>
              <a:rPr kumimoji="0" lang="es-CO" sz="900" b="0" i="0" u="none" strike="noStrike" kern="1200" cap="none" spc="0" normalizeH="0" baseline="0" noProof="0">
                <a:ln>
                  <a:noFill/>
                </a:ln>
                <a:solidFill>
                  <a:schemeClr val="accent1">
                    <a:lumMod val="50000"/>
                  </a:schemeClr>
                </a:solidFill>
                <a:effectLst/>
                <a:uLnTx/>
                <a:uFillTx/>
                <a:latin typeface="Calibri"/>
                <a:ea typeface="+mn-ea"/>
                <a:cs typeface="+mn-cs"/>
              </a:rPr>
              <a:t>DJ y hasta el 15 de abril de 2024 base del Punto Limpio</a:t>
            </a:r>
            <a:endParaRPr lang="es-CO" sz="900">
              <a:solidFill>
                <a:schemeClr val="accent1">
                  <a:lumMod val="50000"/>
                </a:schemeClr>
              </a:solidFill>
              <a:ea typeface="+mn-lt"/>
              <a:cs typeface="+mn-lt"/>
            </a:endParaRPr>
          </a:p>
          <a:p>
            <a:r>
              <a:rPr lang="es-MX" sz="900">
                <a:solidFill>
                  <a:schemeClr val="accent1">
                    <a:lumMod val="50000"/>
                  </a:schemeClr>
                </a:solidFill>
              </a:rPr>
              <a:t>Periodo comprendido entre el 1 de enero y el 30 de septiembre de 2024.</a:t>
            </a:r>
            <a:endParaRPr lang="es-CO" sz="90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287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24209" y="132481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286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452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0693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2024</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387CB9EF-8553-433B-8B8C-22B39617752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5711" y="161058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C784004B-3DFB-4571-AF15-D9670394265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58318" y="106857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CC4DEA29-7BCB-43FA-480D-02C4DFF47BBF}"/>
              </a:ext>
            </a:extLst>
          </p:cNvPr>
          <p:cNvGraphicFramePr>
            <a:graphicFrameLocks noGrp="1"/>
          </p:cNvGraphicFramePr>
          <p:nvPr>
            <p:extLst>
              <p:ext uri="{D42A27DB-BD31-4B8C-83A1-F6EECF244321}">
                <p14:modId xmlns:p14="http://schemas.microsoft.com/office/powerpoint/2010/main" val="2452500232"/>
              </p:ext>
            </p:extLst>
          </p:nvPr>
        </p:nvGraphicFramePr>
        <p:xfrm>
          <a:off x="463025" y="2623417"/>
          <a:ext cx="11192681" cy="3219002"/>
        </p:xfrm>
        <a:graphic>
          <a:graphicData uri="http://schemas.openxmlformats.org/drawingml/2006/table">
            <a:tbl>
              <a:tblPr/>
              <a:tblGrid>
                <a:gridCol w="850347">
                  <a:extLst>
                    <a:ext uri="{9D8B030D-6E8A-4147-A177-3AD203B41FA5}">
                      <a16:colId xmlns:a16="http://schemas.microsoft.com/office/drawing/2014/main" val="3253388575"/>
                    </a:ext>
                  </a:extLst>
                </a:gridCol>
                <a:gridCol w="882234">
                  <a:extLst>
                    <a:ext uri="{9D8B030D-6E8A-4147-A177-3AD203B41FA5}">
                      <a16:colId xmlns:a16="http://schemas.microsoft.com/office/drawing/2014/main" val="2528375899"/>
                    </a:ext>
                  </a:extLst>
                </a:gridCol>
                <a:gridCol w="159439">
                  <a:extLst>
                    <a:ext uri="{9D8B030D-6E8A-4147-A177-3AD203B41FA5}">
                      <a16:colId xmlns:a16="http://schemas.microsoft.com/office/drawing/2014/main" val="866350155"/>
                    </a:ext>
                  </a:extLst>
                </a:gridCol>
                <a:gridCol w="850347">
                  <a:extLst>
                    <a:ext uri="{9D8B030D-6E8A-4147-A177-3AD203B41FA5}">
                      <a16:colId xmlns:a16="http://schemas.microsoft.com/office/drawing/2014/main" val="64727841"/>
                    </a:ext>
                  </a:extLst>
                </a:gridCol>
                <a:gridCol w="882234">
                  <a:extLst>
                    <a:ext uri="{9D8B030D-6E8A-4147-A177-3AD203B41FA5}">
                      <a16:colId xmlns:a16="http://schemas.microsoft.com/office/drawing/2014/main" val="658529819"/>
                    </a:ext>
                  </a:extLst>
                </a:gridCol>
                <a:gridCol w="159439">
                  <a:extLst>
                    <a:ext uri="{9D8B030D-6E8A-4147-A177-3AD203B41FA5}">
                      <a16:colId xmlns:a16="http://schemas.microsoft.com/office/drawing/2014/main" val="2763293644"/>
                    </a:ext>
                  </a:extLst>
                </a:gridCol>
                <a:gridCol w="850347">
                  <a:extLst>
                    <a:ext uri="{9D8B030D-6E8A-4147-A177-3AD203B41FA5}">
                      <a16:colId xmlns:a16="http://schemas.microsoft.com/office/drawing/2014/main" val="1628978459"/>
                    </a:ext>
                  </a:extLst>
                </a:gridCol>
                <a:gridCol w="882234">
                  <a:extLst>
                    <a:ext uri="{9D8B030D-6E8A-4147-A177-3AD203B41FA5}">
                      <a16:colId xmlns:a16="http://schemas.microsoft.com/office/drawing/2014/main" val="2457030767"/>
                    </a:ext>
                  </a:extLst>
                </a:gridCol>
                <a:gridCol w="159439">
                  <a:extLst>
                    <a:ext uri="{9D8B030D-6E8A-4147-A177-3AD203B41FA5}">
                      <a16:colId xmlns:a16="http://schemas.microsoft.com/office/drawing/2014/main" val="1983233952"/>
                    </a:ext>
                  </a:extLst>
                </a:gridCol>
                <a:gridCol w="850347">
                  <a:extLst>
                    <a:ext uri="{9D8B030D-6E8A-4147-A177-3AD203B41FA5}">
                      <a16:colId xmlns:a16="http://schemas.microsoft.com/office/drawing/2014/main" val="3766126005"/>
                    </a:ext>
                  </a:extLst>
                </a:gridCol>
                <a:gridCol w="882234">
                  <a:extLst>
                    <a:ext uri="{9D8B030D-6E8A-4147-A177-3AD203B41FA5}">
                      <a16:colId xmlns:a16="http://schemas.microsoft.com/office/drawing/2014/main" val="3327774220"/>
                    </a:ext>
                  </a:extLst>
                </a:gridCol>
                <a:gridCol w="159439">
                  <a:extLst>
                    <a:ext uri="{9D8B030D-6E8A-4147-A177-3AD203B41FA5}">
                      <a16:colId xmlns:a16="http://schemas.microsoft.com/office/drawing/2014/main" val="1668661119"/>
                    </a:ext>
                  </a:extLst>
                </a:gridCol>
                <a:gridCol w="850347">
                  <a:extLst>
                    <a:ext uri="{9D8B030D-6E8A-4147-A177-3AD203B41FA5}">
                      <a16:colId xmlns:a16="http://schemas.microsoft.com/office/drawing/2014/main" val="3645654774"/>
                    </a:ext>
                  </a:extLst>
                </a:gridCol>
                <a:gridCol w="882234">
                  <a:extLst>
                    <a:ext uri="{9D8B030D-6E8A-4147-A177-3AD203B41FA5}">
                      <a16:colId xmlns:a16="http://schemas.microsoft.com/office/drawing/2014/main" val="1849624254"/>
                    </a:ext>
                  </a:extLst>
                </a:gridCol>
                <a:gridCol w="159439">
                  <a:extLst>
                    <a:ext uri="{9D8B030D-6E8A-4147-A177-3AD203B41FA5}">
                      <a16:colId xmlns:a16="http://schemas.microsoft.com/office/drawing/2014/main" val="899007378"/>
                    </a:ext>
                  </a:extLst>
                </a:gridCol>
                <a:gridCol w="850347">
                  <a:extLst>
                    <a:ext uri="{9D8B030D-6E8A-4147-A177-3AD203B41FA5}">
                      <a16:colId xmlns:a16="http://schemas.microsoft.com/office/drawing/2014/main" val="371594354"/>
                    </a:ext>
                  </a:extLst>
                </a:gridCol>
                <a:gridCol w="882234">
                  <a:extLst>
                    <a:ext uri="{9D8B030D-6E8A-4147-A177-3AD203B41FA5}">
                      <a16:colId xmlns:a16="http://schemas.microsoft.com/office/drawing/2014/main" val="3723428685"/>
                    </a:ext>
                  </a:extLst>
                </a:gridCol>
              </a:tblGrid>
              <a:tr h="304501">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922711125"/>
                  </a:ext>
                </a:extLst>
              </a:tr>
              <a:tr h="290000">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2.271,21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10.358,32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3.123,87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1.822,88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2.244,68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19.820,96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523170121"/>
                  </a:ext>
                </a:extLst>
              </a:tr>
              <a:tr h="290000">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2.506,83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10.311,57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4.329,05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2.060,75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2.560,69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21.768,89</a:t>
                      </a:r>
                    </a:p>
                  </a:txBody>
                  <a:tcPr marL="0" marR="0" marT="0" marB="0" anchor="ctr">
                    <a:lnL>
                      <a:noFill/>
                    </a:lnL>
                    <a:lnR>
                      <a:noFill/>
                    </a:lnR>
                    <a:lnT>
                      <a:noFill/>
                    </a:lnT>
                    <a:lnB>
                      <a:noFill/>
                    </a:lnB>
                    <a:noFill/>
                  </a:tcPr>
                </a:tc>
                <a:extLst>
                  <a:ext uri="{0D108BD9-81ED-4DB2-BD59-A6C34878D82A}">
                    <a16:rowId xmlns:a16="http://schemas.microsoft.com/office/drawing/2014/main" val="480440179"/>
                  </a:ext>
                </a:extLst>
              </a:tr>
              <a:tr h="290000">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3.023,83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10.956,08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4.026,45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2.372,79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2.134,07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22.513,22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47648509"/>
                  </a:ext>
                </a:extLst>
              </a:tr>
              <a:tr h="290000">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2.902,26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9.943,94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3.709,38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2.209,93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2.790,16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21.555,67</a:t>
                      </a:r>
                    </a:p>
                  </a:txBody>
                  <a:tcPr marL="0" marR="0" marT="0" marB="0" anchor="ctr">
                    <a:lnL>
                      <a:noFill/>
                    </a:lnL>
                    <a:lnR>
                      <a:noFill/>
                    </a:lnR>
                    <a:lnT>
                      <a:noFill/>
                    </a:lnT>
                    <a:lnB>
                      <a:noFill/>
                    </a:lnB>
                    <a:noFill/>
                  </a:tcPr>
                </a:tc>
                <a:extLst>
                  <a:ext uri="{0D108BD9-81ED-4DB2-BD59-A6C34878D82A}">
                    <a16:rowId xmlns:a16="http://schemas.microsoft.com/office/drawing/2014/main" val="2914020942"/>
                  </a:ext>
                </a:extLst>
              </a:tr>
              <a:tr h="290000">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1.703,18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10.561,39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4.376,18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2.380,38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3.248,31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22.269,44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20454076"/>
                  </a:ext>
                </a:extLst>
              </a:tr>
              <a:tr h="290000">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3.493,71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10.245,59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4.041,85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1.933,93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3.209,30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22.924,38</a:t>
                      </a:r>
                    </a:p>
                  </a:txBody>
                  <a:tcPr marL="0" marR="0" marT="0" marB="0" anchor="ctr">
                    <a:lnL>
                      <a:noFill/>
                    </a:lnL>
                    <a:lnR>
                      <a:noFill/>
                    </a:lnR>
                    <a:lnT>
                      <a:noFill/>
                    </a:lnT>
                    <a:lnB>
                      <a:noFill/>
                    </a:lnB>
                    <a:noFill/>
                  </a:tcPr>
                </a:tc>
                <a:extLst>
                  <a:ext uri="{0D108BD9-81ED-4DB2-BD59-A6C34878D82A}">
                    <a16:rowId xmlns:a16="http://schemas.microsoft.com/office/drawing/2014/main" val="3932266612"/>
                  </a:ext>
                </a:extLst>
              </a:tr>
              <a:tr h="290000">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2.541,58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10.463,78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4.861,92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1.656,76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2.566,62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22.090,66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662990253"/>
                  </a:ext>
                </a:extLst>
              </a:tr>
              <a:tr h="290000">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2.623,01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10.986,20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4.372,55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1.859,37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3.531,05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23.372,18</a:t>
                      </a:r>
                    </a:p>
                  </a:txBody>
                  <a:tcPr marL="0" marR="0" marT="0" marB="0" anchor="ctr">
                    <a:lnL>
                      <a:noFill/>
                    </a:lnL>
                    <a:lnR>
                      <a:noFill/>
                    </a:lnR>
                    <a:lnT>
                      <a:noFill/>
                    </a:lnT>
                    <a:lnB>
                      <a:noFill/>
                    </a:lnB>
                    <a:noFill/>
                  </a:tcPr>
                </a:tc>
                <a:extLst>
                  <a:ext uri="{0D108BD9-81ED-4DB2-BD59-A6C34878D82A}">
                    <a16:rowId xmlns:a16="http://schemas.microsoft.com/office/drawing/2014/main" val="597872952"/>
                  </a:ext>
                </a:extLst>
              </a:tr>
              <a:tr h="290000">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2.591,88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9.708,45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3.944,92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1.991,66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3.593,10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21.830,01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57038862"/>
                  </a:ext>
                </a:extLst>
              </a:tr>
              <a:tr h="304501">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23.657,49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93.535,32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36.786,17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18.288,45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25.877,98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198.145,41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962846582"/>
                  </a:ext>
                </a:extLst>
              </a:tr>
            </a:tbl>
          </a:graphicData>
        </a:graphic>
      </p:graphicFrame>
    </p:spTree>
    <p:extLst>
      <p:ext uri="{BB962C8B-B14F-4D97-AF65-F5344CB8AC3E}">
        <p14:creationId xmlns:p14="http://schemas.microsoft.com/office/powerpoint/2010/main" val="59654301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lIns="91440" tIns="45720" rIns="91440" bIns="45720" rtlCol="0" anchor="t">
            <a:spAutoFit/>
          </a:bodyPr>
          <a:lstStyle/>
          <a:p>
            <a:r>
              <a:rPr kumimoji="0" lang="es-CO" sz="900" b="0" i="0" u="none" strike="noStrike" kern="1200" cap="none" spc="0" normalizeH="0" baseline="0" noProof="0">
                <a:ln>
                  <a:noFill/>
                </a:ln>
                <a:solidFill>
                  <a:schemeClr val="accent1">
                    <a:lumMod val="50000"/>
                  </a:schemeClr>
                </a:solidFill>
                <a:effectLst/>
                <a:uLnTx/>
                <a:uFillTx/>
                <a:latin typeface="Calibri"/>
                <a:ea typeface="+mn-ea"/>
                <a:cs typeface="+mn-cs"/>
              </a:rPr>
              <a:t>Fuente: Base de Datos </a:t>
            </a:r>
            <a:r>
              <a:rPr lang="es-CO" sz="900">
                <a:solidFill>
                  <a:schemeClr val="accent1">
                    <a:lumMod val="50000"/>
                  </a:schemeClr>
                </a:solidFill>
                <a:latin typeface="Calibri"/>
              </a:rPr>
              <a:t>PI</a:t>
            </a:r>
            <a:r>
              <a:rPr kumimoji="0" lang="es-CO" sz="900" b="0" i="0" u="none" strike="noStrike" kern="1200" cap="none" spc="0" normalizeH="0" baseline="0" noProof="0">
                <a:ln>
                  <a:noFill/>
                </a:ln>
                <a:solidFill>
                  <a:schemeClr val="accent1">
                    <a:lumMod val="50000"/>
                  </a:schemeClr>
                </a:solidFill>
                <a:effectLst/>
                <a:uLnTx/>
                <a:uFillTx/>
                <a:latin typeface="Calibri"/>
                <a:ea typeface="+mn-ea"/>
                <a:cs typeface="+mn-cs"/>
              </a:rPr>
              <a:t>DJ y hasta el 15 de abril de 2024 base del Punto Limpio</a:t>
            </a:r>
            <a:endParaRPr lang="es-CO" sz="900">
              <a:solidFill>
                <a:schemeClr val="accent1">
                  <a:lumMod val="50000"/>
                </a:schemeClr>
              </a:solidFill>
              <a:ea typeface="+mn-lt"/>
              <a:cs typeface="+mn-lt"/>
            </a:endParaRPr>
          </a:p>
          <a:p>
            <a:r>
              <a:rPr lang="es-MX" sz="900">
                <a:solidFill>
                  <a:schemeClr val="accent1">
                    <a:lumMod val="50000"/>
                  </a:schemeClr>
                </a:solidFill>
              </a:rPr>
              <a:t>Periodo comprendido entre el 1 de enero y el 30 de septiembre de 2024</a:t>
            </a:r>
            <a:r>
              <a:rPr lang="es-CO" sz="900">
                <a:solidFill>
                  <a:schemeClr val="accent1">
                    <a:lumMod val="50000"/>
                  </a:schemeClr>
                </a:solidFill>
              </a:rPr>
              <a:t>.</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2024</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4" name="6 Gráfico">
            <a:extLst>
              <a:ext uri="{FF2B5EF4-FFF2-40B4-BE49-F238E27FC236}">
                <a16:creationId xmlns:a16="http://schemas.microsoft.com/office/drawing/2014/main" id="{C8736B44-5C6B-4CD2-9B86-BF18C27D322F}"/>
              </a:ext>
            </a:extLst>
          </p:cNvPr>
          <p:cNvGraphicFramePr>
            <a:graphicFrameLocks/>
          </p:cNvGraphicFramePr>
          <p:nvPr>
            <p:extLst>
              <p:ext uri="{D42A27DB-BD31-4B8C-83A1-F6EECF244321}">
                <p14:modId xmlns:p14="http://schemas.microsoft.com/office/powerpoint/2010/main" val="1333292158"/>
              </p:ext>
            </p:extLst>
          </p:nvPr>
        </p:nvGraphicFramePr>
        <p:xfrm>
          <a:off x="1306159" y="1417263"/>
          <a:ext cx="9579677" cy="268017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Tabla 6">
            <a:extLst>
              <a:ext uri="{FF2B5EF4-FFF2-40B4-BE49-F238E27FC236}">
                <a16:creationId xmlns:a16="http://schemas.microsoft.com/office/drawing/2014/main" id="{69C704F3-E4E5-1364-3B99-109A9E500410}"/>
              </a:ext>
            </a:extLst>
          </p:cNvPr>
          <p:cNvGraphicFramePr>
            <a:graphicFrameLocks noGrp="1"/>
          </p:cNvGraphicFramePr>
          <p:nvPr>
            <p:extLst>
              <p:ext uri="{D42A27DB-BD31-4B8C-83A1-F6EECF244321}">
                <p14:modId xmlns:p14="http://schemas.microsoft.com/office/powerpoint/2010/main" val="4214550096"/>
              </p:ext>
            </p:extLst>
          </p:nvPr>
        </p:nvGraphicFramePr>
        <p:xfrm>
          <a:off x="2114545" y="4267348"/>
          <a:ext cx="7962903" cy="781050"/>
        </p:xfrm>
        <a:graphic>
          <a:graphicData uri="http://schemas.openxmlformats.org/drawingml/2006/table">
            <a:tbl>
              <a:tblPr/>
              <a:tblGrid>
                <a:gridCol w="914036">
                  <a:extLst>
                    <a:ext uri="{9D8B030D-6E8A-4147-A177-3AD203B41FA5}">
                      <a16:colId xmlns:a16="http://schemas.microsoft.com/office/drawing/2014/main" val="3706964408"/>
                    </a:ext>
                  </a:extLst>
                </a:gridCol>
                <a:gridCol w="914036">
                  <a:extLst>
                    <a:ext uri="{9D8B030D-6E8A-4147-A177-3AD203B41FA5}">
                      <a16:colId xmlns:a16="http://schemas.microsoft.com/office/drawing/2014/main" val="892680265"/>
                    </a:ext>
                  </a:extLst>
                </a:gridCol>
                <a:gridCol w="914036">
                  <a:extLst>
                    <a:ext uri="{9D8B030D-6E8A-4147-A177-3AD203B41FA5}">
                      <a16:colId xmlns:a16="http://schemas.microsoft.com/office/drawing/2014/main" val="273090454"/>
                    </a:ext>
                  </a:extLst>
                </a:gridCol>
                <a:gridCol w="914036">
                  <a:extLst>
                    <a:ext uri="{9D8B030D-6E8A-4147-A177-3AD203B41FA5}">
                      <a16:colId xmlns:a16="http://schemas.microsoft.com/office/drawing/2014/main" val="3800414163"/>
                    </a:ext>
                  </a:extLst>
                </a:gridCol>
                <a:gridCol w="914036">
                  <a:extLst>
                    <a:ext uri="{9D8B030D-6E8A-4147-A177-3AD203B41FA5}">
                      <a16:colId xmlns:a16="http://schemas.microsoft.com/office/drawing/2014/main" val="695539652"/>
                    </a:ext>
                  </a:extLst>
                </a:gridCol>
                <a:gridCol w="914036">
                  <a:extLst>
                    <a:ext uri="{9D8B030D-6E8A-4147-A177-3AD203B41FA5}">
                      <a16:colId xmlns:a16="http://schemas.microsoft.com/office/drawing/2014/main" val="266774345"/>
                    </a:ext>
                  </a:extLst>
                </a:gridCol>
                <a:gridCol w="914036">
                  <a:extLst>
                    <a:ext uri="{9D8B030D-6E8A-4147-A177-3AD203B41FA5}">
                      <a16:colId xmlns:a16="http://schemas.microsoft.com/office/drawing/2014/main" val="884993708"/>
                    </a:ext>
                  </a:extLst>
                </a:gridCol>
                <a:gridCol w="736306">
                  <a:extLst>
                    <a:ext uri="{9D8B030D-6E8A-4147-A177-3AD203B41FA5}">
                      <a16:colId xmlns:a16="http://schemas.microsoft.com/office/drawing/2014/main" val="4011149493"/>
                    </a:ext>
                  </a:extLst>
                </a:gridCol>
                <a:gridCol w="828345">
                  <a:extLst>
                    <a:ext uri="{9D8B030D-6E8A-4147-A177-3AD203B41FA5}">
                      <a16:colId xmlns:a16="http://schemas.microsoft.com/office/drawing/2014/main" val="2273271367"/>
                    </a:ext>
                  </a:extLst>
                </a:gridCol>
              </a:tblGrid>
              <a:tr h="200025">
                <a:tc gridSpan="9">
                  <a:txBody>
                    <a:bodyPr/>
                    <a:lstStyle/>
                    <a:p>
                      <a:pPr algn="ctr" rtl="0" fontAlgn="ctr"/>
                      <a:r>
                        <a:rPr lang="es-CO" sz="1050" b="1" i="0" u="none" strike="noStrike">
                          <a:solidFill>
                            <a:srgbClr val="203864"/>
                          </a:solidFill>
                          <a:effectLst/>
                          <a:latin typeface="Calibri" panose="020F0502020204030204" pitchFamily="34" charset="0"/>
                        </a:rPr>
                        <a:t> RECOLECCIÓN MENSUAL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35995277"/>
                  </a:ext>
                </a:extLst>
              </a:tr>
              <a:tr h="190500">
                <a:tc>
                  <a:txBody>
                    <a:bodyPr/>
                    <a:lstStyle/>
                    <a:p>
                      <a:pPr algn="ctr" rtl="0" fontAlgn="ctr"/>
                      <a:r>
                        <a:rPr lang="es-CO" sz="1100" b="1" i="0" u="none" strike="noStrike">
                          <a:solidFill>
                            <a:srgbClr val="002060"/>
                          </a:solidFill>
                          <a:effectLst/>
                          <a:latin typeface="Calibri" panose="020F0502020204030204" pitchFamily="34" charset="0"/>
                        </a:rPr>
                        <a:t>Enero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Marzo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Abril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Agosto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Septiembre</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991275050"/>
                  </a:ext>
                </a:extLst>
              </a:tr>
              <a:tr h="190500">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extLst>
                  <a:ext uri="{0D108BD9-81ED-4DB2-BD59-A6C34878D82A}">
                    <a16:rowId xmlns:a16="http://schemas.microsoft.com/office/drawing/2014/main" val="4221445258"/>
                  </a:ext>
                </a:extLst>
              </a:tr>
              <a:tr h="200025">
                <a:tc>
                  <a:txBody>
                    <a:bodyPr/>
                    <a:lstStyle/>
                    <a:p>
                      <a:pPr algn="ctr" rtl="0" fontAlgn="ctr"/>
                      <a:r>
                        <a:rPr lang="es-CO" sz="1050" b="0" i="0" u="none" strike="noStrike">
                          <a:solidFill>
                            <a:srgbClr val="002060"/>
                          </a:solidFill>
                          <a:effectLst/>
                          <a:latin typeface="Calibri" panose="020F0502020204030204" pitchFamily="34" charset="0"/>
                        </a:rPr>
                        <a:t>19.820,96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21.768,89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22.513,22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21.555,67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22.269,44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22.924,38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22.090,66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23.372,18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21.830,01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340033609"/>
                  </a:ext>
                </a:extLst>
              </a:tr>
            </a:tbl>
          </a:graphicData>
        </a:graphic>
      </p:graphicFrame>
      <p:graphicFrame>
        <p:nvGraphicFramePr>
          <p:cNvPr id="8" name="Tabla 7">
            <a:extLst>
              <a:ext uri="{FF2B5EF4-FFF2-40B4-BE49-F238E27FC236}">
                <a16:creationId xmlns:a16="http://schemas.microsoft.com/office/drawing/2014/main" id="{CA78D6DC-FC32-1BFC-B87E-4BF6DFDC3E13}"/>
              </a:ext>
            </a:extLst>
          </p:cNvPr>
          <p:cNvGraphicFramePr>
            <a:graphicFrameLocks noGrp="1"/>
          </p:cNvGraphicFramePr>
          <p:nvPr>
            <p:extLst>
              <p:ext uri="{D42A27DB-BD31-4B8C-83A1-F6EECF244321}">
                <p14:modId xmlns:p14="http://schemas.microsoft.com/office/powerpoint/2010/main" val="3515761676"/>
              </p:ext>
            </p:extLst>
          </p:nvPr>
        </p:nvGraphicFramePr>
        <p:xfrm>
          <a:off x="2095333" y="5300971"/>
          <a:ext cx="7982117" cy="781050"/>
        </p:xfrm>
        <a:graphic>
          <a:graphicData uri="http://schemas.openxmlformats.org/drawingml/2006/table">
            <a:tbl>
              <a:tblPr/>
              <a:tblGrid>
                <a:gridCol w="977642">
                  <a:extLst>
                    <a:ext uri="{9D8B030D-6E8A-4147-A177-3AD203B41FA5}">
                      <a16:colId xmlns:a16="http://schemas.microsoft.com/office/drawing/2014/main" val="2327992366"/>
                    </a:ext>
                  </a:extLst>
                </a:gridCol>
                <a:gridCol w="753845">
                  <a:extLst>
                    <a:ext uri="{9D8B030D-6E8A-4147-A177-3AD203B41FA5}">
                      <a16:colId xmlns:a16="http://schemas.microsoft.com/office/drawing/2014/main" val="2102014533"/>
                    </a:ext>
                  </a:extLst>
                </a:gridCol>
                <a:gridCol w="973716">
                  <a:extLst>
                    <a:ext uri="{9D8B030D-6E8A-4147-A177-3AD203B41FA5}">
                      <a16:colId xmlns:a16="http://schemas.microsoft.com/office/drawing/2014/main" val="1666206526"/>
                    </a:ext>
                  </a:extLst>
                </a:gridCol>
                <a:gridCol w="973716">
                  <a:extLst>
                    <a:ext uri="{9D8B030D-6E8A-4147-A177-3AD203B41FA5}">
                      <a16:colId xmlns:a16="http://schemas.microsoft.com/office/drawing/2014/main" val="2770320132"/>
                    </a:ext>
                  </a:extLst>
                </a:gridCol>
                <a:gridCol w="753845">
                  <a:extLst>
                    <a:ext uri="{9D8B030D-6E8A-4147-A177-3AD203B41FA5}">
                      <a16:colId xmlns:a16="http://schemas.microsoft.com/office/drawing/2014/main" val="123969909"/>
                    </a:ext>
                  </a:extLst>
                </a:gridCol>
                <a:gridCol w="942306">
                  <a:extLst>
                    <a:ext uri="{9D8B030D-6E8A-4147-A177-3AD203B41FA5}">
                      <a16:colId xmlns:a16="http://schemas.microsoft.com/office/drawing/2014/main" val="314272599"/>
                    </a:ext>
                  </a:extLst>
                </a:gridCol>
                <a:gridCol w="753845">
                  <a:extLst>
                    <a:ext uri="{9D8B030D-6E8A-4147-A177-3AD203B41FA5}">
                      <a16:colId xmlns:a16="http://schemas.microsoft.com/office/drawing/2014/main" val="1829115580"/>
                    </a:ext>
                  </a:extLst>
                </a:gridCol>
                <a:gridCol w="910896">
                  <a:extLst>
                    <a:ext uri="{9D8B030D-6E8A-4147-A177-3AD203B41FA5}">
                      <a16:colId xmlns:a16="http://schemas.microsoft.com/office/drawing/2014/main" val="3833906533"/>
                    </a:ext>
                  </a:extLst>
                </a:gridCol>
                <a:gridCol w="942306">
                  <a:extLst>
                    <a:ext uri="{9D8B030D-6E8A-4147-A177-3AD203B41FA5}">
                      <a16:colId xmlns:a16="http://schemas.microsoft.com/office/drawing/2014/main" val="2565302537"/>
                    </a:ext>
                  </a:extLst>
                </a:gridCol>
              </a:tblGrid>
              <a:tr h="200025">
                <a:tc gridSpan="9">
                  <a:txBody>
                    <a:bodyPr/>
                    <a:lstStyle/>
                    <a:p>
                      <a:pPr algn="ctr" rtl="0" fontAlgn="ctr"/>
                      <a:r>
                        <a:rPr lang="es-MX" sz="1050" b="1" i="0" u="none" strike="noStrike">
                          <a:solidFill>
                            <a:srgbClr val="203864"/>
                          </a:solidFill>
                          <a:effectLst/>
                          <a:latin typeface="Calibri" panose="020F0502020204030204" pitchFamily="34" charset="0"/>
                        </a:rPr>
                        <a:t>PROMEDIO DIARIO DE RECOLECCIÓN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7091361"/>
                  </a:ext>
                </a:extLst>
              </a:tr>
              <a:tr h="381000">
                <a:tc>
                  <a:txBody>
                    <a:bodyPr/>
                    <a:lstStyle/>
                    <a:p>
                      <a:pPr algn="ctr" rtl="0" fontAlgn="ctr"/>
                      <a:r>
                        <a:rPr lang="es-CO" sz="1100" b="1" i="0" u="none" strike="noStrike">
                          <a:solidFill>
                            <a:srgbClr val="002060"/>
                          </a:solidFill>
                          <a:effectLst/>
                          <a:latin typeface="Calibri" panose="020F0502020204030204" pitchFamily="34" charset="0"/>
                        </a:rPr>
                        <a:t>Enero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Marzo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Abril</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Junio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Julio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Agosto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Septiembre</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90195541"/>
                  </a:ext>
                </a:extLst>
              </a:tr>
              <a:tr h="200025">
                <a:tc>
                  <a:txBody>
                    <a:bodyPr/>
                    <a:lstStyle/>
                    <a:p>
                      <a:pPr algn="ctr" rtl="0" fontAlgn="ctr"/>
                      <a:r>
                        <a:rPr lang="es-CO" sz="1100" b="0" i="0" u="none" strike="noStrike">
                          <a:solidFill>
                            <a:srgbClr val="203864"/>
                          </a:solidFill>
                          <a:effectLst/>
                          <a:latin typeface="Calibri" panose="020F0502020204030204" pitchFamily="34" charset="0"/>
                        </a:rPr>
                        <a:t>639,39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750,65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726,23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718,52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718,37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764,15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712,60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753,94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727,67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047868945"/>
                  </a:ext>
                </a:extLst>
              </a:tr>
            </a:tbl>
          </a:graphicData>
        </a:graphic>
      </p:graphicFrame>
    </p:spTree>
    <p:extLst>
      <p:ext uri="{BB962C8B-B14F-4D97-AF65-F5344CB8AC3E}">
        <p14:creationId xmlns:p14="http://schemas.microsoft.com/office/powerpoint/2010/main" val="179922372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45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1" indent="0" algn="r" defTabSz="914400" rtl="0" eaLnBrk="1" fontAlgn="auto" latinLnBrk="0" hangingPunct="1">
              <a:lnSpc>
                <a:spcPct val="100000"/>
              </a:lnSpc>
              <a:spcBef>
                <a:spcPts val="0"/>
              </a:spcBef>
              <a:spcAft>
                <a:spcPts val="0"/>
              </a:spcAft>
              <a:buClrTx/>
              <a:buSzTx/>
              <a:buFontTx/>
              <a:buNone/>
              <a:tabLst>
                <a:tab pos="914400" algn="l"/>
              </a:tabLst>
              <a:defRPr/>
            </a:pP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a:t>
            </a:r>
            <a:b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7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actividades adicionales</a:t>
            </a:r>
            <a:br>
              <a:rPr kumimoji="0" lang="es-CO" sz="53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FRECUENCIAS ADICIONALES DE LAVADO DE ÁREAS PÚBLICAS</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51744909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92890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INVENTARIO mayores frecuencias de lavado</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Puntos por Localidad ju</a:t>
            </a:r>
            <a:r>
              <a:rPr lang="es-CO" sz="1600" b="0" kern="0">
                <a:solidFill>
                  <a:srgbClr val="4472C4">
                    <a:lumMod val="50000"/>
                  </a:srgbClr>
                </a:solidFill>
              </a:rPr>
              <a:t>l</a:t>
            </a:r>
            <a:r>
              <a:rPr kumimoji="0" lang="es-CO" sz="1600" b="0" i="0" u="none" strike="noStrike" kern="0" cap="small" spc="0" normalizeH="0" baseline="0" noProof="0" err="1">
                <a:ln>
                  <a:noFill/>
                </a:ln>
                <a:solidFill>
                  <a:srgbClr val="4472C4">
                    <a:lumMod val="50000"/>
                  </a:srgbClr>
                </a:solidFill>
                <a:effectLst/>
                <a:uLnTx/>
                <a:uFillTx/>
                <a:latin typeface="Candara" panose="020E0502030303020204" pitchFamily="34" charset="0"/>
                <a:ea typeface="+mn-ea"/>
                <a:cs typeface="+mn-cs"/>
              </a:rPr>
              <a:t>io</a:t>
            </a:r>
            <a:r>
              <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2024</a:t>
            </a: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pic>
        <p:nvPicPr>
          <p:cNvPr id="29" name="Imagen 28">
            <a:extLst>
              <a:ext uri="{FF2B5EF4-FFF2-40B4-BE49-F238E27FC236}">
                <a16:creationId xmlns:a16="http://schemas.microsoft.com/office/drawing/2014/main" id="{3EF5EA41-6445-48B8-BE34-43385785B2E8}"/>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3565354" y="1904043"/>
            <a:ext cx="7765910" cy="3794791"/>
          </a:xfrm>
          <a:prstGeom prst="rect">
            <a:avLst/>
          </a:prstGeom>
        </p:spPr>
      </p:pic>
      <p:sp>
        <p:nvSpPr>
          <p:cNvPr id="36" name="Título 1">
            <a:extLst>
              <a:ext uri="{FF2B5EF4-FFF2-40B4-BE49-F238E27FC236}">
                <a16:creationId xmlns:a16="http://schemas.microsoft.com/office/drawing/2014/main" id="{86703BDE-E452-4ECF-8300-A4D96A391A6A}"/>
              </a:ext>
            </a:extLst>
          </p:cNvPr>
          <p:cNvSpPr txBox="1">
            <a:spLocks/>
          </p:cNvSpPr>
          <p:nvPr/>
        </p:nvSpPr>
        <p:spPr>
          <a:xfrm>
            <a:off x="6846832" y="1371056"/>
            <a:ext cx="5220839" cy="12711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CANDELARIA      		 SAN CRISTÓBAL        	USME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115		70		30</a:t>
            </a:r>
            <a:r>
              <a:rPr kumimoji="0" lang="es-CO" sz="105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CHAPINERO             	SANTA FE                  	USAQUÉN</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171		205		37</a:t>
            </a:r>
            <a:r>
              <a:rPr kumimoji="0" lang="es-CO" sz="1050" b="0"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	</a:t>
            </a:r>
          </a:p>
        </p:txBody>
      </p:sp>
      <p:sp>
        <p:nvSpPr>
          <p:cNvPr id="37" name="Título 1">
            <a:extLst>
              <a:ext uri="{FF2B5EF4-FFF2-40B4-BE49-F238E27FC236}">
                <a16:creationId xmlns:a16="http://schemas.microsoft.com/office/drawing/2014/main" id="{0827B0F1-7F61-418A-BAF4-C17A58EAE28E}"/>
              </a:ext>
            </a:extLst>
          </p:cNvPr>
          <p:cNvSpPr txBox="1">
            <a:spLocks/>
          </p:cNvSpPr>
          <p:nvPr/>
        </p:nvSpPr>
        <p:spPr>
          <a:xfrm>
            <a:off x="2160493" y="2207451"/>
            <a:ext cx="1518084"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125</a:t>
            </a:r>
            <a:endParaRPr kumimoji="0" lang="es-CO" sz="1200" b="0" i="0" u="none" strike="noStrike" kern="1200" cap="small" spc="0" normalizeH="0" baseline="0" noProof="0">
              <a:ln>
                <a:noFill/>
              </a:ln>
              <a:solidFill>
                <a:srgbClr val="002060"/>
              </a:solidFill>
              <a:effectLst/>
              <a:uLnTx/>
              <a:uFillTx/>
              <a:latin typeface="Calibri" panose="020F0502020204030204"/>
              <a:ea typeface="+mj-ea"/>
              <a:cs typeface="+mj-cs"/>
            </a:endParaRPr>
          </a:p>
        </p:txBody>
      </p:sp>
      <p:sp>
        <p:nvSpPr>
          <p:cNvPr id="40" name="Título 1">
            <a:extLst>
              <a:ext uri="{FF2B5EF4-FFF2-40B4-BE49-F238E27FC236}">
                <a16:creationId xmlns:a16="http://schemas.microsoft.com/office/drawing/2014/main" id="{A7D17111-DEE5-4EE2-B751-F00B9D42FFA2}"/>
              </a:ext>
            </a:extLst>
          </p:cNvPr>
          <p:cNvSpPr txBox="1">
            <a:spLocks/>
          </p:cNvSpPr>
          <p:nvPr/>
        </p:nvSpPr>
        <p:spPr>
          <a:xfrm>
            <a:off x="1688185" y="3826615"/>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j-ea"/>
                <a:cs typeface="+mj-cs"/>
              </a:rPr>
              <a:t>477</a:t>
            </a:r>
            <a:endParaRPr kumimoji="0" lang="es-CO" sz="1000" b="1" i="0" u="none" strike="noStrike" kern="1200" cap="none" spc="0" normalizeH="0" baseline="0" noProof="0">
              <a:ln>
                <a:noFill/>
              </a:ln>
              <a:solidFill>
                <a:srgbClr val="002060"/>
              </a:solidFill>
              <a:effectLst/>
              <a:uLnTx/>
              <a:uFillTx/>
              <a:latin typeface="Calibri Light" panose="020F0302020204030204"/>
              <a:ea typeface="+mj-ea"/>
              <a:cs typeface="+mj-cs"/>
            </a:endParaRPr>
          </a:p>
        </p:txBody>
      </p:sp>
      <p:sp>
        <p:nvSpPr>
          <p:cNvPr id="41" name="Título 1">
            <a:extLst>
              <a:ext uri="{FF2B5EF4-FFF2-40B4-BE49-F238E27FC236}">
                <a16:creationId xmlns:a16="http://schemas.microsoft.com/office/drawing/2014/main" id="{46011B1B-D377-4486-8ED6-0887A764C94B}"/>
              </a:ext>
            </a:extLst>
          </p:cNvPr>
          <p:cNvSpPr txBox="1">
            <a:spLocks/>
          </p:cNvSpPr>
          <p:nvPr/>
        </p:nvSpPr>
        <p:spPr>
          <a:xfrm>
            <a:off x="2155317" y="5157870"/>
            <a:ext cx="2133584" cy="160103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58</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 </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KENNEDY</a:t>
            </a:r>
            <a:endPar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159</a:t>
            </a:r>
            <a:endParaRPr kumimoji="0" lang="es-CO" sz="1100" b="0"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42" name="Título 1">
            <a:extLst>
              <a:ext uri="{FF2B5EF4-FFF2-40B4-BE49-F238E27FC236}">
                <a16:creationId xmlns:a16="http://schemas.microsoft.com/office/drawing/2014/main" id="{EF398803-0AC1-488F-81D7-B63C4390E406}"/>
              </a:ext>
            </a:extLst>
          </p:cNvPr>
          <p:cNvSpPr txBox="1">
            <a:spLocks/>
          </p:cNvSpPr>
          <p:nvPr/>
        </p:nvSpPr>
        <p:spPr>
          <a:xfrm>
            <a:off x="4977194" y="5196062"/>
            <a:ext cx="7159752" cy="163940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30		9		32		79</a:t>
            </a:r>
            <a:endParaRPr kumimoji="0" lang="es-CO" sz="1050" b="0" i="0" u="none" strike="noStrike" kern="1200" cap="none" spc="0" normalizeH="0" baseline="0" noProof="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a:ln>
                  <a:noFill/>
                </a:ln>
                <a:solidFill>
                  <a:srgbClr val="002060"/>
                </a:solidFill>
                <a:effectLst/>
                <a:uLnTx/>
                <a:uFillTx/>
                <a:latin typeface="Calibri Light" panose="020F0302020204030204"/>
                <a:ea typeface="+mj-ea"/>
                <a:cs typeface="+mj-cs"/>
              </a:rPr>
              <a:t>- - - - - - - - - - - - - - - - - - - - - - -                             - - - - -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a:ln>
                  <a:noFill/>
                </a:ln>
                <a:solidFill>
                  <a:srgbClr val="002060"/>
                </a:solidFill>
                <a:effectLst/>
                <a:uLnTx/>
                <a:uFillTx/>
                <a:latin typeface="Calibri" panose="020F0502020204030204"/>
                <a:ea typeface="+mj-ea"/>
                <a:cs typeface="+mj-cs"/>
              </a:rPr>
              <a:t>BOSA                              	LOS MÁRTIRES           	RAFAEL URIBE </a:t>
            </a:r>
            <a:r>
              <a:rPr kumimoji="0" lang="es-CO" sz="1050" b="1" i="0" u="none" strike="noStrike" kern="1200" cap="none" spc="0" normalizeH="0" baseline="0" noProof="0" err="1">
                <a:ln>
                  <a:noFill/>
                </a:ln>
                <a:solidFill>
                  <a:srgbClr val="002060"/>
                </a:solidFill>
                <a:effectLst/>
                <a:uLnTx/>
                <a:uFillTx/>
                <a:latin typeface="Calibri" panose="020F0502020204030204"/>
                <a:ea typeface="+mj-ea"/>
                <a:cs typeface="+mj-cs"/>
              </a:rPr>
              <a:t>URIBE</a:t>
            </a:r>
            <a:r>
              <a:rPr kumimoji="0" lang="es-CO" sz="1050" b="1" i="0" u="none" strike="noStrike" kern="1200" cap="none" spc="0" normalizeH="0" baseline="0" noProof="0">
                <a:ln>
                  <a:noFill/>
                </a:ln>
                <a:solidFill>
                  <a:srgbClr val="002060"/>
                </a:solidFill>
                <a:effectLst/>
                <a:uLnTx/>
                <a:uFillTx/>
                <a:latin typeface="Calibri" panose="020F0502020204030204"/>
                <a:ea typeface="+mj-ea"/>
                <a:cs typeface="+mj-cs"/>
              </a:rPr>
              <a:t>          	TUNJUELITO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19		93		38		10</a:t>
            </a:r>
            <a:endParaRPr kumimoji="0" lang="es-CO" sz="1050" b="0" i="0" u="none" strike="noStrike" kern="1200" cap="none" spc="0" normalizeH="0" baseline="0" noProof="0">
              <a:ln>
                <a:noFill/>
              </a:ln>
              <a:solidFill>
                <a:srgbClr val="002060"/>
              </a:solidFill>
              <a:effectLst/>
              <a:uLnTx/>
              <a:uFillTx/>
              <a:latin typeface="Calibri" panose="020F0502020204030204"/>
              <a:ea typeface="+mj-ea"/>
              <a:cs typeface="+mj-cs"/>
            </a:endParaRPr>
          </a:p>
        </p:txBody>
      </p:sp>
      <p:sp>
        <p:nvSpPr>
          <p:cNvPr id="49" name="CuadroTexto 48">
            <a:extLst>
              <a:ext uri="{FF2B5EF4-FFF2-40B4-BE49-F238E27FC236}">
                <a16:creationId xmlns:a16="http://schemas.microsoft.com/office/drawing/2014/main" id="{5932685B-9090-4B0B-A9FA-7EEC4E814115}"/>
              </a:ext>
            </a:extLst>
          </p:cNvPr>
          <p:cNvSpPr txBox="1"/>
          <p:nvPr/>
        </p:nvSpPr>
        <p:spPr>
          <a:xfrm>
            <a:off x="150026" y="3339344"/>
            <a:ext cx="1436650" cy="13234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puntos MFL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1.757</a:t>
            </a:r>
            <a:endParaRPr kumimoji="0" lang="es-CO" sz="40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cxnSp>
        <p:nvCxnSpPr>
          <p:cNvPr id="50" name="126 Conector recto">
            <a:extLst>
              <a:ext uri="{FF2B5EF4-FFF2-40B4-BE49-F238E27FC236}">
                <a16:creationId xmlns:a16="http://schemas.microsoft.com/office/drawing/2014/main" id="{269BB9E2-D4A6-4407-BE9A-9684623DCA2A}"/>
              </a:ext>
            </a:extLst>
          </p:cNvPr>
          <p:cNvCxnSpPr>
            <a:cxnSpLocks/>
          </p:cNvCxnSpPr>
          <p:nvPr/>
        </p:nvCxnSpPr>
        <p:spPr>
          <a:xfrm flipH="1">
            <a:off x="7409473" y="2094690"/>
            <a:ext cx="1334478" cy="1199161"/>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1" name="126 Conector recto">
            <a:extLst>
              <a:ext uri="{FF2B5EF4-FFF2-40B4-BE49-F238E27FC236}">
                <a16:creationId xmlns:a16="http://schemas.microsoft.com/office/drawing/2014/main" id="{D15F77F3-D403-4095-B832-34838E6F6941}"/>
              </a:ext>
            </a:extLst>
          </p:cNvPr>
          <p:cNvCxnSpPr>
            <a:cxnSpLocks/>
          </p:cNvCxnSpPr>
          <p:nvPr/>
        </p:nvCxnSpPr>
        <p:spPr>
          <a:xfrm flipH="1">
            <a:off x="3632311" y="3739265"/>
            <a:ext cx="1538726" cy="308675"/>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2" name="126 Conector recto">
            <a:extLst>
              <a:ext uri="{FF2B5EF4-FFF2-40B4-BE49-F238E27FC236}">
                <a16:creationId xmlns:a16="http://schemas.microsoft.com/office/drawing/2014/main" id="{F7E68FD5-DF15-4CD7-B124-DDC12768EDC7}"/>
              </a:ext>
            </a:extLst>
          </p:cNvPr>
          <p:cNvCxnSpPr>
            <a:cxnSpLocks/>
          </p:cNvCxnSpPr>
          <p:nvPr/>
        </p:nvCxnSpPr>
        <p:spPr>
          <a:xfrm flipH="1">
            <a:off x="3590005" y="3988494"/>
            <a:ext cx="2193966" cy="1979892"/>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3" name="Conector recto 52">
            <a:extLst>
              <a:ext uri="{FF2B5EF4-FFF2-40B4-BE49-F238E27FC236}">
                <a16:creationId xmlns:a16="http://schemas.microsoft.com/office/drawing/2014/main" id="{29B8067C-30C6-4D09-83D7-8F73B362185B}"/>
              </a:ext>
            </a:extLst>
          </p:cNvPr>
          <p:cNvCxnSpPr>
            <a:cxnSpLocks/>
          </p:cNvCxnSpPr>
          <p:nvPr/>
        </p:nvCxnSpPr>
        <p:spPr>
          <a:xfrm>
            <a:off x="7025306" y="3988494"/>
            <a:ext cx="1718645" cy="200536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4" name="CuadroTexto 53">
            <a:extLst>
              <a:ext uri="{FF2B5EF4-FFF2-40B4-BE49-F238E27FC236}">
                <a16:creationId xmlns:a16="http://schemas.microsoft.com/office/drawing/2014/main" id="{AB980EAD-2668-4F3D-A013-7E077D7A08FD}"/>
              </a:ext>
            </a:extLst>
          </p:cNvPr>
          <p:cNvSpPr txBox="1"/>
          <p:nvPr/>
        </p:nvSpPr>
        <p:spPr>
          <a:xfrm>
            <a:off x="6375118" y="1886998"/>
            <a:ext cx="78496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628</a:t>
            </a:r>
          </a:p>
        </p:txBody>
      </p:sp>
      <p:cxnSp>
        <p:nvCxnSpPr>
          <p:cNvPr id="55" name="Conector recto 54">
            <a:extLst>
              <a:ext uri="{FF2B5EF4-FFF2-40B4-BE49-F238E27FC236}">
                <a16:creationId xmlns:a16="http://schemas.microsoft.com/office/drawing/2014/main" id="{DC176189-9470-445A-8673-071DDDAE6829}"/>
              </a:ext>
            </a:extLst>
          </p:cNvPr>
          <p:cNvCxnSpPr>
            <a:cxnSpLocks/>
          </p:cNvCxnSpPr>
          <p:nvPr/>
        </p:nvCxnSpPr>
        <p:spPr>
          <a:xfrm>
            <a:off x="2680151" y="2640210"/>
            <a:ext cx="1919558" cy="883506"/>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6" name="CuadroTexto 55">
            <a:extLst>
              <a:ext uri="{FF2B5EF4-FFF2-40B4-BE49-F238E27FC236}">
                <a16:creationId xmlns:a16="http://schemas.microsoft.com/office/drawing/2014/main" id="{9871E033-0FFC-4968-88C6-793E1BB4AF3B}"/>
              </a:ext>
            </a:extLst>
          </p:cNvPr>
          <p:cNvSpPr txBox="1"/>
          <p:nvPr/>
        </p:nvSpPr>
        <p:spPr>
          <a:xfrm>
            <a:off x="1688185" y="5791948"/>
            <a:ext cx="11087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217</a:t>
            </a:r>
          </a:p>
        </p:txBody>
      </p:sp>
      <p:sp>
        <p:nvSpPr>
          <p:cNvPr id="57" name="CuadroTexto 56">
            <a:extLst>
              <a:ext uri="{FF2B5EF4-FFF2-40B4-BE49-F238E27FC236}">
                <a16:creationId xmlns:a16="http://schemas.microsoft.com/office/drawing/2014/main" id="{DD36FD86-B4AB-44E0-95CA-35FE21CD08DD}"/>
              </a:ext>
            </a:extLst>
          </p:cNvPr>
          <p:cNvSpPr txBox="1"/>
          <p:nvPr/>
        </p:nvSpPr>
        <p:spPr>
          <a:xfrm>
            <a:off x="4480144" y="5834870"/>
            <a:ext cx="130924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310</a:t>
            </a:r>
          </a:p>
        </p:txBody>
      </p:sp>
      <p:sp>
        <p:nvSpPr>
          <p:cNvPr id="58" name="Título 1">
            <a:extLst>
              <a:ext uri="{FF2B5EF4-FFF2-40B4-BE49-F238E27FC236}">
                <a16:creationId xmlns:a16="http://schemas.microsoft.com/office/drawing/2014/main" id="{1E0F4A12-FB53-4E7F-BA28-DE17364F8B75}"/>
              </a:ext>
            </a:extLst>
          </p:cNvPr>
          <p:cNvSpPr txBox="1">
            <a:spLocks/>
          </p:cNvSpPr>
          <p:nvPr/>
        </p:nvSpPr>
        <p:spPr>
          <a:xfrm>
            <a:off x="2152250" y="3367290"/>
            <a:ext cx="2133584" cy="136130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BARRIOS UNIDOS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302</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175</a:t>
            </a:r>
          </a:p>
        </p:txBody>
      </p:sp>
      <p:sp>
        <p:nvSpPr>
          <p:cNvPr id="59" name="Título 1">
            <a:extLst>
              <a:ext uri="{FF2B5EF4-FFF2-40B4-BE49-F238E27FC236}">
                <a16:creationId xmlns:a16="http://schemas.microsoft.com/office/drawing/2014/main" id="{A8955C4F-A17F-4E81-A93E-F8DAEAC22555}"/>
              </a:ext>
            </a:extLst>
          </p:cNvPr>
          <p:cNvSpPr txBox="1">
            <a:spLocks/>
          </p:cNvSpPr>
          <p:nvPr/>
        </p:nvSpPr>
        <p:spPr>
          <a:xfrm>
            <a:off x="1675904" y="2392409"/>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j-ea"/>
                <a:cs typeface="+mj-cs"/>
              </a:rPr>
              <a:t>125</a:t>
            </a:r>
            <a:endParaRPr kumimoji="0" lang="es-CO" sz="1000" b="1" i="0" u="none" strike="noStrike" kern="1200" cap="none" spc="0" normalizeH="0" baseline="0" noProof="0">
              <a:ln>
                <a:noFill/>
              </a:ln>
              <a:solidFill>
                <a:srgbClr val="002060"/>
              </a:solidFill>
              <a:effectLst/>
              <a:uLnTx/>
              <a:uFillTx/>
              <a:latin typeface="Calibri Light" panose="020F0302020204030204"/>
              <a:ea typeface="+mj-ea"/>
              <a:cs typeface="+mj-cs"/>
            </a:endParaRPr>
          </a:p>
        </p:txBody>
      </p:sp>
    </p:spTree>
    <p:extLst>
      <p:ext uri="{BB962C8B-B14F-4D97-AF65-F5344CB8AC3E}">
        <p14:creationId xmlns:p14="http://schemas.microsoft.com/office/powerpoint/2010/main" val="32840656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901700" y="676217"/>
            <a:ext cx="11150600" cy="706263"/>
          </a:xfrm>
        </p:spPr>
        <p:txBody>
          <a:bodyPr>
            <a:noAutofit/>
          </a:bodyPr>
          <a:lstStyle/>
          <a:p>
            <a:pPr lvl="1" algn="l">
              <a:tabLst>
                <a:tab pos="914400" algn="l"/>
              </a:tabLst>
            </a:pPr>
            <a:r>
              <a:rPr lang="es-CO" sz="1600">
                <a:solidFill>
                  <a:schemeClr val="tx1"/>
                </a:solidFill>
              </a:rPr>
              <a:t>	       </a:t>
            </a:r>
            <a:r>
              <a:rPr lang="es-CO" sz="1600" cap="small">
                <a:solidFill>
                  <a:schemeClr val="accent1">
                    <a:lumMod val="50000"/>
                  </a:schemeClr>
                </a:solidFill>
                <a:latin typeface="Candara" panose="020E0502030303020204" pitchFamily="34" charset="0"/>
              </a:rPr>
              <a:t>Frecuencias adicionales de Lavado de Áreas Públicas - CONSOLIDADO DE LAVADOS EJECUTADOS – 2018 a 2023</a:t>
            </a:r>
            <a:br>
              <a:rPr lang="es-CO" sz="1600"/>
            </a:br>
            <a:endParaRPr lang="es-CO" sz="1600" cap="small">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sp>
        <p:nvSpPr>
          <p:cNvPr id="14" name="CuadroTexto 13">
            <a:extLst>
              <a:ext uri="{FF2B5EF4-FFF2-40B4-BE49-F238E27FC236}">
                <a16:creationId xmlns:a16="http://schemas.microsoft.com/office/drawing/2014/main" id="{E48C8B43-0411-4D42-9CEE-D1BB53CFC965}"/>
              </a:ext>
            </a:extLst>
          </p:cNvPr>
          <p:cNvSpPr txBox="1"/>
          <p:nvPr/>
        </p:nvSpPr>
        <p:spPr>
          <a:xfrm>
            <a:off x="171450" y="6380184"/>
            <a:ext cx="1096409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¹ Adición N° 4 de ASE 2 inicia ejecución en diciembre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² Adición N° 2 de ASE 3 inicia ejecución en octubre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Periodo comprendido entre el 11 de septiembre 2018 y el 31 de diciembre de 2023.  </a:t>
            </a:r>
          </a:p>
        </p:txBody>
      </p:sp>
      <p:pic>
        <p:nvPicPr>
          <p:cNvPr id="16" name="Imagen 15">
            <a:extLst>
              <a:ext uri="{FF2B5EF4-FFF2-40B4-BE49-F238E27FC236}">
                <a16:creationId xmlns:a16="http://schemas.microsoft.com/office/drawing/2014/main" id="{FB83AB6A-CCF0-4636-B17A-35F02D2D90E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8888" y="1532679"/>
            <a:ext cx="993389" cy="780399"/>
          </a:xfrm>
          <a:prstGeom prst="rect">
            <a:avLst/>
          </a:prstGeom>
        </p:spPr>
      </p:pic>
      <p:pic>
        <p:nvPicPr>
          <p:cNvPr id="17" name="Imagen 16">
            <a:extLst>
              <a:ext uri="{FF2B5EF4-FFF2-40B4-BE49-F238E27FC236}">
                <a16:creationId xmlns:a16="http://schemas.microsoft.com/office/drawing/2014/main" id="{AD6B4712-D73E-4A52-BBE3-7C724BD4427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34422" y="1577504"/>
            <a:ext cx="1427930" cy="808731"/>
          </a:xfrm>
          <a:prstGeom prst="rect">
            <a:avLst/>
          </a:prstGeom>
        </p:spPr>
      </p:pic>
      <p:pic>
        <p:nvPicPr>
          <p:cNvPr id="18" name="Imagen 17">
            <a:extLst>
              <a:ext uri="{FF2B5EF4-FFF2-40B4-BE49-F238E27FC236}">
                <a16:creationId xmlns:a16="http://schemas.microsoft.com/office/drawing/2014/main" id="{D2DE9B97-CEFB-4719-AE3D-F029512A5A8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66482" y="1859063"/>
            <a:ext cx="1347315" cy="317332"/>
          </a:xfrm>
          <a:prstGeom prst="rect">
            <a:avLst/>
          </a:prstGeom>
        </p:spPr>
      </p:pic>
      <p:pic>
        <p:nvPicPr>
          <p:cNvPr id="19" name="Imagen 18">
            <a:extLst>
              <a:ext uri="{FF2B5EF4-FFF2-40B4-BE49-F238E27FC236}">
                <a16:creationId xmlns:a16="http://schemas.microsoft.com/office/drawing/2014/main" id="{7E56EEDB-AA19-4FAE-A4AF-5F7F03C66DD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358508" y="1754057"/>
            <a:ext cx="1347315" cy="455624"/>
          </a:xfrm>
          <a:prstGeom prst="rect">
            <a:avLst/>
          </a:prstGeom>
        </p:spPr>
      </p:pic>
      <p:sp>
        <p:nvSpPr>
          <p:cNvPr id="20" name="CuadroTexto 19">
            <a:extLst>
              <a:ext uri="{FF2B5EF4-FFF2-40B4-BE49-F238E27FC236}">
                <a16:creationId xmlns:a16="http://schemas.microsoft.com/office/drawing/2014/main" id="{B9F4F11D-4324-4DE8-BE2C-903D610D4884}"/>
              </a:ext>
            </a:extLst>
          </p:cNvPr>
          <p:cNvSpPr txBox="1"/>
          <p:nvPr/>
        </p:nvSpPr>
        <p:spPr>
          <a:xfrm>
            <a:off x="10186627" y="1694563"/>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3" name="Picture 2">
            <a:extLst>
              <a:ext uri="{FF2B5EF4-FFF2-40B4-BE49-F238E27FC236}">
                <a16:creationId xmlns:a16="http://schemas.microsoft.com/office/drawing/2014/main" id="{CF8D3B08-AE44-48FF-A68C-D676D11466AA}"/>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81872" y="176261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A220005-DD23-452B-9636-B47D513DC24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81872" y="1142607"/>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743093C6-2681-49AE-9DEC-635921FC61CD}"/>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4" name="Tabla 3">
            <a:extLst>
              <a:ext uri="{FF2B5EF4-FFF2-40B4-BE49-F238E27FC236}">
                <a16:creationId xmlns:a16="http://schemas.microsoft.com/office/drawing/2014/main" id="{786A4712-9849-2F30-DA5B-B7114FC4E016}"/>
              </a:ext>
            </a:extLst>
          </p:cNvPr>
          <p:cNvGraphicFramePr>
            <a:graphicFrameLocks noGrp="1"/>
          </p:cNvGraphicFramePr>
          <p:nvPr/>
        </p:nvGraphicFramePr>
        <p:xfrm>
          <a:off x="171450" y="2420172"/>
          <a:ext cx="11873658" cy="3996836"/>
        </p:xfrm>
        <a:graphic>
          <a:graphicData uri="http://schemas.openxmlformats.org/drawingml/2006/table">
            <a:tbl>
              <a:tblPr/>
              <a:tblGrid>
                <a:gridCol w="609948">
                  <a:extLst>
                    <a:ext uri="{9D8B030D-6E8A-4147-A177-3AD203B41FA5}">
                      <a16:colId xmlns:a16="http://schemas.microsoft.com/office/drawing/2014/main" val="703329926"/>
                    </a:ext>
                  </a:extLst>
                </a:gridCol>
                <a:gridCol w="609948">
                  <a:extLst>
                    <a:ext uri="{9D8B030D-6E8A-4147-A177-3AD203B41FA5}">
                      <a16:colId xmlns:a16="http://schemas.microsoft.com/office/drawing/2014/main" val="2581819725"/>
                    </a:ext>
                  </a:extLst>
                </a:gridCol>
                <a:gridCol w="711607">
                  <a:extLst>
                    <a:ext uri="{9D8B030D-6E8A-4147-A177-3AD203B41FA5}">
                      <a16:colId xmlns:a16="http://schemas.microsoft.com/office/drawing/2014/main" val="2709093638"/>
                    </a:ext>
                  </a:extLst>
                </a:gridCol>
                <a:gridCol w="121990">
                  <a:extLst>
                    <a:ext uri="{9D8B030D-6E8A-4147-A177-3AD203B41FA5}">
                      <a16:colId xmlns:a16="http://schemas.microsoft.com/office/drawing/2014/main" val="2302578286"/>
                    </a:ext>
                  </a:extLst>
                </a:gridCol>
                <a:gridCol w="609948">
                  <a:extLst>
                    <a:ext uri="{9D8B030D-6E8A-4147-A177-3AD203B41FA5}">
                      <a16:colId xmlns:a16="http://schemas.microsoft.com/office/drawing/2014/main" val="1163523303"/>
                    </a:ext>
                  </a:extLst>
                </a:gridCol>
                <a:gridCol w="609948">
                  <a:extLst>
                    <a:ext uri="{9D8B030D-6E8A-4147-A177-3AD203B41FA5}">
                      <a16:colId xmlns:a16="http://schemas.microsoft.com/office/drawing/2014/main" val="4050536382"/>
                    </a:ext>
                  </a:extLst>
                </a:gridCol>
                <a:gridCol w="609948">
                  <a:extLst>
                    <a:ext uri="{9D8B030D-6E8A-4147-A177-3AD203B41FA5}">
                      <a16:colId xmlns:a16="http://schemas.microsoft.com/office/drawing/2014/main" val="2754506536"/>
                    </a:ext>
                  </a:extLst>
                </a:gridCol>
                <a:gridCol w="121990">
                  <a:extLst>
                    <a:ext uri="{9D8B030D-6E8A-4147-A177-3AD203B41FA5}">
                      <a16:colId xmlns:a16="http://schemas.microsoft.com/office/drawing/2014/main" val="971085245"/>
                    </a:ext>
                  </a:extLst>
                </a:gridCol>
                <a:gridCol w="609948">
                  <a:extLst>
                    <a:ext uri="{9D8B030D-6E8A-4147-A177-3AD203B41FA5}">
                      <a16:colId xmlns:a16="http://schemas.microsoft.com/office/drawing/2014/main" val="146097150"/>
                    </a:ext>
                  </a:extLst>
                </a:gridCol>
                <a:gridCol w="609948">
                  <a:extLst>
                    <a:ext uri="{9D8B030D-6E8A-4147-A177-3AD203B41FA5}">
                      <a16:colId xmlns:a16="http://schemas.microsoft.com/office/drawing/2014/main" val="3004279338"/>
                    </a:ext>
                  </a:extLst>
                </a:gridCol>
                <a:gridCol w="609948">
                  <a:extLst>
                    <a:ext uri="{9D8B030D-6E8A-4147-A177-3AD203B41FA5}">
                      <a16:colId xmlns:a16="http://schemas.microsoft.com/office/drawing/2014/main" val="1884593708"/>
                    </a:ext>
                  </a:extLst>
                </a:gridCol>
                <a:gridCol w="121990">
                  <a:extLst>
                    <a:ext uri="{9D8B030D-6E8A-4147-A177-3AD203B41FA5}">
                      <a16:colId xmlns:a16="http://schemas.microsoft.com/office/drawing/2014/main" val="2480576048"/>
                    </a:ext>
                  </a:extLst>
                </a:gridCol>
                <a:gridCol w="609948">
                  <a:extLst>
                    <a:ext uri="{9D8B030D-6E8A-4147-A177-3AD203B41FA5}">
                      <a16:colId xmlns:a16="http://schemas.microsoft.com/office/drawing/2014/main" val="4012322561"/>
                    </a:ext>
                  </a:extLst>
                </a:gridCol>
                <a:gridCol w="609948">
                  <a:extLst>
                    <a:ext uri="{9D8B030D-6E8A-4147-A177-3AD203B41FA5}">
                      <a16:colId xmlns:a16="http://schemas.microsoft.com/office/drawing/2014/main" val="1327156612"/>
                    </a:ext>
                  </a:extLst>
                </a:gridCol>
                <a:gridCol w="660777">
                  <a:extLst>
                    <a:ext uri="{9D8B030D-6E8A-4147-A177-3AD203B41FA5}">
                      <a16:colId xmlns:a16="http://schemas.microsoft.com/office/drawing/2014/main" val="1106564625"/>
                    </a:ext>
                  </a:extLst>
                </a:gridCol>
                <a:gridCol w="121990">
                  <a:extLst>
                    <a:ext uri="{9D8B030D-6E8A-4147-A177-3AD203B41FA5}">
                      <a16:colId xmlns:a16="http://schemas.microsoft.com/office/drawing/2014/main" val="3435464429"/>
                    </a:ext>
                  </a:extLst>
                </a:gridCol>
                <a:gridCol w="609948">
                  <a:extLst>
                    <a:ext uri="{9D8B030D-6E8A-4147-A177-3AD203B41FA5}">
                      <a16:colId xmlns:a16="http://schemas.microsoft.com/office/drawing/2014/main" val="2026287212"/>
                    </a:ext>
                  </a:extLst>
                </a:gridCol>
                <a:gridCol w="609948">
                  <a:extLst>
                    <a:ext uri="{9D8B030D-6E8A-4147-A177-3AD203B41FA5}">
                      <a16:colId xmlns:a16="http://schemas.microsoft.com/office/drawing/2014/main" val="165222566"/>
                    </a:ext>
                  </a:extLst>
                </a:gridCol>
                <a:gridCol w="609948">
                  <a:extLst>
                    <a:ext uri="{9D8B030D-6E8A-4147-A177-3AD203B41FA5}">
                      <a16:colId xmlns:a16="http://schemas.microsoft.com/office/drawing/2014/main" val="4160779226"/>
                    </a:ext>
                  </a:extLst>
                </a:gridCol>
                <a:gridCol w="121990">
                  <a:extLst>
                    <a:ext uri="{9D8B030D-6E8A-4147-A177-3AD203B41FA5}">
                      <a16:colId xmlns:a16="http://schemas.microsoft.com/office/drawing/2014/main" val="179917523"/>
                    </a:ext>
                  </a:extLst>
                </a:gridCol>
                <a:gridCol w="609948">
                  <a:extLst>
                    <a:ext uri="{9D8B030D-6E8A-4147-A177-3AD203B41FA5}">
                      <a16:colId xmlns:a16="http://schemas.microsoft.com/office/drawing/2014/main" val="338553941"/>
                    </a:ext>
                  </a:extLst>
                </a:gridCol>
                <a:gridCol w="609948">
                  <a:extLst>
                    <a:ext uri="{9D8B030D-6E8A-4147-A177-3AD203B41FA5}">
                      <a16:colId xmlns:a16="http://schemas.microsoft.com/office/drawing/2014/main" val="1226981370"/>
                    </a:ext>
                  </a:extLst>
                </a:gridCol>
                <a:gridCol w="742104">
                  <a:extLst>
                    <a:ext uri="{9D8B030D-6E8A-4147-A177-3AD203B41FA5}">
                      <a16:colId xmlns:a16="http://schemas.microsoft.com/office/drawing/2014/main" val="893803933"/>
                    </a:ext>
                  </a:extLst>
                </a:gridCol>
              </a:tblGrid>
              <a:tr h="273522">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21882552"/>
                  </a:ext>
                </a:extLst>
              </a:tr>
              <a:tr h="281811">
                <a:tc>
                  <a:txBody>
                    <a:bodyPr/>
                    <a:lstStyle/>
                    <a:p>
                      <a:pPr algn="ctr" rtl="0" fontAlgn="ctr"/>
                      <a:r>
                        <a:rPr lang="es-CO" sz="950" b="1"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1.224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2.687.512,77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dic-18¹</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183</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158.833,00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Oct a Dic 2018²</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278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175.871,29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507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531.166,21</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330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486.302,68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2.342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3.927.704,82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extLst>
                  <a:ext uri="{0D108BD9-81ED-4DB2-BD59-A6C34878D82A}">
                    <a16:rowId xmlns:a16="http://schemas.microsoft.com/office/drawing/2014/main" val="4189378849"/>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1.875.620,23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375.384,70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98</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62.649,82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270.470,79</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155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224.079,65</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2.414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2.794.596,16</a:t>
                      </a:r>
                    </a:p>
                  </a:txBody>
                  <a:tcPr marL="6752" marR="6752" marT="6752" marB="0" anchor="ctr">
                    <a:lnL>
                      <a:noFill/>
                    </a:lnL>
                    <a:lnR>
                      <a:noFill/>
                    </a:lnR>
                    <a:lnT>
                      <a:noFill/>
                    </a:lnT>
                    <a:lnB>
                      <a:noFill/>
                    </a:lnB>
                    <a:noFill/>
                  </a:tcPr>
                </a:tc>
                <a:extLst>
                  <a:ext uri="{0D108BD9-81ED-4DB2-BD59-A6C34878D82A}">
                    <a16:rowId xmlns:a16="http://schemas.microsoft.com/office/drawing/2014/main" val="3125849081"/>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2.923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879.366,81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1001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375.384,70</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279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309.671,55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779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541.164,28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599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547.658,32</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5.581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2.653.245,66</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4233982565"/>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3.875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1.142.196,03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2.158</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634.081,76</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367</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447.641,32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766</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598.482,64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435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469.453,31</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7.601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3.291.855,06</a:t>
                      </a:r>
                    </a:p>
                  </a:txBody>
                  <a:tcPr marL="6752" marR="6752" marT="6752" marB="0" anchor="ctr">
                    <a:lnL>
                      <a:noFill/>
                    </a:lnL>
                    <a:lnR>
                      <a:noFill/>
                    </a:lnR>
                    <a:lnT>
                      <a:noFill/>
                    </a:lnT>
                    <a:lnB>
                      <a:noFill/>
                    </a:lnB>
                    <a:noFill/>
                  </a:tcPr>
                </a:tc>
                <a:extLst>
                  <a:ext uri="{0D108BD9-81ED-4DB2-BD59-A6C34878D82A}">
                    <a16:rowId xmlns:a16="http://schemas.microsoft.com/office/drawing/2014/main" val="1616683170"/>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3.508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1.193.691,91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1432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565.234,87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335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392.360,17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578.205,44</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515.456,49</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6.599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3.244.948,88</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019321210"/>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3.589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1.411.466,64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1.710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694.878,80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497</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543.932,77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863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590.124,52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464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419.340,34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3.659.743,07</a:t>
                      </a:r>
                    </a:p>
                  </a:txBody>
                  <a:tcPr marL="6752" marR="6752" marT="6752" marB="0" anchor="ctr">
                    <a:lnL>
                      <a:noFill/>
                    </a:lnL>
                    <a:lnR>
                      <a:noFill/>
                    </a:lnR>
                    <a:lnT>
                      <a:noFill/>
                    </a:lnT>
                    <a:lnB>
                      <a:noFill/>
                    </a:lnB>
                    <a:noFill/>
                  </a:tcPr>
                </a:tc>
                <a:extLst>
                  <a:ext uri="{0D108BD9-81ED-4DB2-BD59-A6C34878D82A}">
                    <a16:rowId xmlns:a16="http://schemas.microsoft.com/office/drawing/2014/main" val="3175684875"/>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3.956</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1.685.942,62</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1702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768.688,97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616.216,97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1159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785.913,46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658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566.842,95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8.095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4.423.604,97</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156154730"/>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7.605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3.706.970,22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2.094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1.318.790,29</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1362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1.121.414,71</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2561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1.717.189,90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951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681.767,57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14.573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8.546.132,69</a:t>
                      </a:r>
                    </a:p>
                  </a:txBody>
                  <a:tcPr marL="6752" marR="6752" marT="6752" marB="0" anchor="ctr">
                    <a:lnL>
                      <a:noFill/>
                    </a:lnL>
                    <a:lnR>
                      <a:noFill/>
                    </a:lnR>
                    <a:lnT>
                      <a:noFill/>
                    </a:lnT>
                    <a:lnB>
                      <a:noFill/>
                    </a:lnB>
                    <a:noFill/>
                  </a:tcPr>
                </a:tc>
                <a:extLst>
                  <a:ext uri="{0D108BD9-81ED-4DB2-BD59-A6C34878D82A}">
                    <a16:rowId xmlns:a16="http://schemas.microsoft.com/office/drawing/2014/main" val="3244410793"/>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6.770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3.194.038,08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2049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1.408.084,34</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1311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901.699,45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3135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1.941.991,36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1008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610.372,05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14.273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8.056.185,28</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4195956231"/>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6.084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2.811.307,46</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1.645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1.054.878,74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1112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779.738,57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3.060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1.917.219,63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893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546.778,12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12.794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7.109.922,52</a:t>
                      </a:r>
                    </a:p>
                  </a:txBody>
                  <a:tcPr marL="6752" marR="6752" marT="6752" marB="0" anchor="ctr">
                    <a:lnL>
                      <a:noFill/>
                    </a:lnL>
                    <a:lnR>
                      <a:noFill/>
                    </a:lnR>
                    <a:lnT>
                      <a:noFill/>
                    </a:lnT>
                    <a:lnB>
                      <a:noFill/>
                    </a:lnB>
                    <a:noFill/>
                  </a:tcPr>
                </a:tc>
                <a:extLst>
                  <a:ext uri="{0D108BD9-81ED-4DB2-BD59-A6C34878D82A}">
                    <a16:rowId xmlns:a16="http://schemas.microsoft.com/office/drawing/2014/main" val="1613675187"/>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8.071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3.702.512,08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2152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1.443.945,09</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1354</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964.711,01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3054</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1.894.142,46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1152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760.808,66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15.783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8.766.119,30</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913037082"/>
                  </a:ext>
                </a:extLst>
              </a:tr>
              <a:tr h="251483">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48.925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24.290.624,9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16.716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8.798.185,3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7.613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6.315.907,6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16.940</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11.366.070,7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7.164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5.828.860,1</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97.178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56.474.058,4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89582355"/>
                  </a:ext>
                </a:extLst>
              </a:tr>
            </a:tbl>
          </a:graphicData>
        </a:graphic>
      </p:graphicFrame>
    </p:spTree>
    <p:extLst>
      <p:ext uri="{BB962C8B-B14F-4D97-AF65-F5344CB8AC3E}">
        <p14:creationId xmlns:p14="http://schemas.microsoft.com/office/powerpoint/2010/main" val="88825710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1308100" y="759982"/>
            <a:ext cx="10553699" cy="546298"/>
          </a:xfrm>
        </p:spPr>
        <p:txBody>
          <a:bodyPr vert="horz" lIns="91440" tIns="45720" rIns="91440" bIns="45720" rtlCol="0" anchor="ctr">
            <a:noAutofit/>
          </a:bodyPr>
          <a:lstStyle/>
          <a:p>
            <a:pPr lvl="1" algn="l">
              <a:tabLst>
                <a:tab pos="914400" algn="l"/>
              </a:tabLst>
            </a:pPr>
            <a:r>
              <a:rPr lang="es-CO" sz="1600">
                <a:solidFill>
                  <a:schemeClr val="tx1"/>
                </a:solidFill>
                <a:latin typeface="Candara" panose="020E0502030303020204" pitchFamily="34" charset="0"/>
              </a:rPr>
              <a:t>	       </a:t>
            </a:r>
            <a:r>
              <a:rPr lang="es-CO" sz="1600" cap="small">
                <a:solidFill>
                  <a:schemeClr val="accent1">
                    <a:lumMod val="50000"/>
                  </a:schemeClr>
                </a:solidFill>
                <a:latin typeface="Candara" panose="020E0502030303020204" pitchFamily="34" charset="0"/>
              </a:rPr>
              <a:t>Frecuencias adicionales de Lavado de Áreas Públicas, CONSOLIDADO DE LAVADOS EJECUTADOS – 2024</a:t>
            </a:r>
            <a:br>
              <a:rPr lang="es-CO" sz="1600" cap="small">
                <a:solidFill>
                  <a:schemeClr val="accent1">
                    <a:lumMod val="50000"/>
                  </a:schemeClr>
                </a:solidFill>
                <a:latin typeface="Candara" panose="020E0502030303020204" pitchFamily="34" charset="0"/>
              </a:rPr>
            </a:br>
            <a:endParaRPr lang="es-CO" sz="1600" cap="small">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cxnSp>
        <p:nvCxnSpPr>
          <p:cNvPr id="24" name="Conector recto 23">
            <a:extLst>
              <a:ext uri="{FF2B5EF4-FFF2-40B4-BE49-F238E27FC236}">
                <a16:creationId xmlns:a16="http://schemas.microsoft.com/office/drawing/2014/main" id="{9FACE898-24B0-4A15-A9D1-74AB61F6FC9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4" name="Imagen 13">
            <a:extLst>
              <a:ext uri="{FF2B5EF4-FFF2-40B4-BE49-F238E27FC236}">
                <a16:creationId xmlns:a16="http://schemas.microsoft.com/office/drawing/2014/main" id="{520EC3A3-343F-43F6-BA03-2F745CCD9EF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21184" y="1382237"/>
            <a:ext cx="993389" cy="780399"/>
          </a:xfrm>
          <a:prstGeom prst="rect">
            <a:avLst/>
          </a:prstGeom>
        </p:spPr>
      </p:pic>
      <p:pic>
        <p:nvPicPr>
          <p:cNvPr id="15" name="Imagen 14">
            <a:extLst>
              <a:ext uri="{FF2B5EF4-FFF2-40B4-BE49-F238E27FC236}">
                <a16:creationId xmlns:a16="http://schemas.microsoft.com/office/drawing/2014/main" id="{9241F5C3-483F-464A-8D5F-F31FBE57554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85840" y="1427062"/>
            <a:ext cx="1427930" cy="808731"/>
          </a:xfrm>
          <a:prstGeom prst="rect">
            <a:avLst/>
          </a:prstGeom>
        </p:spPr>
      </p:pic>
      <p:pic>
        <p:nvPicPr>
          <p:cNvPr id="17" name="Imagen 16">
            <a:extLst>
              <a:ext uri="{FF2B5EF4-FFF2-40B4-BE49-F238E27FC236}">
                <a16:creationId xmlns:a16="http://schemas.microsoft.com/office/drawing/2014/main" id="{987D619D-417D-46BA-95A6-84142DE8EAA8}"/>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02654" y="1708621"/>
            <a:ext cx="1347315" cy="317332"/>
          </a:xfrm>
          <a:prstGeom prst="rect">
            <a:avLst/>
          </a:prstGeom>
        </p:spPr>
      </p:pic>
      <p:pic>
        <p:nvPicPr>
          <p:cNvPr id="18" name="Imagen 17">
            <a:extLst>
              <a:ext uri="{FF2B5EF4-FFF2-40B4-BE49-F238E27FC236}">
                <a16:creationId xmlns:a16="http://schemas.microsoft.com/office/drawing/2014/main" id="{A90FFA3E-C902-4870-8749-49835E5867E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235844" y="1603615"/>
            <a:ext cx="1347315" cy="455624"/>
          </a:xfrm>
          <a:prstGeom prst="rect">
            <a:avLst/>
          </a:prstGeom>
        </p:spPr>
      </p:pic>
      <p:sp>
        <p:nvSpPr>
          <p:cNvPr id="19" name="CuadroTexto 18">
            <a:extLst>
              <a:ext uri="{FF2B5EF4-FFF2-40B4-BE49-F238E27FC236}">
                <a16:creationId xmlns:a16="http://schemas.microsoft.com/office/drawing/2014/main" id="{7C05DAD5-B51F-443D-8089-75240B83F647}"/>
              </a:ext>
            </a:extLst>
          </p:cNvPr>
          <p:cNvSpPr txBox="1"/>
          <p:nvPr/>
        </p:nvSpPr>
        <p:spPr>
          <a:xfrm>
            <a:off x="10022730" y="1544121"/>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7" name="Picture 2">
            <a:extLst>
              <a:ext uri="{FF2B5EF4-FFF2-40B4-BE49-F238E27FC236}">
                <a16:creationId xmlns:a16="http://schemas.microsoft.com/office/drawing/2014/main" id="{9ADA2605-91E5-48A1-84BC-F84B0BAC343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835" y="174654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2">
            <a:extLst>
              <a:ext uri="{FF2B5EF4-FFF2-40B4-BE49-F238E27FC236}">
                <a16:creationId xmlns:a16="http://schemas.microsoft.com/office/drawing/2014/main" id="{01DF6A8E-449C-4CB3-B4AD-8103619CC81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37835" y="106616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CuadroTexto 21">
            <a:extLst>
              <a:ext uri="{FF2B5EF4-FFF2-40B4-BE49-F238E27FC236}">
                <a16:creationId xmlns:a16="http://schemas.microsoft.com/office/drawing/2014/main" id="{795790A5-1AE5-443B-8754-0D1D2CB3FEB5}"/>
              </a:ext>
            </a:extLst>
          </p:cNvPr>
          <p:cNvSpPr txBox="1"/>
          <p:nvPr/>
        </p:nvSpPr>
        <p:spPr>
          <a:xfrm>
            <a:off x="173031" y="6207771"/>
            <a:ext cx="11564509"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Fuente: Informe de los Concesionarios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Nota: Se presentan históricos de ejecución hasta el 30 de junio de 2024, debido a para julio de 2024 la Interventoría no contaba con Adición de Mayores Frecuencias de Lavado vigente.</a:t>
            </a:r>
            <a:endPar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Periodo comprendido entre el 1 de enero de 2024 y el 30 de junio de 2024</a:t>
            </a:r>
          </a:p>
        </p:txBody>
      </p:sp>
      <p:graphicFrame>
        <p:nvGraphicFramePr>
          <p:cNvPr id="6" name="Tabla 5">
            <a:extLst>
              <a:ext uri="{FF2B5EF4-FFF2-40B4-BE49-F238E27FC236}">
                <a16:creationId xmlns:a16="http://schemas.microsoft.com/office/drawing/2014/main" id="{74645F21-B911-B8A5-1A96-806C74AEAFC0}"/>
              </a:ext>
            </a:extLst>
          </p:cNvPr>
          <p:cNvGraphicFramePr>
            <a:graphicFrameLocks noGrp="1"/>
          </p:cNvGraphicFramePr>
          <p:nvPr/>
        </p:nvGraphicFramePr>
        <p:xfrm>
          <a:off x="155275" y="2459971"/>
          <a:ext cx="11889835" cy="2794112"/>
        </p:xfrm>
        <a:graphic>
          <a:graphicData uri="http://schemas.openxmlformats.org/drawingml/2006/table">
            <a:tbl>
              <a:tblPr/>
              <a:tblGrid>
                <a:gridCol w="610779">
                  <a:extLst>
                    <a:ext uri="{9D8B030D-6E8A-4147-A177-3AD203B41FA5}">
                      <a16:colId xmlns:a16="http://schemas.microsoft.com/office/drawing/2014/main" val="1219959693"/>
                    </a:ext>
                  </a:extLst>
                </a:gridCol>
                <a:gridCol w="610779">
                  <a:extLst>
                    <a:ext uri="{9D8B030D-6E8A-4147-A177-3AD203B41FA5}">
                      <a16:colId xmlns:a16="http://schemas.microsoft.com/office/drawing/2014/main" val="3720587915"/>
                    </a:ext>
                  </a:extLst>
                </a:gridCol>
                <a:gridCol w="712576">
                  <a:extLst>
                    <a:ext uri="{9D8B030D-6E8A-4147-A177-3AD203B41FA5}">
                      <a16:colId xmlns:a16="http://schemas.microsoft.com/office/drawing/2014/main" val="2637266711"/>
                    </a:ext>
                  </a:extLst>
                </a:gridCol>
                <a:gridCol w="122156">
                  <a:extLst>
                    <a:ext uri="{9D8B030D-6E8A-4147-A177-3AD203B41FA5}">
                      <a16:colId xmlns:a16="http://schemas.microsoft.com/office/drawing/2014/main" val="2703668381"/>
                    </a:ext>
                  </a:extLst>
                </a:gridCol>
                <a:gridCol w="610779">
                  <a:extLst>
                    <a:ext uri="{9D8B030D-6E8A-4147-A177-3AD203B41FA5}">
                      <a16:colId xmlns:a16="http://schemas.microsoft.com/office/drawing/2014/main" val="2272951294"/>
                    </a:ext>
                  </a:extLst>
                </a:gridCol>
                <a:gridCol w="610779">
                  <a:extLst>
                    <a:ext uri="{9D8B030D-6E8A-4147-A177-3AD203B41FA5}">
                      <a16:colId xmlns:a16="http://schemas.microsoft.com/office/drawing/2014/main" val="1708401306"/>
                    </a:ext>
                  </a:extLst>
                </a:gridCol>
                <a:gridCol w="647171">
                  <a:extLst>
                    <a:ext uri="{9D8B030D-6E8A-4147-A177-3AD203B41FA5}">
                      <a16:colId xmlns:a16="http://schemas.microsoft.com/office/drawing/2014/main" val="2202344167"/>
                    </a:ext>
                  </a:extLst>
                </a:gridCol>
                <a:gridCol w="85764">
                  <a:extLst>
                    <a:ext uri="{9D8B030D-6E8A-4147-A177-3AD203B41FA5}">
                      <a16:colId xmlns:a16="http://schemas.microsoft.com/office/drawing/2014/main" val="320217918"/>
                    </a:ext>
                  </a:extLst>
                </a:gridCol>
                <a:gridCol w="610779">
                  <a:extLst>
                    <a:ext uri="{9D8B030D-6E8A-4147-A177-3AD203B41FA5}">
                      <a16:colId xmlns:a16="http://schemas.microsoft.com/office/drawing/2014/main" val="3699501904"/>
                    </a:ext>
                  </a:extLst>
                </a:gridCol>
                <a:gridCol w="610779">
                  <a:extLst>
                    <a:ext uri="{9D8B030D-6E8A-4147-A177-3AD203B41FA5}">
                      <a16:colId xmlns:a16="http://schemas.microsoft.com/office/drawing/2014/main" val="203672787"/>
                    </a:ext>
                  </a:extLst>
                </a:gridCol>
                <a:gridCol w="610779">
                  <a:extLst>
                    <a:ext uri="{9D8B030D-6E8A-4147-A177-3AD203B41FA5}">
                      <a16:colId xmlns:a16="http://schemas.microsoft.com/office/drawing/2014/main" val="475778696"/>
                    </a:ext>
                  </a:extLst>
                </a:gridCol>
                <a:gridCol w="122156">
                  <a:extLst>
                    <a:ext uri="{9D8B030D-6E8A-4147-A177-3AD203B41FA5}">
                      <a16:colId xmlns:a16="http://schemas.microsoft.com/office/drawing/2014/main" val="2543829529"/>
                    </a:ext>
                  </a:extLst>
                </a:gridCol>
                <a:gridCol w="610779">
                  <a:extLst>
                    <a:ext uri="{9D8B030D-6E8A-4147-A177-3AD203B41FA5}">
                      <a16:colId xmlns:a16="http://schemas.microsoft.com/office/drawing/2014/main" val="13765203"/>
                    </a:ext>
                  </a:extLst>
                </a:gridCol>
                <a:gridCol w="610779">
                  <a:extLst>
                    <a:ext uri="{9D8B030D-6E8A-4147-A177-3AD203B41FA5}">
                      <a16:colId xmlns:a16="http://schemas.microsoft.com/office/drawing/2014/main" val="3111923197"/>
                    </a:ext>
                  </a:extLst>
                </a:gridCol>
                <a:gridCol w="661678">
                  <a:extLst>
                    <a:ext uri="{9D8B030D-6E8A-4147-A177-3AD203B41FA5}">
                      <a16:colId xmlns:a16="http://schemas.microsoft.com/office/drawing/2014/main" val="358394738"/>
                    </a:ext>
                  </a:extLst>
                </a:gridCol>
                <a:gridCol w="122156">
                  <a:extLst>
                    <a:ext uri="{9D8B030D-6E8A-4147-A177-3AD203B41FA5}">
                      <a16:colId xmlns:a16="http://schemas.microsoft.com/office/drawing/2014/main" val="2813563557"/>
                    </a:ext>
                  </a:extLst>
                </a:gridCol>
                <a:gridCol w="610779">
                  <a:extLst>
                    <a:ext uri="{9D8B030D-6E8A-4147-A177-3AD203B41FA5}">
                      <a16:colId xmlns:a16="http://schemas.microsoft.com/office/drawing/2014/main" val="1221617461"/>
                    </a:ext>
                  </a:extLst>
                </a:gridCol>
                <a:gridCol w="610779">
                  <a:extLst>
                    <a:ext uri="{9D8B030D-6E8A-4147-A177-3AD203B41FA5}">
                      <a16:colId xmlns:a16="http://schemas.microsoft.com/office/drawing/2014/main" val="1554274322"/>
                    </a:ext>
                  </a:extLst>
                </a:gridCol>
                <a:gridCol w="610779">
                  <a:extLst>
                    <a:ext uri="{9D8B030D-6E8A-4147-A177-3AD203B41FA5}">
                      <a16:colId xmlns:a16="http://schemas.microsoft.com/office/drawing/2014/main" val="4277051858"/>
                    </a:ext>
                  </a:extLst>
                </a:gridCol>
                <a:gridCol w="122156">
                  <a:extLst>
                    <a:ext uri="{9D8B030D-6E8A-4147-A177-3AD203B41FA5}">
                      <a16:colId xmlns:a16="http://schemas.microsoft.com/office/drawing/2014/main" val="3639299544"/>
                    </a:ext>
                  </a:extLst>
                </a:gridCol>
                <a:gridCol w="610779">
                  <a:extLst>
                    <a:ext uri="{9D8B030D-6E8A-4147-A177-3AD203B41FA5}">
                      <a16:colId xmlns:a16="http://schemas.microsoft.com/office/drawing/2014/main" val="3728016731"/>
                    </a:ext>
                  </a:extLst>
                </a:gridCol>
                <a:gridCol w="610779">
                  <a:extLst>
                    <a:ext uri="{9D8B030D-6E8A-4147-A177-3AD203B41FA5}">
                      <a16:colId xmlns:a16="http://schemas.microsoft.com/office/drawing/2014/main" val="1396157702"/>
                    </a:ext>
                  </a:extLst>
                </a:gridCol>
                <a:gridCol w="743116">
                  <a:extLst>
                    <a:ext uri="{9D8B030D-6E8A-4147-A177-3AD203B41FA5}">
                      <a16:colId xmlns:a16="http://schemas.microsoft.com/office/drawing/2014/main" val="271290554"/>
                    </a:ext>
                  </a:extLst>
                </a:gridCol>
              </a:tblGrid>
              <a:tr h="359246">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419303229"/>
                  </a:ext>
                </a:extLst>
              </a:tr>
              <a:tr h="330300">
                <a:tc>
                  <a:txBody>
                    <a:bodyPr/>
                    <a:lstStyle/>
                    <a:p>
                      <a:pPr algn="ctr" rtl="0" fontAlgn="ctr"/>
                      <a:r>
                        <a:rPr lang="es-CO" sz="1000" b="1"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1.359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622.927,37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389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302.114,97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228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160.286,50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506</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311.723,78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172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109.654,80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2.654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1.506.707,42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682077749"/>
                  </a:ext>
                </a:extLst>
              </a:tr>
              <a:tr h="330300">
                <a:tc>
                  <a:txBody>
                    <a:bodyPr/>
                    <a:lstStyle/>
                    <a:p>
                      <a:pPr algn="ctr" rtl="0" fontAlgn="ctr"/>
                      <a:r>
                        <a:rPr lang="es-CO" sz="1000" b="1"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1.356</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618.313,10</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387</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298.417,82</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228</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160.508,36</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507</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315.310,86</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172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109.654,80</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2.650</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1.502.204,94</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87082791"/>
                  </a:ext>
                </a:extLst>
              </a:tr>
              <a:tr h="330300">
                <a:tc>
                  <a:txBody>
                    <a:bodyPr/>
                    <a:lstStyle/>
                    <a:p>
                      <a:pPr algn="ctr" rtl="0" fontAlgn="ctr"/>
                      <a:r>
                        <a:rPr lang="es-CO" sz="1000" b="1"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1.296</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589.121,41</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381</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295.500,62</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228</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160.508,36</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510</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319.049,26</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172</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109.654,80</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2.587</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1.473.834,45</a:t>
                      </a:r>
                    </a:p>
                  </a:txBody>
                  <a:tcPr marL="6752" marR="6752" marT="6752" marB="0" anchor="ctr">
                    <a:lnL>
                      <a:noFill/>
                    </a:lnL>
                    <a:lnR>
                      <a:noFill/>
                    </a:lnR>
                    <a:lnT>
                      <a:noFill/>
                    </a:lnT>
                    <a:lnB>
                      <a:noFill/>
                    </a:lnB>
                    <a:noFill/>
                  </a:tcPr>
                </a:tc>
                <a:extLst>
                  <a:ext uri="{0D108BD9-81ED-4DB2-BD59-A6C34878D82A}">
                    <a16:rowId xmlns:a16="http://schemas.microsoft.com/office/drawing/2014/main" val="2774519471"/>
                  </a:ext>
                </a:extLst>
              </a:tr>
              <a:tr h="330300">
                <a:tc>
                  <a:txBody>
                    <a:bodyPr/>
                    <a:lstStyle/>
                    <a:p>
                      <a:pPr algn="ctr" rtl="0" fontAlgn="ctr"/>
                      <a:r>
                        <a:rPr lang="es-CO" sz="1000" b="1"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482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193.732,89</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137.219,51</a:t>
                      </a:r>
                    </a:p>
                  </a:txBody>
                  <a:tcPr marL="6752" marR="6752" marT="6752" marB="0" anchor="ctr">
                    <a:lnL>
                      <a:noFill/>
                    </a:lnL>
                    <a:lnR>
                      <a:noFill/>
                    </a:lnR>
                    <a:lnT>
                      <a:noFill/>
                    </a:lnT>
                    <a:lnB>
                      <a:noFill/>
                    </a:lnB>
                    <a:solidFill>
                      <a:srgbClr val="E2EFDA"/>
                    </a:solid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112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65.684,21</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254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169.500,23</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85</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61.115,61</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1.095</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627.252,45</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102737604"/>
                  </a:ext>
                </a:extLst>
              </a:tr>
              <a:tr h="330300">
                <a:tc>
                  <a:txBody>
                    <a:bodyPr/>
                    <a:lstStyle/>
                    <a:p>
                      <a:pPr algn="ctr" rtl="0" fontAlgn="ctr"/>
                      <a:r>
                        <a:rPr lang="es-CO" sz="1000" b="1"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32</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52.615,78</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0,00</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0,00</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25</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21.596,77</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16</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13.094,72</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73</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87.307,27</a:t>
                      </a:r>
                    </a:p>
                  </a:txBody>
                  <a:tcPr marL="6752" marR="6752" marT="6752" marB="0" anchor="ctr">
                    <a:lnL>
                      <a:noFill/>
                    </a:lnL>
                    <a:lnR>
                      <a:noFill/>
                    </a:lnR>
                    <a:lnT>
                      <a:noFill/>
                    </a:lnT>
                    <a:lnB>
                      <a:noFill/>
                    </a:lnB>
                    <a:noFill/>
                  </a:tcPr>
                </a:tc>
                <a:extLst>
                  <a:ext uri="{0D108BD9-81ED-4DB2-BD59-A6C34878D82A}">
                    <a16:rowId xmlns:a16="http://schemas.microsoft.com/office/drawing/2014/main" val="519086135"/>
                  </a:ext>
                </a:extLst>
              </a:tr>
              <a:tr h="330300">
                <a:tc>
                  <a:txBody>
                    <a:bodyPr/>
                    <a:lstStyle/>
                    <a:p>
                      <a:pPr algn="ctr" rtl="0" fontAlgn="ctr"/>
                      <a:r>
                        <a:rPr lang="es-CO" sz="1000" b="1"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34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53.257,07</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9</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6.035,74</a:t>
                      </a:r>
                    </a:p>
                  </a:txBody>
                  <a:tcPr marL="6752" marR="6752" marT="6752" marB="0" anchor="ctr">
                    <a:lnL>
                      <a:noFill/>
                    </a:lnL>
                    <a:lnR>
                      <a:noFill/>
                    </a:lnR>
                    <a:lnT>
                      <a:noFill/>
                    </a:lnT>
                    <a:lnB>
                      <a:noFill/>
                    </a:lnB>
                    <a:solidFill>
                      <a:srgbClr val="E2EFDA"/>
                    </a:solid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1.002,76</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25</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21.596,77</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13.094,72</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86</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94.987,06</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640085187"/>
                  </a:ext>
                </a:extLst>
              </a:tr>
              <a:tr h="348360">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4.559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2.129.967,6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1.328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1.039.288,7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798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547.990,2</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1.827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1.158.777,7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633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416.269,5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9.145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5.292.293,6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13911558"/>
                  </a:ext>
                </a:extLst>
              </a:tr>
            </a:tbl>
          </a:graphicData>
        </a:graphic>
      </p:graphicFrame>
    </p:spTree>
    <p:extLst>
      <p:ext uri="{BB962C8B-B14F-4D97-AF65-F5344CB8AC3E}">
        <p14:creationId xmlns:p14="http://schemas.microsoft.com/office/powerpoint/2010/main" val="166663396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7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VERIFICACIONES EN CAMPO</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65044605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97497" y="6302783"/>
            <a:ext cx="6038024" cy="507831"/>
          </a:xfrm>
          <a:prstGeom prst="rect">
            <a:avLst/>
          </a:prstGeom>
          <a:noFill/>
        </p:spPr>
        <p:txBody>
          <a:bodyPr wrap="square" rtlCol="0">
            <a:spAutoFit/>
          </a:bodyPr>
          <a:lstStyle/>
          <a:p>
            <a:r>
              <a:rPr lang="es-CO" sz="900">
                <a:solidFill>
                  <a:schemeClr val="accent1">
                    <a:lumMod val="50000"/>
                  </a:schemeClr>
                </a:solidFill>
              </a:rPr>
              <a:t>(*)</a:t>
            </a:r>
            <a:r>
              <a:rPr lang="es-MX" sz="900">
                <a:solidFill>
                  <a:schemeClr val="accent1">
                    <a:lumMod val="50000"/>
                  </a:schemeClr>
                </a:solidFill>
              </a:rPr>
              <a:t> De acuerdo con lo establecido en el Decreto 1077 de 2015, artículo 2.3.2.1.1. “Definiciones”. Numeral 43.</a:t>
            </a:r>
            <a:endParaRPr lang="es-CO" sz="900">
              <a:solidFill>
                <a:schemeClr val="accent1">
                  <a:lumMod val="50000"/>
                </a:schemeClr>
              </a:solidFill>
              <a:highlight>
                <a:srgbClr val="FFFFFF"/>
              </a:highlight>
            </a:endParaRPr>
          </a:p>
          <a:p>
            <a:r>
              <a:rPr lang="es-CO" sz="900">
                <a:solidFill>
                  <a:schemeClr val="accent1">
                    <a:lumMod val="50000"/>
                  </a:schemeClr>
                </a:solidFill>
                <a:highlight>
                  <a:srgbClr val="FFFFFF"/>
                </a:highlight>
              </a:rPr>
              <a:t>Fuente: Base de datos PIDJ </a:t>
            </a:r>
          </a:p>
          <a:p>
            <a:r>
              <a:rPr lang="es-MX" sz="900">
                <a:solidFill>
                  <a:schemeClr val="accent1">
                    <a:lumMod val="50000"/>
                  </a:schemeClr>
                </a:solidFill>
                <a:highlight>
                  <a:srgbClr val="FFFFFF"/>
                </a:highlight>
              </a:rPr>
              <a:t>Periodo comprendido entre el 1 de enero y el 30 de septiembre de 2024</a:t>
            </a:r>
            <a:endParaRPr lang="es-CO" sz="900">
              <a:solidFill>
                <a:schemeClr val="accent1">
                  <a:lumMod val="50000"/>
                </a:schemeClr>
              </a:solidFill>
              <a:highlight>
                <a:srgbClr val="FFFFFF"/>
              </a:highlight>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0662" y="1585871"/>
            <a:ext cx="992865" cy="779988"/>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537543" y="1579514"/>
            <a:ext cx="1382614" cy="783065"/>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55962" y="1800939"/>
            <a:ext cx="1366506" cy="289747"/>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97772" y="1628572"/>
            <a:ext cx="1199927" cy="462114"/>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35468" y="1598019"/>
            <a:ext cx="1329707" cy="523220"/>
          </a:xfrm>
          <a:prstGeom prst="rect">
            <a:avLst/>
          </a:prstGeom>
          <a:noFill/>
        </p:spPr>
        <p:txBody>
          <a:bodyPr wrap="square" rtlCol="0">
            <a:spAutoFit/>
          </a:bodyPr>
          <a:lstStyle/>
          <a:p>
            <a:r>
              <a:rPr lang="es-CO" sz="2800" b="1" kern="0" cap="small">
                <a:solidFill>
                  <a:schemeClr val="accent1">
                    <a:lumMod val="50000"/>
                  </a:schemeClr>
                </a:solidFill>
                <a:latin typeface="Candara" panose="020E0502030303020204" pitchFamily="34" charset="0"/>
              </a:rPr>
              <a:t>TOTAL</a:t>
            </a:r>
            <a:endParaRPr lang="es-CO" sz="1400"/>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 2024 </a:t>
            </a:r>
            <a:endParaRPr lang="es-CO" sz="1600" b="0" kern="0">
              <a:solidFill>
                <a:schemeClr val="accent1">
                  <a:lumMod val="50000"/>
                </a:schemeClr>
              </a:solidFill>
            </a:endParaRPr>
          </a:p>
        </p:txBody>
      </p:sp>
      <p:grpSp>
        <p:nvGrpSpPr>
          <p:cNvPr id="7" name="Grupo 6">
            <a:extLst>
              <a:ext uri="{FF2B5EF4-FFF2-40B4-BE49-F238E27FC236}">
                <a16:creationId xmlns:a16="http://schemas.microsoft.com/office/drawing/2014/main" id="{2DE9AA0E-45AB-ADF0-2791-7823AD5132E2}"/>
              </a:ext>
            </a:extLst>
          </p:cNvPr>
          <p:cNvGrpSpPr/>
          <p:nvPr/>
        </p:nvGrpSpPr>
        <p:grpSpPr>
          <a:xfrm>
            <a:off x="4667767" y="1325935"/>
            <a:ext cx="942092" cy="986839"/>
            <a:chOff x="4478235" y="1309860"/>
            <a:chExt cx="942092" cy="986839"/>
          </a:xfrm>
        </p:grpSpPr>
        <p:pic>
          <p:nvPicPr>
            <p:cNvPr id="24" name="Picture 2">
              <a:extLst>
                <a:ext uri="{FF2B5EF4-FFF2-40B4-BE49-F238E27FC236}">
                  <a16:creationId xmlns:a16="http://schemas.microsoft.com/office/drawing/2014/main" id="{94EE6973-16C4-4F63-A2A5-4C74E14D5D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78235" y="1762666"/>
              <a:ext cx="942092" cy="5340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69F2703-7766-411E-9041-3437A82F1D0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6814" y="1309860"/>
              <a:ext cx="928019" cy="52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4" name="Tabla 3">
            <a:extLst>
              <a:ext uri="{FF2B5EF4-FFF2-40B4-BE49-F238E27FC236}">
                <a16:creationId xmlns:a16="http://schemas.microsoft.com/office/drawing/2014/main" id="{82810DAE-FA65-32F9-777C-0D5CC2AA3C6F}"/>
              </a:ext>
            </a:extLst>
          </p:cNvPr>
          <p:cNvGraphicFramePr>
            <a:graphicFrameLocks noGrp="1"/>
          </p:cNvGraphicFramePr>
          <p:nvPr>
            <p:extLst>
              <p:ext uri="{D42A27DB-BD31-4B8C-83A1-F6EECF244321}">
                <p14:modId xmlns:p14="http://schemas.microsoft.com/office/powerpoint/2010/main" val="3852846814"/>
              </p:ext>
            </p:extLst>
          </p:nvPr>
        </p:nvGraphicFramePr>
        <p:xfrm>
          <a:off x="463834" y="2516089"/>
          <a:ext cx="11087700" cy="3015979"/>
        </p:xfrm>
        <a:graphic>
          <a:graphicData uri="http://schemas.openxmlformats.org/drawingml/2006/table">
            <a:tbl>
              <a:tblPr/>
              <a:tblGrid>
                <a:gridCol w="795292">
                  <a:extLst>
                    <a:ext uri="{9D8B030D-6E8A-4147-A177-3AD203B41FA5}">
                      <a16:colId xmlns:a16="http://schemas.microsoft.com/office/drawing/2014/main" val="1878724382"/>
                    </a:ext>
                  </a:extLst>
                </a:gridCol>
                <a:gridCol w="901332">
                  <a:extLst>
                    <a:ext uri="{9D8B030D-6E8A-4147-A177-3AD203B41FA5}">
                      <a16:colId xmlns:a16="http://schemas.microsoft.com/office/drawing/2014/main" val="3068904197"/>
                    </a:ext>
                  </a:extLst>
                </a:gridCol>
                <a:gridCol w="149117">
                  <a:extLst>
                    <a:ext uri="{9D8B030D-6E8A-4147-A177-3AD203B41FA5}">
                      <a16:colId xmlns:a16="http://schemas.microsoft.com/office/drawing/2014/main" val="3408530665"/>
                    </a:ext>
                  </a:extLst>
                </a:gridCol>
                <a:gridCol w="795292">
                  <a:extLst>
                    <a:ext uri="{9D8B030D-6E8A-4147-A177-3AD203B41FA5}">
                      <a16:colId xmlns:a16="http://schemas.microsoft.com/office/drawing/2014/main" val="2242807977"/>
                    </a:ext>
                  </a:extLst>
                </a:gridCol>
                <a:gridCol w="901332">
                  <a:extLst>
                    <a:ext uri="{9D8B030D-6E8A-4147-A177-3AD203B41FA5}">
                      <a16:colId xmlns:a16="http://schemas.microsoft.com/office/drawing/2014/main" val="206679315"/>
                    </a:ext>
                  </a:extLst>
                </a:gridCol>
                <a:gridCol w="149117">
                  <a:extLst>
                    <a:ext uri="{9D8B030D-6E8A-4147-A177-3AD203B41FA5}">
                      <a16:colId xmlns:a16="http://schemas.microsoft.com/office/drawing/2014/main" val="4237827091"/>
                    </a:ext>
                  </a:extLst>
                </a:gridCol>
                <a:gridCol w="795292">
                  <a:extLst>
                    <a:ext uri="{9D8B030D-6E8A-4147-A177-3AD203B41FA5}">
                      <a16:colId xmlns:a16="http://schemas.microsoft.com/office/drawing/2014/main" val="1699476132"/>
                    </a:ext>
                  </a:extLst>
                </a:gridCol>
                <a:gridCol w="901332">
                  <a:extLst>
                    <a:ext uri="{9D8B030D-6E8A-4147-A177-3AD203B41FA5}">
                      <a16:colId xmlns:a16="http://schemas.microsoft.com/office/drawing/2014/main" val="629306443"/>
                    </a:ext>
                  </a:extLst>
                </a:gridCol>
                <a:gridCol w="149117">
                  <a:extLst>
                    <a:ext uri="{9D8B030D-6E8A-4147-A177-3AD203B41FA5}">
                      <a16:colId xmlns:a16="http://schemas.microsoft.com/office/drawing/2014/main" val="3761137765"/>
                    </a:ext>
                  </a:extLst>
                </a:gridCol>
                <a:gridCol w="795292">
                  <a:extLst>
                    <a:ext uri="{9D8B030D-6E8A-4147-A177-3AD203B41FA5}">
                      <a16:colId xmlns:a16="http://schemas.microsoft.com/office/drawing/2014/main" val="1813207385"/>
                    </a:ext>
                  </a:extLst>
                </a:gridCol>
                <a:gridCol w="901332">
                  <a:extLst>
                    <a:ext uri="{9D8B030D-6E8A-4147-A177-3AD203B41FA5}">
                      <a16:colId xmlns:a16="http://schemas.microsoft.com/office/drawing/2014/main" val="3551441683"/>
                    </a:ext>
                  </a:extLst>
                </a:gridCol>
                <a:gridCol w="149117">
                  <a:extLst>
                    <a:ext uri="{9D8B030D-6E8A-4147-A177-3AD203B41FA5}">
                      <a16:colId xmlns:a16="http://schemas.microsoft.com/office/drawing/2014/main" val="3469252183"/>
                    </a:ext>
                  </a:extLst>
                </a:gridCol>
                <a:gridCol w="795292">
                  <a:extLst>
                    <a:ext uri="{9D8B030D-6E8A-4147-A177-3AD203B41FA5}">
                      <a16:colId xmlns:a16="http://schemas.microsoft.com/office/drawing/2014/main" val="2061268621"/>
                    </a:ext>
                  </a:extLst>
                </a:gridCol>
                <a:gridCol w="901332">
                  <a:extLst>
                    <a:ext uri="{9D8B030D-6E8A-4147-A177-3AD203B41FA5}">
                      <a16:colId xmlns:a16="http://schemas.microsoft.com/office/drawing/2014/main" val="1489177065"/>
                    </a:ext>
                  </a:extLst>
                </a:gridCol>
                <a:gridCol w="149117">
                  <a:extLst>
                    <a:ext uri="{9D8B030D-6E8A-4147-A177-3AD203B41FA5}">
                      <a16:colId xmlns:a16="http://schemas.microsoft.com/office/drawing/2014/main" val="1026437982"/>
                    </a:ext>
                  </a:extLst>
                </a:gridCol>
                <a:gridCol w="795292">
                  <a:extLst>
                    <a:ext uri="{9D8B030D-6E8A-4147-A177-3AD203B41FA5}">
                      <a16:colId xmlns:a16="http://schemas.microsoft.com/office/drawing/2014/main" val="3527621736"/>
                    </a:ext>
                  </a:extLst>
                </a:gridCol>
                <a:gridCol w="1063703">
                  <a:extLst>
                    <a:ext uri="{9D8B030D-6E8A-4147-A177-3AD203B41FA5}">
                      <a16:colId xmlns:a16="http://schemas.microsoft.com/office/drawing/2014/main" val="1863791004"/>
                    </a:ext>
                  </a:extLst>
                </a:gridCol>
              </a:tblGrid>
              <a:tr h="282748">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66186879"/>
                  </a:ext>
                </a:extLst>
              </a:tr>
              <a:tr h="269284">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35.143,42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51.156,33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31.045,36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21.455,74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22.640,02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161.440,87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461677808"/>
                  </a:ext>
                </a:extLst>
              </a:tr>
              <a:tr h="269284">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35.020,34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50.125,69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30.575,06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21.181,48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22.127,44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159.030,01</a:t>
                      </a:r>
                    </a:p>
                  </a:txBody>
                  <a:tcPr marL="0" marR="0" marT="0" marB="0" anchor="ctr">
                    <a:lnL>
                      <a:noFill/>
                    </a:lnL>
                    <a:lnR>
                      <a:noFill/>
                    </a:lnR>
                    <a:lnT>
                      <a:noFill/>
                    </a:lnT>
                    <a:lnB>
                      <a:noFill/>
                    </a:lnB>
                    <a:noFill/>
                  </a:tcPr>
                </a:tc>
                <a:extLst>
                  <a:ext uri="{0D108BD9-81ED-4DB2-BD59-A6C34878D82A}">
                    <a16:rowId xmlns:a16="http://schemas.microsoft.com/office/drawing/2014/main" val="781990993"/>
                  </a:ext>
                </a:extLst>
              </a:tr>
              <a:tr h="296211">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35.092,98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50.269,24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30.689,20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21.200,89</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22.049,71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159.302,02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33029911"/>
                  </a:ext>
                </a:extLst>
              </a:tr>
              <a:tr h="269284">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36.031,96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52.195,60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31.311,25</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21.420,89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22.533,93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163.493,63</a:t>
                      </a:r>
                    </a:p>
                  </a:txBody>
                  <a:tcPr marL="0" marR="0" marT="0" marB="0" anchor="ctr">
                    <a:lnL>
                      <a:noFill/>
                    </a:lnL>
                    <a:lnR>
                      <a:noFill/>
                    </a:lnR>
                    <a:lnT>
                      <a:noFill/>
                    </a:lnT>
                    <a:lnB>
                      <a:noFill/>
                    </a:lnB>
                    <a:noFill/>
                  </a:tcPr>
                </a:tc>
                <a:extLst>
                  <a:ext uri="{0D108BD9-81ED-4DB2-BD59-A6C34878D82A}">
                    <a16:rowId xmlns:a16="http://schemas.microsoft.com/office/drawing/2014/main" val="99899457"/>
                  </a:ext>
                </a:extLst>
              </a:tr>
              <a:tr h="269284">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38.045,74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54.396,61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33.995,20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22.786,38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24.503,41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173.727,34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73385860"/>
                  </a:ext>
                </a:extLst>
              </a:tr>
              <a:tr h="269284">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35.040,09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51.916,88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32.113,64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22.149,10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22.699,83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163.919,54</a:t>
                      </a:r>
                    </a:p>
                  </a:txBody>
                  <a:tcPr marL="0" marR="0" marT="0" marB="0" anchor="ctr">
                    <a:lnL>
                      <a:noFill/>
                    </a:lnL>
                    <a:lnR>
                      <a:noFill/>
                    </a:lnR>
                    <a:lnT>
                      <a:noFill/>
                    </a:lnT>
                    <a:lnB>
                      <a:noFill/>
                    </a:lnB>
                    <a:noFill/>
                  </a:tcPr>
                </a:tc>
                <a:extLst>
                  <a:ext uri="{0D108BD9-81ED-4DB2-BD59-A6C34878D82A}">
                    <a16:rowId xmlns:a16="http://schemas.microsoft.com/office/drawing/2014/main" val="28624753"/>
                  </a:ext>
                </a:extLst>
              </a:tr>
              <a:tr h="269284">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36.829,85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54.853,89</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34.280,23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23.150,98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23.930,10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173.045,05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40506558"/>
                  </a:ext>
                </a:extLst>
              </a:tr>
              <a:tr h="269284">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35.896,66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51.893,04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32.140,17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21.967,74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22.524,67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164.422,28</a:t>
                      </a:r>
                    </a:p>
                  </a:txBody>
                  <a:tcPr marL="0" marR="0" marT="0" marB="0" anchor="ctr">
                    <a:lnL>
                      <a:noFill/>
                    </a:lnL>
                    <a:lnR>
                      <a:noFill/>
                    </a:lnR>
                    <a:lnT>
                      <a:noFill/>
                    </a:lnT>
                    <a:lnB>
                      <a:noFill/>
                    </a:lnB>
                    <a:noFill/>
                  </a:tcPr>
                </a:tc>
                <a:extLst>
                  <a:ext uri="{0D108BD9-81ED-4DB2-BD59-A6C34878D82A}">
                    <a16:rowId xmlns:a16="http://schemas.microsoft.com/office/drawing/2014/main" val="47088750"/>
                  </a:ext>
                </a:extLst>
              </a:tr>
              <a:tr h="269284">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33.307,19</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48.459,25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29.531,04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20.266,12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21.031,91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152.595,51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37099827"/>
                  </a:ext>
                </a:extLst>
              </a:tr>
              <a:tr h="282748">
                <a:tc>
                  <a:txBody>
                    <a:bodyPr/>
                    <a:lstStyle/>
                    <a:p>
                      <a:pPr algn="ctr" rtl="0" fontAlgn="ctr"/>
                      <a:r>
                        <a:rPr lang="es-CO" sz="1200" b="0"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320.408,23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465.266,53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285.681,15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195.579,32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204.041,02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1.470.976,25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830901315"/>
                  </a:ext>
                </a:extLst>
              </a:tr>
            </a:tbl>
          </a:graphicData>
        </a:graphic>
      </p:graphicFrame>
    </p:spTree>
    <p:extLst>
      <p:ext uri="{BB962C8B-B14F-4D97-AF65-F5344CB8AC3E}">
        <p14:creationId xmlns:p14="http://schemas.microsoft.com/office/powerpoint/2010/main" val="64948789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118268" y="90419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415907" y="82181"/>
            <a:ext cx="11155204"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Verificación en Campo* </a:t>
            </a:r>
            <a:r>
              <a:rPr lang="es-CO">
                <a:solidFill>
                  <a:srgbClr val="4472C4">
                    <a:lumMod val="50000"/>
                  </a:srgbClr>
                </a:solidFill>
              </a:rPr>
              <a:t>SEPTIEMBRE</a:t>
            </a:r>
            <a:r>
              <a:rPr kumimoji="0" lang="es-CO" sz="3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DE 2024</a:t>
            </a:r>
          </a:p>
        </p:txBody>
      </p:sp>
      <p:sp>
        <p:nvSpPr>
          <p:cNvPr id="29" name="CuadroTexto 28">
            <a:extLst>
              <a:ext uri="{FF2B5EF4-FFF2-40B4-BE49-F238E27FC236}">
                <a16:creationId xmlns:a16="http://schemas.microsoft.com/office/drawing/2014/main" id="{588C04A8-1E35-439D-9E0E-10C016717BD8}"/>
              </a:ext>
            </a:extLst>
          </p:cNvPr>
          <p:cNvSpPr txBox="1"/>
          <p:nvPr/>
        </p:nvSpPr>
        <p:spPr>
          <a:xfrm>
            <a:off x="6238746" y="5093635"/>
            <a:ext cx="5390051" cy="61555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 Verificaciones  10.170 </a:t>
            </a:r>
          </a:p>
        </p:txBody>
      </p:sp>
      <p:grpSp>
        <p:nvGrpSpPr>
          <p:cNvPr id="88" name="Grupo 87">
            <a:extLst>
              <a:ext uri="{FF2B5EF4-FFF2-40B4-BE49-F238E27FC236}">
                <a16:creationId xmlns:a16="http://schemas.microsoft.com/office/drawing/2014/main" id="{A8F3693D-21C2-4038-9CE1-FCB8F7D28AD4}"/>
              </a:ext>
            </a:extLst>
          </p:cNvPr>
          <p:cNvGrpSpPr/>
          <p:nvPr/>
        </p:nvGrpSpPr>
        <p:grpSpPr>
          <a:xfrm>
            <a:off x="415907" y="943013"/>
            <a:ext cx="4807237" cy="707886"/>
            <a:chOff x="415907" y="1107903"/>
            <a:chExt cx="4807237" cy="707886"/>
          </a:xfrm>
        </p:grpSpPr>
        <p:sp>
          <p:nvSpPr>
            <p:cNvPr id="31" name="CuadroTexto 30">
              <a:extLst>
                <a:ext uri="{FF2B5EF4-FFF2-40B4-BE49-F238E27FC236}">
                  <a16:creationId xmlns:a16="http://schemas.microsoft.com/office/drawing/2014/main" id="{1AA7EF3A-414C-415E-BF5C-C6AE57FA4037}"/>
                </a:ext>
              </a:extLst>
            </p:cNvPr>
            <p:cNvSpPr txBox="1"/>
            <p:nvPr/>
          </p:nvSpPr>
          <p:spPr>
            <a:xfrm>
              <a:off x="1329282" y="1107903"/>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Recolección y Transporte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2.253 </a:t>
              </a:r>
            </a:p>
          </p:txBody>
        </p:sp>
        <p:pic>
          <p:nvPicPr>
            <p:cNvPr id="33" name="Imagen 32">
              <a:extLst>
                <a:ext uri="{FF2B5EF4-FFF2-40B4-BE49-F238E27FC236}">
                  <a16:creationId xmlns:a16="http://schemas.microsoft.com/office/drawing/2014/main" id="{2B9B872A-0027-44BB-8F52-30DC8674BBA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flipH="1">
              <a:off x="415907" y="1191846"/>
              <a:ext cx="771429" cy="540000"/>
            </a:xfrm>
            <a:prstGeom prst="rect">
              <a:avLst/>
            </a:prstGeom>
          </p:spPr>
        </p:pic>
      </p:grpSp>
      <p:grpSp>
        <p:nvGrpSpPr>
          <p:cNvPr id="89" name="Grupo 88">
            <a:extLst>
              <a:ext uri="{FF2B5EF4-FFF2-40B4-BE49-F238E27FC236}">
                <a16:creationId xmlns:a16="http://schemas.microsoft.com/office/drawing/2014/main" id="{115FFF43-CA70-4BF0-9390-22BEB0052264}"/>
              </a:ext>
            </a:extLst>
          </p:cNvPr>
          <p:cNvGrpSpPr/>
          <p:nvPr/>
        </p:nvGrpSpPr>
        <p:grpSpPr>
          <a:xfrm>
            <a:off x="484557" y="1704709"/>
            <a:ext cx="4738587" cy="763900"/>
            <a:chOff x="484557" y="2128426"/>
            <a:chExt cx="4738587" cy="763900"/>
          </a:xfrm>
        </p:grpSpPr>
        <p:pic>
          <p:nvPicPr>
            <p:cNvPr id="35" name="Imagen 34">
              <a:extLst>
                <a:ext uri="{FF2B5EF4-FFF2-40B4-BE49-F238E27FC236}">
                  <a16:creationId xmlns:a16="http://schemas.microsoft.com/office/drawing/2014/main" id="{CAB05671-5EFE-4987-9B64-0BA06F37092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84557" y="2172326"/>
              <a:ext cx="694785" cy="720000"/>
            </a:xfrm>
            <a:prstGeom prst="rect">
              <a:avLst/>
            </a:prstGeom>
            <a:ln>
              <a:noFill/>
            </a:ln>
          </p:spPr>
        </p:pic>
        <p:sp>
          <p:nvSpPr>
            <p:cNvPr id="37" name="CuadroTexto 36">
              <a:extLst>
                <a:ext uri="{FF2B5EF4-FFF2-40B4-BE49-F238E27FC236}">
                  <a16:creationId xmlns:a16="http://schemas.microsoft.com/office/drawing/2014/main" id="{AB5E4685-D5FC-4A03-8E49-083BA87DE68A}"/>
                </a:ext>
              </a:extLst>
            </p:cNvPr>
            <p:cNvSpPr txBox="1"/>
            <p:nvPr/>
          </p:nvSpPr>
          <p:spPr>
            <a:xfrm>
              <a:off x="1329282" y="212842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Contenerización </a:t>
              </a:r>
              <a:r>
                <a:rPr kumimoji="0" lang="es-MX" sz="2000" b="0" i="0" u="none" strike="noStrike" kern="1200" cap="none" spc="0" normalizeH="0" baseline="30000" noProof="0">
                  <a:ln>
                    <a:noFill/>
                  </a:ln>
                  <a:solidFill>
                    <a:srgbClr val="4472C4">
                      <a:lumMod val="50000"/>
                    </a:srgbClr>
                  </a:solidFill>
                  <a:effectLst/>
                  <a:uLnTx/>
                  <a:uFillTx/>
                  <a:latin typeface="Calibri" panose="020F0502020204030204"/>
                  <a:ea typeface="+mn-ea"/>
                  <a:cs typeface="+mn-cs"/>
                </a:rPr>
                <a:t>1</a:t>
              </a:r>
              <a:endParaRPr kumimoji="0" lang="es-CO" sz="2000" b="1" i="0" u="none" strike="noStrike" kern="1200" cap="none" spc="0" normalizeH="0" baseline="30000" noProof="0">
                <a:ln>
                  <a:noFill/>
                </a:ln>
                <a:solidFill>
                  <a:srgbClr val="4472C4">
                    <a:lumMod val="50000"/>
                  </a:srgbClr>
                </a:solidFill>
                <a:effectLst/>
                <a:uLnTx/>
                <a:uFillTx/>
                <a:latin typeface="Calibri" panose="020F0502020204030204"/>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s-CO" sz="2000" b="1">
                  <a:solidFill>
                    <a:srgbClr val="4472C4">
                      <a:lumMod val="50000"/>
                    </a:srgbClr>
                  </a:solidFill>
                  <a:latin typeface="Calibri" panose="020F0502020204030204"/>
                </a:rPr>
                <a:t>359</a:t>
              </a: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p>
          </p:txBody>
        </p:sp>
      </p:grpSp>
      <p:grpSp>
        <p:nvGrpSpPr>
          <p:cNvPr id="91" name="Grupo 90">
            <a:extLst>
              <a:ext uri="{FF2B5EF4-FFF2-40B4-BE49-F238E27FC236}">
                <a16:creationId xmlns:a16="http://schemas.microsoft.com/office/drawing/2014/main" id="{44737337-3FF0-437A-AD23-4114ABAD3562}"/>
              </a:ext>
            </a:extLst>
          </p:cNvPr>
          <p:cNvGrpSpPr/>
          <p:nvPr/>
        </p:nvGrpSpPr>
        <p:grpSpPr>
          <a:xfrm>
            <a:off x="467336" y="4916502"/>
            <a:ext cx="5525517" cy="707886"/>
            <a:chOff x="454707" y="4307278"/>
            <a:chExt cx="5525517" cy="707886"/>
          </a:xfrm>
        </p:grpSpPr>
        <p:pic>
          <p:nvPicPr>
            <p:cNvPr id="25" name="Imagen 24">
              <a:extLst>
                <a:ext uri="{FF2B5EF4-FFF2-40B4-BE49-F238E27FC236}">
                  <a16:creationId xmlns:a16="http://schemas.microsoft.com/office/drawing/2014/main" id="{9738186C-4736-43FC-A446-0D2E2ED2084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54707" y="4424343"/>
              <a:ext cx="717332" cy="540000"/>
            </a:xfrm>
            <a:prstGeom prst="rect">
              <a:avLst/>
            </a:prstGeom>
            <a:ln>
              <a:noFill/>
            </a:ln>
          </p:spPr>
        </p:pic>
        <p:sp>
          <p:nvSpPr>
            <p:cNvPr id="41" name="CuadroTexto 40">
              <a:extLst>
                <a:ext uri="{FF2B5EF4-FFF2-40B4-BE49-F238E27FC236}">
                  <a16:creationId xmlns:a16="http://schemas.microsoft.com/office/drawing/2014/main" id="{23272282-A121-4524-8042-9CD43A48DEA9}"/>
                </a:ext>
              </a:extLst>
            </p:cNvPr>
            <p:cNvSpPr txBox="1"/>
            <p:nvPr/>
          </p:nvSpPr>
          <p:spPr>
            <a:xfrm>
              <a:off x="1329282" y="4307278"/>
              <a:ext cx="465094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Lavado  de Áreas Públicas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13 </a:t>
              </a:r>
            </a:p>
          </p:txBody>
        </p:sp>
      </p:grpSp>
      <p:grpSp>
        <p:nvGrpSpPr>
          <p:cNvPr id="90" name="Grupo 89">
            <a:extLst>
              <a:ext uri="{FF2B5EF4-FFF2-40B4-BE49-F238E27FC236}">
                <a16:creationId xmlns:a16="http://schemas.microsoft.com/office/drawing/2014/main" id="{9F60E579-A73F-421C-A133-4FA1EF4AFFEE}"/>
              </a:ext>
            </a:extLst>
          </p:cNvPr>
          <p:cNvGrpSpPr/>
          <p:nvPr/>
        </p:nvGrpSpPr>
        <p:grpSpPr>
          <a:xfrm>
            <a:off x="498565" y="2476386"/>
            <a:ext cx="4755808" cy="720000"/>
            <a:chOff x="467336" y="3213474"/>
            <a:chExt cx="4755808" cy="720000"/>
          </a:xfrm>
        </p:grpSpPr>
        <p:sp>
          <p:nvSpPr>
            <p:cNvPr id="39" name="CuadroTexto 38">
              <a:extLst>
                <a:ext uri="{FF2B5EF4-FFF2-40B4-BE49-F238E27FC236}">
                  <a16:creationId xmlns:a16="http://schemas.microsoft.com/office/drawing/2014/main" id="{91E551CB-B92A-4112-8B63-680A286A437E}"/>
                </a:ext>
              </a:extLst>
            </p:cNvPr>
            <p:cNvSpPr txBox="1"/>
            <p:nvPr/>
          </p:nvSpPr>
          <p:spPr>
            <a:xfrm>
              <a:off x="1329282" y="3213474"/>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Barrido y Limpieza </a:t>
              </a:r>
              <a:r>
                <a:rPr kumimoji="0" lang="es-MX" sz="2000" b="0" i="0" u="none" strike="noStrike" kern="1200" cap="none" spc="0" normalizeH="0" baseline="30000" noProof="0">
                  <a:ln>
                    <a:noFill/>
                  </a:ln>
                  <a:solidFill>
                    <a:srgbClr val="4472C4">
                      <a:lumMod val="50000"/>
                    </a:srgbClr>
                  </a:solidFill>
                  <a:effectLst/>
                  <a:uLnTx/>
                  <a:uFillTx/>
                  <a:latin typeface="Calibri" panose="020F0502020204030204"/>
                  <a:ea typeface="+mn-ea"/>
                  <a:cs typeface="+mn-cs"/>
                </a:rPr>
                <a:t>2</a:t>
              </a:r>
              <a:r>
                <a:rPr kumimoji="0" lang="es-CO" sz="2000" b="1" i="0" u="none" strike="noStrike" kern="1200" cap="none" spc="0" normalizeH="0" baseline="30000" noProof="0">
                  <a:ln>
                    <a:noFill/>
                  </a:ln>
                  <a:solidFill>
                    <a:srgbClr val="4472C4">
                      <a:lumMod val="50000"/>
                    </a:srgbClr>
                  </a:solidFill>
                  <a:effectLst/>
                  <a:uLnTx/>
                  <a:uFillTx/>
                  <a:latin typeface="Calibri" panose="020F0502020204030204"/>
                  <a:ea typeface="+mn-ea"/>
                  <a:cs typeface="Times New Roman" panose="02020603050405020304" pitchFamily="18" charset="0"/>
                </a:rPr>
                <a:t>	</a:t>
              </a:r>
              <a:endPar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2.059</a:t>
              </a:r>
            </a:p>
          </p:txBody>
        </p:sp>
        <p:pic>
          <p:nvPicPr>
            <p:cNvPr id="67" name="Gráfico 66" descr="Cubo y fregona">
              <a:extLst>
                <a:ext uri="{FF2B5EF4-FFF2-40B4-BE49-F238E27FC236}">
                  <a16:creationId xmlns:a16="http://schemas.microsoft.com/office/drawing/2014/main" id="{08B62153-E92A-429A-B41C-A9E676B92864}"/>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67336" y="3213474"/>
              <a:ext cx="720000" cy="720000"/>
            </a:xfrm>
            <a:prstGeom prst="rect">
              <a:avLst/>
            </a:prstGeom>
          </p:spPr>
        </p:pic>
      </p:grpSp>
      <p:grpSp>
        <p:nvGrpSpPr>
          <p:cNvPr id="92" name="Grupo 91">
            <a:extLst>
              <a:ext uri="{FF2B5EF4-FFF2-40B4-BE49-F238E27FC236}">
                <a16:creationId xmlns:a16="http://schemas.microsoft.com/office/drawing/2014/main" id="{63C9395D-A0F8-4E47-B19B-1F2A4F9483BF}"/>
              </a:ext>
            </a:extLst>
          </p:cNvPr>
          <p:cNvGrpSpPr/>
          <p:nvPr/>
        </p:nvGrpSpPr>
        <p:grpSpPr>
          <a:xfrm>
            <a:off x="498565" y="4094843"/>
            <a:ext cx="6234775" cy="768945"/>
            <a:chOff x="442956" y="5364457"/>
            <a:chExt cx="6234775" cy="768945"/>
          </a:xfrm>
        </p:grpSpPr>
        <p:pic>
          <p:nvPicPr>
            <p:cNvPr id="65" name="Gráfico 64" descr="Escena de autopista">
              <a:extLst>
                <a:ext uri="{FF2B5EF4-FFF2-40B4-BE49-F238E27FC236}">
                  <a16:creationId xmlns:a16="http://schemas.microsoft.com/office/drawing/2014/main" id="{725F3CA4-8A54-4303-8673-8807C7DA010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42956" y="5364457"/>
              <a:ext cx="720000" cy="720000"/>
            </a:xfrm>
            <a:prstGeom prst="rect">
              <a:avLst/>
            </a:prstGeom>
          </p:spPr>
        </p:pic>
        <p:sp>
          <p:nvSpPr>
            <p:cNvPr id="71" name="CuadroTexto 70">
              <a:extLst>
                <a:ext uri="{FF2B5EF4-FFF2-40B4-BE49-F238E27FC236}">
                  <a16:creationId xmlns:a16="http://schemas.microsoft.com/office/drawing/2014/main" id="{B38A43B2-F208-4131-9014-D000FFBE723B}"/>
                </a:ext>
              </a:extLst>
            </p:cNvPr>
            <p:cNvSpPr txBox="1"/>
            <p:nvPr/>
          </p:nvSpPr>
          <p:spPr>
            <a:xfrm>
              <a:off x="1287681" y="5425516"/>
              <a:ext cx="5390050"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Corte de Césped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1.156</a:t>
              </a:r>
            </a:p>
          </p:txBody>
        </p:sp>
      </p:grpSp>
      <p:grpSp>
        <p:nvGrpSpPr>
          <p:cNvPr id="93" name="Grupo 92">
            <a:extLst>
              <a:ext uri="{FF2B5EF4-FFF2-40B4-BE49-F238E27FC236}">
                <a16:creationId xmlns:a16="http://schemas.microsoft.com/office/drawing/2014/main" id="{EA5913C6-6E43-45DE-8A4A-09772536909A}"/>
              </a:ext>
            </a:extLst>
          </p:cNvPr>
          <p:cNvGrpSpPr/>
          <p:nvPr/>
        </p:nvGrpSpPr>
        <p:grpSpPr>
          <a:xfrm>
            <a:off x="467336" y="3368347"/>
            <a:ext cx="4738587" cy="726496"/>
            <a:chOff x="6276950" y="1097656"/>
            <a:chExt cx="4738587" cy="726496"/>
          </a:xfrm>
        </p:grpSpPr>
        <p:pic>
          <p:nvPicPr>
            <p:cNvPr id="59" name="Gráfico 58" descr="Árbol de hojas podridas">
              <a:extLst>
                <a:ext uri="{FF2B5EF4-FFF2-40B4-BE49-F238E27FC236}">
                  <a16:creationId xmlns:a16="http://schemas.microsoft.com/office/drawing/2014/main" id="{93C03901-9C1B-43E0-B03C-848361A90C27}"/>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76950" y="1104152"/>
              <a:ext cx="720000" cy="720000"/>
            </a:xfrm>
            <a:prstGeom prst="rect">
              <a:avLst/>
            </a:prstGeom>
          </p:spPr>
        </p:pic>
        <p:sp>
          <p:nvSpPr>
            <p:cNvPr id="73" name="CuadroTexto 72">
              <a:extLst>
                <a:ext uri="{FF2B5EF4-FFF2-40B4-BE49-F238E27FC236}">
                  <a16:creationId xmlns:a16="http://schemas.microsoft.com/office/drawing/2014/main" id="{546EF7EC-FA94-4DC6-B6F8-31F3D48A3E2B}"/>
                </a:ext>
              </a:extLst>
            </p:cNvPr>
            <p:cNvSpPr txBox="1"/>
            <p:nvPr/>
          </p:nvSpPr>
          <p:spPr>
            <a:xfrm>
              <a:off x="7121675" y="109765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Poda de Árboles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828 </a:t>
              </a:r>
            </a:p>
          </p:txBody>
        </p:sp>
      </p:grpSp>
      <p:grpSp>
        <p:nvGrpSpPr>
          <p:cNvPr id="94" name="Grupo 93">
            <a:extLst>
              <a:ext uri="{FF2B5EF4-FFF2-40B4-BE49-F238E27FC236}">
                <a16:creationId xmlns:a16="http://schemas.microsoft.com/office/drawing/2014/main" id="{5DB38099-5BEF-441E-9C8A-D6719A877064}"/>
              </a:ext>
            </a:extLst>
          </p:cNvPr>
          <p:cNvGrpSpPr/>
          <p:nvPr/>
        </p:nvGrpSpPr>
        <p:grpSpPr>
          <a:xfrm>
            <a:off x="6444502" y="967417"/>
            <a:ext cx="4827655" cy="720000"/>
            <a:chOff x="6250315" y="2159652"/>
            <a:chExt cx="4827655" cy="720000"/>
          </a:xfrm>
        </p:grpSpPr>
        <p:pic>
          <p:nvPicPr>
            <p:cNvPr id="57" name="Gráfico 56" descr="Mecánico de automóviles">
              <a:extLst>
                <a:ext uri="{FF2B5EF4-FFF2-40B4-BE49-F238E27FC236}">
                  <a16:creationId xmlns:a16="http://schemas.microsoft.com/office/drawing/2014/main" id="{55AC6B4B-71AF-4A5C-81E3-7CCD48B554BD}"/>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6250315" y="2159652"/>
              <a:ext cx="720000" cy="720000"/>
            </a:xfrm>
            <a:prstGeom prst="rect">
              <a:avLst/>
            </a:prstGeom>
          </p:spPr>
        </p:pic>
        <p:sp>
          <p:nvSpPr>
            <p:cNvPr id="75" name="CuadroTexto 74">
              <a:extLst>
                <a:ext uri="{FF2B5EF4-FFF2-40B4-BE49-F238E27FC236}">
                  <a16:creationId xmlns:a16="http://schemas.microsoft.com/office/drawing/2014/main" id="{44E12EB4-74B8-4F5A-9673-950CE519F319}"/>
                </a:ext>
              </a:extLst>
            </p:cNvPr>
            <p:cNvSpPr txBox="1"/>
            <p:nvPr/>
          </p:nvSpPr>
          <p:spPr>
            <a:xfrm>
              <a:off x="7184108" y="2171743"/>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Mantenimiento Flota Vehicular </a:t>
              </a:r>
              <a:r>
                <a:rPr kumimoji="0" lang="es-CO" sz="2000" b="0" i="0" u="none" strike="noStrike" kern="1200" cap="none" spc="0" normalizeH="0" baseline="30000" noProof="0">
                  <a:ln>
                    <a:noFill/>
                  </a:ln>
                  <a:solidFill>
                    <a:srgbClr val="4472C4">
                      <a:lumMod val="50000"/>
                    </a:srgbClr>
                  </a:solidFill>
                  <a:effectLst/>
                  <a:uLnTx/>
                  <a:uFillTx/>
                  <a:latin typeface="Calibri" panose="020F0502020204030204"/>
                  <a:ea typeface="+mn-ea"/>
                  <a:cs typeface="Times New Roman" panose="02020603050405020304" pitchFamily="18" charset="0"/>
                </a:rPr>
                <a:t>4</a:t>
              </a:r>
              <a:endParaRPr kumimoji="0" lang="es-CO" sz="2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r>
                <a:rPr lang="es-CO" sz="2000" b="1">
                  <a:solidFill>
                    <a:srgbClr val="4472C4">
                      <a:lumMod val="50000"/>
                    </a:srgbClr>
                  </a:solidFill>
                  <a:latin typeface="Calibri" panose="020F0502020204030204"/>
                </a:rPr>
                <a:t>270</a:t>
              </a:r>
              <a:endPar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p:txBody>
        </p:sp>
      </p:grpSp>
      <p:grpSp>
        <p:nvGrpSpPr>
          <p:cNvPr id="96" name="Grupo 95">
            <a:extLst>
              <a:ext uri="{FF2B5EF4-FFF2-40B4-BE49-F238E27FC236}">
                <a16:creationId xmlns:a16="http://schemas.microsoft.com/office/drawing/2014/main" id="{99A1CCEE-E939-4027-933B-E8D3B6DC40B0}"/>
              </a:ext>
            </a:extLst>
          </p:cNvPr>
          <p:cNvGrpSpPr/>
          <p:nvPr/>
        </p:nvGrpSpPr>
        <p:grpSpPr>
          <a:xfrm>
            <a:off x="6444502" y="2501422"/>
            <a:ext cx="4827655" cy="720000"/>
            <a:chOff x="6300632" y="4079316"/>
            <a:chExt cx="4827655" cy="720000"/>
          </a:xfrm>
        </p:grpSpPr>
        <p:pic>
          <p:nvPicPr>
            <p:cNvPr id="61" name="Gráfico 60" descr="Globo terráqueo: América">
              <a:extLst>
                <a:ext uri="{FF2B5EF4-FFF2-40B4-BE49-F238E27FC236}">
                  <a16:creationId xmlns:a16="http://schemas.microsoft.com/office/drawing/2014/main" id="{5D54DC45-A290-4DEA-96B2-A581B87FCFAF}"/>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6300632" y="4079316"/>
              <a:ext cx="720000" cy="720000"/>
            </a:xfrm>
            <a:prstGeom prst="rect">
              <a:avLst/>
            </a:prstGeom>
          </p:spPr>
        </p:pic>
        <p:sp>
          <p:nvSpPr>
            <p:cNvPr id="79" name="CuadroTexto 78">
              <a:extLst>
                <a:ext uri="{FF2B5EF4-FFF2-40B4-BE49-F238E27FC236}">
                  <a16:creationId xmlns:a16="http://schemas.microsoft.com/office/drawing/2014/main" id="{82BFECD8-F759-47DD-85DF-08036ADE3182}"/>
                </a:ext>
              </a:extLst>
            </p:cNvPr>
            <p:cNvSpPr txBox="1"/>
            <p:nvPr/>
          </p:nvSpPr>
          <p:spPr>
            <a:xfrm>
              <a:off x="7234425" y="407931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Ambiental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5 </a:t>
              </a:r>
            </a:p>
          </p:txBody>
        </p:sp>
      </p:grpSp>
      <p:grpSp>
        <p:nvGrpSpPr>
          <p:cNvPr id="98" name="Grupo 97">
            <a:extLst>
              <a:ext uri="{FF2B5EF4-FFF2-40B4-BE49-F238E27FC236}">
                <a16:creationId xmlns:a16="http://schemas.microsoft.com/office/drawing/2014/main" id="{0EC6370E-F066-47E8-87D4-02D24721C59C}"/>
              </a:ext>
            </a:extLst>
          </p:cNvPr>
          <p:cNvGrpSpPr/>
          <p:nvPr/>
        </p:nvGrpSpPr>
        <p:grpSpPr>
          <a:xfrm>
            <a:off x="6442934" y="3293150"/>
            <a:ext cx="5521570" cy="707886"/>
            <a:chOff x="6224817" y="5979579"/>
            <a:chExt cx="5521570" cy="707886"/>
          </a:xfrm>
        </p:grpSpPr>
        <p:pic>
          <p:nvPicPr>
            <p:cNvPr id="21" name="Imagen 20">
              <a:extLst>
                <a:ext uri="{FF2B5EF4-FFF2-40B4-BE49-F238E27FC236}">
                  <a16:creationId xmlns:a16="http://schemas.microsoft.com/office/drawing/2014/main" id="{BE277550-3B51-4E8B-9730-81EBEDA2F95F}"/>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6224817" y="6106458"/>
              <a:ext cx="797314" cy="496672"/>
            </a:xfrm>
            <a:prstGeom prst="rect">
              <a:avLst/>
            </a:prstGeom>
            <a:ln>
              <a:noFill/>
            </a:ln>
          </p:spPr>
        </p:pic>
        <p:sp>
          <p:nvSpPr>
            <p:cNvPr id="83" name="CuadroTexto 82">
              <a:extLst>
                <a:ext uri="{FF2B5EF4-FFF2-40B4-BE49-F238E27FC236}">
                  <a16:creationId xmlns:a16="http://schemas.microsoft.com/office/drawing/2014/main" id="{AF0521F0-A2AA-4B4E-9584-F4C817836268}"/>
                </a:ext>
              </a:extLst>
            </p:cNvPr>
            <p:cNvSpPr txBox="1"/>
            <p:nvPr/>
          </p:nvSpPr>
          <p:spPr>
            <a:xfrm>
              <a:off x="7243221" y="5979579"/>
              <a:ext cx="4503166"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Puntos Críticos y Arrojo Clandestino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3.066 </a:t>
              </a:r>
            </a:p>
          </p:txBody>
        </p:sp>
      </p:grpSp>
      <p:grpSp>
        <p:nvGrpSpPr>
          <p:cNvPr id="95" name="Grupo 94">
            <a:extLst>
              <a:ext uri="{FF2B5EF4-FFF2-40B4-BE49-F238E27FC236}">
                <a16:creationId xmlns:a16="http://schemas.microsoft.com/office/drawing/2014/main" id="{9BCBC44D-3AFD-4055-AC3F-F9ABFB9FE78C}"/>
              </a:ext>
            </a:extLst>
          </p:cNvPr>
          <p:cNvGrpSpPr/>
          <p:nvPr/>
        </p:nvGrpSpPr>
        <p:grpSpPr>
          <a:xfrm>
            <a:off x="467336" y="5624388"/>
            <a:ext cx="4770798" cy="764281"/>
            <a:chOff x="6376526" y="3106465"/>
            <a:chExt cx="4770798" cy="764281"/>
          </a:xfrm>
        </p:grpSpPr>
        <p:sp>
          <p:nvSpPr>
            <p:cNvPr id="77" name="CuadroTexto 76">
              <a:extLst>
                <a:ext uri="{FF2B5EF4-FFF2-40B4-BE49-F238E27FC236}">
                  <a16:creationId xmlns:a16="http://schemas.microsoft.com/office/drawing/2014/main" id="{A6957FE2-3410-4876-BA8A-998BF11EA5E9}"/>
                </a:ext>
              </a:extLst>
            </p:cNvPr>
            <p:cNvSpPr txBox="1"/>
            <p:nvPr/>
          </p:nvSpPr>
          <p:spPr>
            <a:xfrm>
              <a:off x="7253462" y="3162860"/>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Cestas Públicas </a:t>
              </a:r>
              <a:r>
                <a:rPr kumimoji="0" lang="es-CO" sz="2000" b="0" i="0" u="none" strike="noStrike" kern="1200" cap="none" spc="0" normalizeH="0" baseline="30000" noProof="0">
                  <a:ln>
                    <a:noFill/>
                  </a:ln>
                  <a:solidFill>
                    <a:srgbClr val="4472C4">
                      <a:lumMod val="50000"/>
                    </a:srgbClr>
                  </a:solidFill>
                  <a:effectLst/>
                  <a:uLnTx/>
                  <a:uFillTx/>
                  <a:latin typeface="Calibri" panose="020F0502020204030204"/>
                  <a:ea typeface="Times New Roman" panose="02020603050405020304" pitchFamily="18" charset="0"/>
                  <a:cs typeface="+mn-cs"/>
                </a:rPr>
                <a:t>3</a:t>
              </a:r>
              <a:r>
                <a:rPr kumimoji="0" lang="es-CO" sz="2000" b="0" i="0" u="none" strike="noStrike" kern="1200" cap="none" spc="0" normalizeH="0" baseline="30000" noProof="0">
                  <a:ln>
                    <a:noFill/>
                  </a:ln>
                  <a:solidFill>
                    <a:prstClr val="black"/>
                  </a:solidFill>
                  <a:effectLst/>
                  <a:uLnTx/>
                  <a:uFillTx/>
                  <a:latin typeface="Calibri" panose="020F0502020204030204"/>
                  <a:ea typeface="Times New Roman" panose="02020603050405020304" pitchFamily="18" charset="0"/>
                  <a:cs typeface="+mn-cs"/>
                </a:rPr>
                <a:t> </a:t>
              </a: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r>
                <a:rPr kumimoji="0" lang="es-CO" sz="2000" b="1" i="0" u="none" strike="noStrike" kern="1200" cap="none" spc="0" normalizeH="0" baseline="30000" noProof="0">
                  <a:ln>
                    <a:noFill/>
                  </a:ln>
                  <a:solidFill>
                    <a:srgbClr val="4472C4">
                      <a:lumMod val="50000"/>
                    </a:srgbClr>
                  </a:solidFill>
                  <a:effectLst/>
                  <a:uLnTx/>
                  <a:uFillTx/>
                  <a:latin typeface="Calibri" panose="020F0502020204030204"/>
                  <a:ea typeface="Calibri" panose="020F0502020204030204" pitchFamily="34" charset="0"/>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132 </a:t>
              </a:r>
            </a:p>
          </p:txBody>
        </p:sp>
        <p:pic>
          <p:nvPicPr>
            <p:cNvPr id="85" name="Gráfico 84" descr="Basura">
              <a:extLst>
                <a:ext uri="{FF2B5EF4-FFF2-40B4-BE49-F238E27FC236}">
                  <a16:creationId xmlns:a16="http://schemas.microsoft.com/office/drawing/2014/main" id="{AD567C57-38EF-4D22-A02D-A245E4B4B529}"/>
                </a:ext>
              </a:extLst>
            </p:cNvPr>
            <p:cNvPicPr>
              <a:picLocks noChangeAspect="1"/>
            </p:cNvPicPr>
            <p:nvPr/>
          </p:nvPicPr>
          <p:blipFill>
            <a:blip r:embed="rId17" cstate="email">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6376526" y="3106465"/>
              <a:ext cx="720000" cy="720000"/>
            </a:xfrm>
            <a:prstGeom prst="rect">
              <a:avLst/>
            </a:prstGeom>
          </p:spPr>
        </p:pic>
      </p:grpSp>
      <p:grpSp>
        <p:nvGrpSpPr>
          <p:cNvPr id="97" name="Grupo 96">
            <a:extLst>
              <a:ext uri="{FF2B5EF4-FFF2-40B4-BE49-F238E27FC236}">
                <a16:creationId xmlns:a16="http://schemas.microsoft.com/office/drawing/2014/main" id="{DE298BCA-FE7E-4FAC-BECF-A6598E48DA93}"/>
              </a:ext>
            </a:extLst>
          </p:cNvPr>
          <p:cNvGrpSpPr/>
          <p:nvPr/>
        </p:nvGrpSpPr>
        <p:grpSpPr>
          <a:xfrm>
            <a:off x="6442934" y="1713008"/>
            <a:ext cx="5521570" cy="732815"/>
            <a:chOff x="6300632" y="4970073"/>
            <a:chExt cx="5521570" cy="732815"/>
          </a:xfrm>
        </p:grpSpPr>
        <p:sp>
          <p:nvSpPr>
            <p:cNvPr id="81" name="CuadroTexto 80">
              <a:extLst>
                <a:ext uri="{FF2B5EF4-FFF2-40B4-BE49-F238E27FC236}">
                  <a16:creationId xmlns:a16="http://schemas.microsoft.com/office/drawing/2014/main" id="{A0490CF3-4E98-4BE4-A3A7-C90934C67FF7}"/>
                </a:ext>
              </a:extLst>
            </p:cNvPr>
            <p:cNvSpPr txBox="1"/>
            <p:nvPr/>
          </p:nvSpPr>
          <p:spPr>
            <a:xfrm>
              <a:off x="7234425" y="4970073"/>
              <a:ext cx="4587777"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Seguridad y Salud en el Trabajo </a:t>
              </a:r>
              <a:r>
                <a:rPr kumimoji="0" lang="es-CO" sz="2000" b="0" i="0" u="none" strike="noStrike" kern="1200" cap="none" spc="0" normalizeH="0" baseline="30000" noProof="0">
                  <a:ln>
                    <a:noFill/>
                  </a:ln>
                  <a:solidFill>
                    <a:srgbClr val="4472C4">
                      <a:lumMod val="50000"/>
                    </a:srgbClr>
                  </a:solidFill>
                  <a:effectLst/>
                  <a:uLnTx/>
                  <a:uFillTx/>
                  <a:latin typeface="Calibri" panose="020F0502020204030204"/>
                  <a:ea typeface="+mn-ea"/>
                  <a:cs typeface="Times New Roman" panose="02020603050405020304" pitchFamily="18" charset="0"/>
                </a:rPr>
                <a:t>5</a:t>
              </a:r>
              <a:endParaRPr kumimoji="0" lang="es-CO" sz="20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21 </a:t>
              </a:r>
            </a:p>
          </p:txBody>
        </p:sp>
        <p:pic>
          <p:nvPicPr>
            <p:cNvPr id="87" name="Gráfico 86" descr="Médico">
              <a:extLst>
                <a:ext uri="{FF2B5EF4-FFF2-40B4-BE49-F238E27FC236}">
                  <a16:creationId xmlns:a16="http://schemas.microsoft.com/office/drawing/2014/main" id="{FC1DBB53-66AE-4E3E-A68A-165ADD5178D1}"/>
                </a:ext>
              </a:extLst>
            </p:cNvPr>
            <p:cNvPicPr>
              <a:picLocks noChangeAspect="1"/>
            </p:cNvPicPr>
            <p:nvPr/>
          </p:nvPicPr>
          <p:blipFill>
            <a:blip r:embed="rId19" cstate="email">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6300632" y="4982888"/>
              <a:ext cx="720000" cy="720000"/>
            </a:xfrm>
            <a:prstGeom prst="rect">
              <a:avLst/>
            </a:prstGeom>
          </p:spPr>
        </p:pic>
      </p:grpSp>
      <p:grpSp>
        <p:nvGrpSpPr>
          <p:cNvPr id="4" name="Grupo 3">
            <a:extLst>
              <a:ext uri="{FF2B5EF4-FFF2-40B4-BE49-F238E27FC236}">
                <a16:creationId xmlns:a16="http://schemas.microsoft.com/office/drawing/2014/main" id="{6C204AFF-D2F0-400B-AA22-730E7932E30D}"/>
              </a:ext>
            </a:extLst>
          </p:cNvPr>
          <p:cNvGrpSpPr/>
          <p:nvPr/>
        </p:nvGrpSpPr>
        <p:grpSpPr>
          <a:xfrm>
            <a:off x="6621656" y="4094843"/>
            <a:ext cx="5059957" cy="788698"/>
            <a:chOff x="6366825" y="4357310"/>
            <a:chExt cx="5059957" cy="788698"/>
          </a:xfrm>
        </p:grpSpPr>
        <p:sp>
          <p:nvSpPr>
            <p:cNvPr id="42" name="CuadroTexto 41">
              <a:extLst>
                <a:ext uri="{FF2B5EF4-FFF2-40B4-BE49-F238E27FC236}">
                  <a16:creationId xmlns:a16="http://schemas.microsoft.com/office/drawing/2014/main" id="{4CF750E2-5796-45AD-9833-EDDD30728378}"/>
                </a:ext>
              </a:extLst>
            </p:cNvPr>
            <p:cNvSpPr txBox="1"/>
            <p:nvPr/>
          </p:nvSpPr>
          <p:spPr>
            <a:xfrm>
              <a:off x="7226827" y="4438122"/>
              <a:ext cx="4199955"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Mayores Frecuencias de Lavado</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2000" b="1">
                  <a:solidFill>
                    <a:srgbClr val="4472C4">
                      <a:lumMod val="50000"/>
                    </a:srgbClr>
                  </a:solidFill>
                  <a:latin typeface="Calibri" panose="020F0502020204030204"/>
                </a:rPr>
                <a:t>8</a:t>
              </a:r>
              <a:r>
                <a:rPr kumimoji="0" lang="es-CO" sz="2000" b="1"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p>
          </p:txBody>
        </p:sp>
        <p:pic>
          <p:nvPicPr>
            <p:cNvPr id="3" name="Gráfico 2" descr="Boca de incendios rota">
              <a:extLst>
                <a:ext uri="{FF2B5EF4-FFF2-40B4-BE49-F238E27FC236}">
                  <a16:creationId xmlns:a16="http://schemas.microsoft.com/office/drawing/2014/main" id="{A62F0B88-A380-4E35-A7F9-98DECB18BA4C}"/>
                </a:ext>
              </a:extLst>
            </p:cNvPr>
            <p:cNvPicPr>
              <a:picLocks noChangeAspect="1"/>
            </p:cNvPicPr>
            <p:nvPr/>
          </p:nvPicPr>
          <p:blipFill>
            <a:blip r:embed="rId21" cstate="email">
              <a:extLst>
                <a:ext uri="{28A0092B-C50C-407E-A947-70E740481C1C}">
                  <a14:useLocalDpi xmlns:a14="http://schemas.microsoft.com/office/drawing/2010/main"/>
                </a:ext>
                <a:ext uri="{96DAC541-7B7A-43D3-8B79-37D633B846F1}">
                  <asvg:svgBlip xmlns:asvg="http://schemas.microsoft.com/office/drawing/2016/SVG/main" r:embed="rId22"/>
                </a:ext>
              </a:extLst>
            </a:blip>
            <a:stretch>
              <a:fillRect/>
            </a:stretch>
          </p:blipFill>
          <p:spPr>
            <a:xfrm>
              <a:off x="6366825" y="4357310"/>
              <a:ext cx="733030" cy="733030"/>
            </a:xfrm>
            <a:prstGeom prst="rect">
              <a:avLst/>
            </a:prstGeom>
          </p:spPr>
        </p:pic>
      </p:grpSp>
      <p:sp>
        <p:nvSpPr>
          <p:cNvPr id="47" name="CuadroTexto 46">
            <a:extLst>
              <a:ext uri="{FF2B5EF4-FFF2-40B4-BE49-F238E27FC236}">
                <a16:creationId xmlns:a16="http://schemas.microsoft.com/office/drawing/2014/main" id="{E7452025-156A-48DC-B5B0-8D1EEF2AF092}"/>
              </a:ext>
            </a:extLst>
          </p:cNvPr>
          <p:cNvSpPr txBox="1"/>
          <p:nvPr/>
        </p:nvSpPr>
        <p:spPr>
          <a:xfrm>
            <a:off x="53459" y="6475685"/>
            <a:ext cx="12020273" cy="36933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Notas: Los datos presentados suman las visitas de: 1 - Instalación, mantenimiento y lavado de contenedores; 2- Barrido manual y barrido mecánico; 3 – Instalación y mantenimiento 4- Vehículos en el despacho, seguimiento a vehículos y vehículos al interior del PIDJ, Inoperatividad de flota 5 – SST y cuartelillos * Para todas las ASE **Corresponden a operativos especiales , para el mes de agosto la interventoría no contaba con la vigencia del contrato de adición de Mayores Frecuencias de Lavado.</a:t>
            </a:r>
          </a:p>
        </p:txBody>
      </p:sp>
    </p:spTree>
    <p:extLst>
      <p:ext uri="{BB962C8B-B14F-4D97-AF65-F5344CB8AC3E}">
        <p14:creationId xmlns:p14="http://schemas.microsoft.com/office/powerpoint/2010/main" val="355315296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248995" y="-3471"/>
            <a:ext cx="9724148" cy="1200329"/>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Verificación en Campo - Operativos Especiales</a:t>
            </a:r>
            <a:endParaRPr lang="es-CO" sz="2000">
              <a:latin typeface="Candara" panose="020E0502030303020204" pitchFamily="34" charset="0"/>
            </a:endParaRPr>
          </a:p>
          <a:p>
            <a:pPr lvl="1"/>
            <a:r>
              <a:rPr lang="es-CO" sz="1600" b="0">
                <a:solidFill>
                  <a:schemeClr val="tx2"/>
                </a:solidFill>
              </a:rPr>
              <a:t>Cantidad ejecutada por localidad – septiembre de 2024</a:t>
            </a:r>
          </a:p>
          <a:p>
            <a:pPr lvl="1"/>
            <a:endParaRPr lang="es-CO" sz="2000" b="1">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cxnSp>
        <p:nvCxnSpPr>
          <p:cNvPr id="4" name="Conector recto 3">
            <a:extLst>
              <a:ext uri="{FF2B5EF4-FFF2-40B4-BE49-F238E27FC236}">
                <a16:creationId xmlns:a16="http://schemas.microsoft.com/office/drawing/2014/main" id="{805441BF-1AD5-73CF-BA75-D280F8666AFA}"/>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3" name="Gráfico 2">
            <a:extLst>
              <a:ext uri="{FF2B5EF4-FFF2-40B4-BE49-F238E27FC236}">
                <a16:creationId xmlns:a16="http://schemas.microsoft.com/office/drawing/2014/main" id="{AD3A3812-1DC7-2BE5-C5EE-761C1AAD00BA}"/>
              </a:ext>
            </a:extLst>
          </p:cNvPr>
          <p:cNvGraphicFramePr>
            <a:graphicFrameLocks/>
          </p:cNvGraphicFramePr>
          <p:nvPr/>
        </p:nvGraphicFramePr>
        <p:xfrm>
          <a:off x="291978" y="1381675"/>
          <a:ext cx="11454545" cy="492698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0927110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Verificación en Campo - Operativos Especiales</a:t>
            </a:r>
            <a:endParaRPr lang="es-CO" sz="2000">
              <a:latin typeface="Candara" panose="020E0502030303020204" pitchFamily="34" charset="0"/>
            </a:endParaRPr>
          </a:p>
          <a:p>
            <a:pPr lvl="1"/>
            <a:r>
              <a:rPr lang="es-CO" sz="1600" b="0">
                <a:solidFill>
                  <a:schemeClr val="tx2"/>
                </a:solidFill>
              </a:rPr>
              <a:t>Cantidad ejecutada por ase por componente del servicio – septiembre de 2024</a:t>
            </a:r>
            <a:r>
              <a:rPr lang="es-CO" sz="1400" b="1">
                <a:latin typeface="Candara" panose="020E0502030303020204" pitchFamily="34" charset="0"/>
              </a:rPr>
              <a:t>ESQUEMA DE</a:t>
            </a:r>
            <a:endParaRPr lang="es-CO" sz="2000" b="1">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nvGraphicFramePr>
        <p:xfrm>
          <a:off x="346364" y="1333419"/>
          <a:ext cx="11485419" cy="5217989"/>
        </p:xfrm>
        <a:graphic>
          <a:graphicData uri="http://schemas.openxmlformats.org/drawingml/2006/table">
            <a:tbl>
              <a:tblPr firstRow="1" bandRow="1">
                <a:tableStyleId>{68D230F3-CF80-4859-8CE7-A43EE81993B5}</a:tableStyleId>
              </a:tblPr>
              <a:tblGrid>
                <a:gridCol w="3260216">
                  <a:extLst>
                    <a:ext uri="{9D8B030D-6E8A-4147-A177-3AD203B41FA5}">
                      <a16:colId xmlns:a16="http://schemas.microsoft.com/office/drawing/2014/main" val="20000"/>
                    </a:ext>
                  </a:extLst>
                </a:gridCol>
                <a:gridCol w="1488132">
                  <a:extLst>
                    <a:ext uri="{9D8B030D-6E8A-4147-A177-3AD203B41FA5}">
                      <a16:colId xmlns:a16="http://schemas.microsoft.com/office/drawing/2014/main" val="20001"/>
                    </a:ext>
                  </a:extLst>
                </a:gridCol>
                <a:gridCol w="1714127">
                  <a:extLst>
                    <a:ext uri="{9D8B030D-6E8A-4147-A177-3AD203B41FA5}">
                      <a16:colId xmlns:a16="http://schemas.microsoft.com/office/drawing/2014/main" val="20002"/>
                    </a:ext>
                  </a:extLst>
                </a:gridCol>
                <a:gridCol w="1373612">
                  <a:extLst>
                    <a:ext uri="{9D8B030D-6E8A-4147-A177-3AD203B41FA5}">
                      <a16:colId xmlns:a16="http://schemas.microsoft.com/office/drawing/2014/main" val="20003"/>
                    </a:ext>
                  </a:extLst>
                </a:gridCol>
                <a:gridCol w="1243129">
                  <a:extLst>
                    <a:ext uri="{9D8B030D-6E8A-4147-A177-3AD203B41FA5}">
                      <a16:colId xmlns:a16="http://schemas.microsoft.com/office/drawing/2014/main" val="20004"/>
                    </a:ext>
                  </a:extLst>
                </a:gridCol>
                <a:gridCol w="1249396">
                  <a:extLst>
                    <a:ext uri="{9D8B030D-6E8A-4147-A177-3AD203B41FA5}">
                      <a16:colId xmlns:a16="http://schemas.microsoft.com/office/drawing/2014/main" val="20005"/>
                    </a:ext>
                  </a:extLst>
                </a:gridCol>
                <a:gridCol w="1156807">
                  <a:extLst>
                    <a:ext uri="{9D8B030D-6E8A-4147-A177-3AD203B41FA5}">
                      <a16:colId xmlns:a16="http://schemas.microsoft.com/office/drawing/2014/main" val="20006"/>
                    </a:ext>
                  </a:extLst>
                </a:gridCol>
              </a:tblGrid>
              <a:tr h="710198">
                <a:tc>
                  <a:txBody>
                    <a:bodyPr/>
                    <a:lstStyle/>
                    <a:p>
                      <a:pPr algn="ctr" rtl="0" fontAlgn="ctr"/>
                      <a:r>
                        <a:rPr lang="es-ES" sz="1200" u="none" strike="noStrike">
                          <a:solidFill>
                            <a:srgbClr val="002060"/>
                          </a:solidFill>
                          <a:effectLst/>
                          <a:latin typeface="+mn-lt"/>
                        </a:rPr>
                        <a:t>ACTIVIDAD</a:t>
                      </a:r>
                      <a:endParaRPr lang="es-ES" sz="1200" b="1" i="0" u="none" strike="noStrike">
                        <a:solidFill>
                          <a:srgbClr val="002060"/>
                        </a:solidFill>
                        <a:effectLst/>
                        <a:latin typeface="+mn-lt"/>
                      </a:endParaRPr>
                    </a:p>
                  </a:txBody>
                  <a:tcPr marL="0" marR="0" marT="0" marB="0" anchor="ctr"/>
                </a:tc>
                <a:tc>
                  <a:txBody>
                    <a:bodyPr/>
                    <a:lstStyle/>
                    <a:p>
                      <a:pPr algn="ctr" rtl="0" fontAlgn="ctr"/>
                      <a:r>
                        <a:rPr lang="es-ES" sz="1200" u="none" strike="noStrike">
                          <a:solidFill>
                            <a:srgbClr val="002060"/>
                          </a:solidFill>
                          <a:effectLst/>
                          <a:latin typeface="+mn-lt"/>
                        </a:rPr>
                        <a:t>PROMOAMBIENTAL S.A.S E.S.P.</a:t>
                      </a:r>
                      <a:endParaRPr lang="es-ES" sz="1200" b="1" i="0" u="none" strike="noStrike">
                        <a:solidFill>
                          <a:srgbClr val="002060"/>
                        </a:solidFill>
                        <a:effectLst/>
                        <a:latin typeface="+mn-lt"/>
                      </a:endParaRPr>
                    </a:p>
                  </a:txBody>
                  <a:tcPr marL="0" marR="0" marT="0" marB="0" anchor="ctr"/>
                </a:tc>
                <a:tc>
                  <a:txBody>
                    <a:bodyPr/>
                    <a:lstStyle/>
                    <a:p>
                      <a:pPr algn="ctr" rtl="0" fontAlgn="ctr"/>
                      <a:r>
                        <a:rPr lang="es-ES" sz="1200" u="none" strike="noStrike">
                          <a:solidFill>
                            <a:srgbClr val="002060"/>
                          </a:solidFill>
                          <a:effectLst/>
                          <a:latin typeface="+mn-lt"/>
                        </a:rPr>
                        <a:t>LIMPIEZA METROPOLITANA S.A. E.S.P.</a:t>
                      </a:r>
                      <a:endParaRPr lang="es-ES" sz="1200" b="1" i="0" u="none" strike="noStrike">
                        <a:solidFill>
                          <a:srgbClr val="002060"/>
                        </a:solidFill>
                        <a:effectLst/>
                        <a:latin typeface="+mn-lt"/>
                      </a:endParaRPr>
                    </a:p>
                  </a:txBody>
                  <a:tcPr marL="0" marR="0" marT="0" marB="0" anchor="ctr"/>
                </a:tc>
                <a:tc>
                  <a:txBody>
                    <a:bodyPr/>
                    <a:lstStyle/>
                    <a:p>
                      <a:pPr algn="ctr" rtl="0" fontAlgn="ctr"/>
                      <a:r>
                        <a:rPr lang="es-ES" sz="1200" u="none" strike="noStrike">
                          <a:solidFill>
                            <a:srgbClr val="002060"/>
                          </a:solidFill>
                          <a:effectLst/>
                          <a:latin typeface="+mn-lt"/>
                        </a:rPr>
                        <a:t>CIUDAD LIMPIA S.A. E.S.P.</a:t>
                      </a:r>
                      <a:endParaRPr lang="es-ES" sz="1200" b="1" i="0" u="none" strike="noStrike">
                        <a:solidFill>
                          <a:srgbClr val="002060"/>
                        </a:solidFill>
                        <a:effectLst/>
                        <a:latin typeface="+mn-lt"/>
                      </a:endParaRPr>
                    </a:p>
                  </a:txBody>
                  <a:tcPr marL="0" marR="0" marT="0" marB="0" anchor="ctr"/>
                </a:tc>
                <a:tc>
                  <a:txBody>
                    <a:bodyPr/>
                    <a:lstStyle/>
                    <a:p>
                      <a:pPr algn="ctr" rtl="0" fontAlgn="ctr"/>
                      <a:r>
                        <a:rPr lang="es-ES" sz="1200" u="none" strike="noStrike">
                          <a:solidFill>
                            <a:srgbClr val="002060"/>
                          </a:solidFill>
                          <a:effectLst/>
                          <a:latin typeface="+mn-lt"/>
                        </a:rPr>
                        <a:t>BOGOTÁ LIMPIA S.A.S</a:t>
                      </a:r>
                      <a:endParaRPr lang="es-ES" sz="1200" b="1" i="0" u="none" strike="noStrike">
                        <a:solidFill>
                          <a:srgbClr val="002060"/>
                        </a:solidFill>
                        <a:effectLst/>
                        <a:latin typeface="+mn-lt"/>
                      </a:endParaRPr>
                    </a:p>
                  </a:txBody>
                  <a:tcPr marL="0" marR="0" marT="0" marB="0" anchor="ctr"/>
                </a:tc>
                <a:tc>
                  <a:txBody>
                    <a:bodyPr/>
                    <a:lstStyle/>
                    <a:p>
                      <a:pPr algn="ctr" rtl="0" fontAlgn="ctr"/>
                      <a:r>
                        <a:rPr lang="es-ES" sz="1200" u="none" strike="noStrike">
                          <a:solidFill>
                            <a:srgbClr val="002060"/>
                          </a:solidFill>
                          <a:effectLst/>
                          <a:latin typeface="+mn-lt"/>
                        </a:rPr>
                        <a:t>ÁREA LIMPIA S.A.S. E.S.P.</a:t>
                      </a:r>
                      <a:endParaRPr lang="es-ES" sz="1200" b="1" i="0" u="none" strike="noStrike">
                        <a:solidFill>
                          <a:srgbClr val="002060"/>
                        </a:solidFill>
                        <a:effectLst/>
                        <a:latin typeface="+mn-lt"/>
                      </a:endParaRPr>
                    </a:p>
                  </a:txBody>
                  <a:tcPr marL="0" marR="0" marT="0" marB="0" anchor="ctr"/>
                </a:tc>
                <a:tc>
                  <a:txBody>
                    <a:bodyPr/>
                    <a:lstStyle/>
                    <a:p>
                      <a:pPr algn="ctr" rtl="0" fontAlgn="ctr"/>
                      <a:r>
                        <a:rPr lang="es-ES" sz="1200" u="none" strike="noStrike">
                          <a:solidFill>
                            <a:srgbClr val="002060"/>
                          </a:solidFill>
                          <a:effectLst/>
                          <a:latin typeface="+mn-lt"/>
                        </a:rPr>
                        <a:t>TOTAL</a:t>
                      </a:r>
                      <a:endParaRPr lang="es-ES" sz="1200" b="1" i="0" u="none" strike="noStrike">
                        <a:solidFill>
                          <a:srgbClr val="002060"/>
                        </a:solidFill>
                        <a:effectLst/>
                        <a:latin typeface="+mn-lt"/>
                      </a:endParaRPr>
                    </a:p>
                  </a:txBody>
                  <a:tcPr marL="0" marR="0" marT="0" marB="0" anchor="ctr"/>
                </a:tc>
                <a:extLst>
                  <a:ext uri="{0D108BD9-81ED-4DB2-BD59-A6C34878D82A}">
                    <a16:rowId xmlns:a16="http://schemas.microsoft.com/office/drawing/2014/main" val="10000"/>
                  </a:ext>
                </a:extLst>
              </a:tr>
              <a:tr h="216168">
                <a:tc>
                  <a:txBody>
                    <a:bodyPr/>
                    <a:lstStyle/>
                    <a:p>
                      <a:pPr algn="l" rtl="0" fontAlgn="b">
                        <a:lnSpc>
                          <a:spcPct val="150000"/>
                        </a:lnSpc>
                      </a:pPr>
                      <a:r>
                        <a:rPr lang="es-ES" sz="1200" u="none" strike="noStrike">
                          <a:solidFill>
                            <a:srgbClr val="002060"/>
                          </a:solidFill>
                          <a:effectLst/>
                          <a:latin typeface="+mn-lt"/>
                          <a:cs typeface="Arial" panose="020B0604020202020204" pitchFamily="34" charset="0"/>
                        </a:rPr>
                        <a:t>BARRIDO MANUAL</a:t>
                      </a:r>
                      <a:endParaRPr lang="es-ES"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u="none" strike="noStrike">
                          <a:solidFill>
                            <a:srgbClr val="002060"/>
                          </a:solidFill>
                          <a:effectLst/>
                          <a:latin typeface="+mn-lt"/>
                          <a:cs typeface="Arial" panose="020B0604020202020204" pitchFamily="34" charset="0"/>
                        </a:rPr>
                        <a:t>193</a:t>
                      </a:r>
                      <a:endParaRPr lang="es-ES"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167</a:t>
                      </a:r>
                    </a:p>
                  </a:txBody>
                  <a:tcPr marL="0" marR="0" marT="0" marB="0" anchor="ctr"/>
                </a:tc>
                <a:tc>
                  <a:txBody>
                    <a:bodyPr/>
                    <a:lstStyle/>
                    <a:p>
                      <a:pPr algn="ctr" rtl="0" fontAlgn="b">
                        <a:lnSpc>
                          <a:spcPct val="150000"/>
                        </a:lnSpc>
                      </a:pPr>
                      <a:r>
                        <a:rPr lang="es-ES" sz="1200" b="0" u="none" strike="noStrike">
                          <a:solidFill>
                            <a:srgbClr val="002060"/>
                          </a:solidFill>
                          <a:effectLst/>
                          <a:latin typeface="+mn-lt"/>
                          <a:cs typeface="Arial" panose="020B0604020202020204" pitchFamily="34" charset="0"/>
                        </a:rPr>
                        <a:t>207</a:t>
                      </a:r>
                      <a:endParaRPr lang="es-CO"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187</a:t>
                      </a: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160</a:t>
                      </a:r>
                    </a:p>
                  </a:txBody>
                  <a:tcPr marL="0" marR="0" marT="0" marB="0" anchor="ctr"/>
                </a:tc>
                <a:tc>
                  <a:txBody>
                    <a:bodyPr/>
                    <a:lstStyle/>
                    <a:p>
                      <a:pPr algn="ctr" rtl="0" fontAlgn="b">
                        <a:lnSpc>
                          <a:spcPct val="150000"/>
                        </a:lnSpc>
                      </a:pPr>
                      <a:r>
                        <a:rPr lang="es-ES" sz="1200" b="1" u="none" strike="noStrike">
                          <a:solidFill>
                            <a:srgbClr val="002060"/>
                          </a:solidFill>
                          <a:effectLst/>
                          <a:latin typeface="+mn-lt"/>
                          <a:cs typeface="Arial" panose="020B0604020202020204" pitchFamily="34" charset="0"/>
                        </a:rPr>
                        <a:t>914</a:t>
                      </a:r>
                      <a:endParaRPr lang="es-ES" sz="12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01"/>
                  </a:ext>
                </a:extLst>
              </a:tr>
              <a:tr h="225131">
                <a:tc>
                  <a:txBody>
                    <a:bodyPr/>
                    <a:lstStyle/>
                    <a:p>
                      <a:pPr algn="l" rtl="0" fontAlgn="b">
                        <a:lnSpc>
                          <a:spcPct val="150000"/>
                        </a:lnSpc>
                      </a:pPr>
                      <a:r>
                        <a:rPr lang="es-ES" sz="1200" u="none" strike="noStrike">
                          <a:solidFill>
                            <a:srgbClr val="002060"/>
                          </a:solidFill>
                          <a:effectLst/>
                          <a:latin typeface="+mn-lt"/>
                          <a:cs typeface="Arial" panose="020B0604020202020204" pitchFamily="34" charset="0"/>
                        </a:rPr>
                        <a:t>BARRIDO MECÁNICO</a:t>
                      </a:r>
                      <a:endParaRPr lang="es-ES"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44</a:t>
                      </a: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14</a:t>
                      </a: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19</a:t>
                      </a:r>
                      <a:endParaRPr lang="es-CO"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44</a:t>
                      </a: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25</a:t>
                      </a:r>
                    </a:p>
                  </a:txBody>
                  <a:tcPr marL="0" marR="0" marT="0" marB="0" anchor="ctr"/>
                </a:tc>
                <a:tc>
                  <a:txBody>
                    <a:bodyPr/>
                    <a:lstStyle/>
                    <a:p>
                      <a:pPr algn="ctr" rtl="0" fontAlgn="b">
                        <a:lnSpc>
                          <a:spcPct val="150000"/>
                        </a:lnSpc>
                      </a:pPr>
                      <a:r>
                        <a:rPr lang="es-ES" sz="1200" b="1" u="none" strike="noStrike">
                          <a:solidFill>
                            <a:srgbClr val="002060"/>
                          </a:solidFill>
                          <a:effectLst/>
                          <a:latin typeface="+mn-lt"/>
                          <a:cs typeface="Arial" panose="020B0604020202020204" pitchFamily="34" charset="0"/>
                        </a:rPr>
                        <a:t>146</a:t>
                      </a:r>
                      <a:endParaRPr lang="es-ES" sz="12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726033857"/>
                  </a:ext>
                </a:extLst>
              </a:tr>
              <a:tr h="24060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200" b="0" i="0" u="none" strike="noStrike">
                          <a:solidFill>
                            <a:srgbClr val="002060"/>
                          </a:solidFill>
                          <a:effectLst/>
                          <a:latin typeface="+mn-lt"/>
                          <a:cs typeface="Arial" panose="020B0604020202020204" pitchFamily="34" charset="0"/>
                        </a:rPr>
                        <a:t>CORTE DE CÉSPED</a:t>
                      </a: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3</a:t>
                      </a:r>
                    </a:p>
                  </a:txBody>
                  <a:tcPr marL="0" marR="0" marT="0" marB="0" anchor="ctr"/>
                </a:tc>
                <a:tc>
                  <a:txBody>
                    <a:bodyPr/>
                    <a:lstStyle/>
                    <a:p>
                      <a:pPr algn="ctr" rtl="0" fontAlgn="b">
                        <a:lnSpc>
                          <a:spcPct val="150000"/>
                        </a:lnSpc>
                      </a:pPr>
                      <a:r>
                        <a:rPr lang="es-MX" sz="1200" b="0" i="0" u="none" strike="noStrike">
                          <a:solidFill>
                            <a:srgbClr val="002060"/>
                          </a:solidFill>
                          <a:effectLst/>
                          <a:latin typeface="+mn-lt"/>
                          <a:cs typeface="Arial" panose="020B0604020202020204" pitchFamily="34" charset="0"/>
                        </a:rPr>
                        <a:t>-</a:t>
                      </a:r>
                      <a:endParaRPr lang="es-CO"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200" b="1" i="0" u="none" strike="noStrike">
                          <a:solidFill>
                            <a:srgbClr val="002060"/>
                          </a:solidFill>
                          <a:effectLst/>
                          <a:latin typeface="+mn-lt"/>
                          <a:cs typeface="Arial" panose="020B0604020202020204" pitchFamily="34" charset="0"/>
                        </a:rPr>
                        <a:t>3</a:t>
                      </a:r>
                    </a:p>
                  </a:txBody>
                  <a:tcPr marL="0" marR="0" marT="0" marB="0" anchor="ctr"/>
                </a:tc>
                <a:extLst>
                  <a:ext uri="{0D108BD9-81ED-4DB2-BD59-A6C34878D82A}">
                    <a16:rowId xmlns:a16="http://schemas.microsoft.com/office/drawing/2014/main" val="2581163801"/>
                  </a:ext>
                </a:extLst>
              </a:tr>
              <a:tr h="24060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200" u="none" strike="noStrike">
                          <a:solidFill>
                            <a:srgbClr val="002060"/>
                          </a:solidFill>
                          <a:effectLst/>
                          <a:latin typeface="+mn-lt"/>
                          <a:cs typeface="Arial" panose="020B0604020202020204" pitchFamily="34" charset="0"/>
                        </a:rPr>
                        <a:t>LAVADO</a:t>
                      </a:r>
                      <a:r>
                        <a:rPr lang="es-ES" sz="1200" u="none" strike="noStrike" baseline="0">
                          <a:solidFill>
                            <a:srgbClr val="002060"/>
                          </a:solidFill>
                          <a:effectLst/>
                          <a:latin typeface="+mn-lt"/>
                          <a:cs typeface="Arial" panose="020B0604020202020204" pitchFamily="34" charset="0"/>
                        </a:rPr>
                        <a:t> DE ÁREAS PÚBLICAS – PGIRS</a:t>
                      </a:r>
                      <a:endParaRPr lang="es-ES"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MX" sz="1200" b="0" i="0" u="none" strike="noStrike">
                          <a:solidFill>
                            <a:srgbClr val="002060"/>
                          </a:solidFill>
                          <a:effectLst/>
                          <a:latin typeface="+mn-lt"/>
                          <a:cs typeface="Arial" panose="020B0604020202020204" pitchFamily="34" charset="0"/>
                        </a:rPr>
                        <a:t>2</a:t>
                      </a:r>
                      <a:endParaRPr lang="es-CO"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200" b="1" i="0" u="none" strike="noStrike">
                          <a:solidFill>
                            <a:srgbClr val="002060"/>
                          </a:solidFill>
                          <a:effectLst/>
                          <a:latin typeface="+mn-lt"/>
                          <a:cs typeface="Arial" panose="020B0604020202020204" pitchFamily="34" charset="0"/>
                        </a:rPr>
                        <a:t>2</a:t>
                      </a:r>
                    </a:p>
                  </a:txBody>
                  <a:tcPr marL="0" marR="0" marT="0" marB="0" anchor="ctr"/>
                </a:tc>
                <a:extLst>
                  <a:ext uri="{0D108BD9-81ED-4DB2-BD59-A6C34878D82A}">
                    <a16:rowId xmlns:a16="http://schemas.microsoft.com/office/drawing/2014/main" val="1127896222"/>
                  </a:ext>
                </a:extLst>
              </a:tr>
              <a:tr h="21616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200" u="none" strike="noStrike">
                          <a:solidFill>
                            <a:srgbClr val="002060"/>
                          </a:solidFill>
                          <a:effectLst/>
                          <a:latin typeface="+mn-lt"/>
                          <a:cs typeface="Arial" panose="020B0604020202020204" pitchFamily="34" charset="0"/>
                        </a:rPr>
                        <a:t>LAVADO</a:t>
                      </a:r>
                      <a:r>
                        <a:rPr lang="es-ES" sz="1200" u="none" strike="noStrike" baseline="0">
                          <a:solidFill>
                            <a:srgbClr val="002060"/>
                          </a:solidFill>
                          <a:effectLst/>
                          <a:latin typeface="+mn-lt"/>
                          <a:cs typeface="Arial" panose="020B0604020202020204" pitchFamily="34" charset="0"/>
                        </a:rPr>
                        <a:t> DE CONTENEDORES</a:t>
                      </a:r>
                      <a:endParaRPr lang="es-ES"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200" b="0" u="none" strike="noStrike">
                          <a:solidFill>
                            <a:srgbClr val="002060"/>
                          </a:solidFill>
                          <a:effectLst/>
                          <a:latin typeface="+mn-lt"/>
                          <a:cs typeface="Arial" panose="020B0604020202020204" pitchFamily="34" charset="0"/>
                        </a:rPr>
                        <a:t>11</a:t>
                      </a:r>
                      <a:endParaRPr lang="es-ES"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CO" sz="1200" b="0" u="none" strike="noStrike">
                          <a:solidFill>
                            <a:srgbClr val="002060"/>
                          </a:solidFill>
                          <a:effectLst/>
                          <a:latin typeface="+mn-lt"/>
                          <a:cs typeface="Arial" panose="020B0604020202020204" pitchFamily="34" charset="0"/>
                        </a:rPr>
                        <a:t>-</a:t>
                      </a:r>
                      <a:endParaRPr lang="es-CO"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16</a:t>
                      </a: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50000"/>
                        </a:lnSpc>
                      </a:pPr>
                      <a:r>
                        <a:rPr lang="es-ES" sz="1200" b="1" i="0" u="none" strike="noStrike">
                          <a:solidFill>
                            <a:srgbClr val="002060"/>
                          </a:solidFill>
                          <a:effectLst/>
                          <a:latin typeface="+mn-lt"/>
                          <a:cs typeface="Arial" panose="020B0604020202020204" pitchFamily="34" charset="0"/>
                        </a:rPr>
                        <a:t>28</a:t>
                      </a:r>
                    </a:p>
                  </a:txBody>
                  <a:tcPr marL="0" marR="0" marT="0" marB="0" anchor="ctr"/>
                </a:tc>
                <a:extLst>
                  <a:ext uri="{0D108BD9-81ED-4DB2-BD59-A6C34878D82A}">
                    <a16:rowId xmlns:a16="http://schemas.microsoft.com/office/drawing/2014/main" val="2477299706"/>
                  </a:ext>
                </a:extLst>
              </a:tr>
              <a:tr h="21616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200" b="0" i="0" u="none" strike="noStrike">
                          <a:solidFill>
                            <a:srgbClr val="002060"/>
                          </a:solidFill>
                          <a:effectLst/>
                          <a:latin typeface="+mn-lt"/>
                          <a:cs typeface="Arial" panose="020B0604020202020204" pitchFamily="34" charset="0"/>
                        </a:rPr>
                        <a:t>MANTENIMIENTO DE CESTAS</a:t>
                      </a: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MX" sz="1200" b="0" i="0" u="none" strike="noStrike">
                          <a:solidFill>
                            <a:srgbClr val="002060"/>
                          </a:solidFill>
                          <a:effectLst/>
                          <a:latin typeface="+mn-lt"/>
                          <a:cs typeface="Arial" panose="020B0604020202020204" pitchFamily="34" charset="0"/>
                        </a:rPr>
                        <a:t>-</a:t>
                      </a:r>
                      <a:endParaRPr lang="es-CO"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200" b="1" i="0" u="none" strike="noStrike">
                          <a:solidFill>
                            <a:srgbClr val="002060"/>
                          </a:solidFill>
                          <a:effectLst/>
                          <a:latin typeface="+mn-lt"/>
                          <a:cs typeface="Arial" panose="020B0604020202020204" pitchFamily="34" charset="0"/>
                        </a:rPr>
                        <a:t>2</a:t>
                      </a:r>
                    </a:p>
                  </a:txBody>
                  <a:tcPr marL="0" marR="0" marT="0" marB="0" anchor="ctr"/>
                </a:tc>
                <a:extLst>
                  <a:ext uri="{0D108BD9-81ED-4DB2-BD59-A6C34878D82A}">
                    <a16:rowId xmlns:a16="http://schemas.microsoft.com/office/drawing/2014/main" val="2445874834"/>
                  </a:ext>
                </a:extLst>
              </a:tr>
              <a:tr h="21616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200" u="none" strike="noStrike">
                          <a:solidFill>
                            <a:srgbClr val="002060"/>
                          </a:solidFill>
                          <a:effectLst/>
                          <a:latin typeface="+mn-lt"/>
                          <a:cs typeface="Arial" panose="020B0604020202020204" pitchFamily="34" charset="0"/>
                        </a:rPr>
                        <a:t>MANTENIMIENTO</a:t>
                      </a:r>
                      <a:r>
                        <a:rPr lang="es-ES" sz="1200" u="none" strike="noStrike" baseline="0">
                          <a:solidFill>
                            <a:srgbClr val="002060"/>
                          </a:solidFill>
                          <a:effectLst/>
                          <a:latin typeface="+mn-lt"/>
                          <a:cs typeface="Arial" panose="020B0604020202020204" pitchFamily="34" charset="0"/>
                        </a:rPr>
                        <a:t> DE CONTENEDORES</a:t>
                      </a:r>
                      <a:endParaRPr lang="es-ES"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CO" sz="12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50000"/>
                        </a:lnSpc>
                      </a:pPr>
                      <a:r>
                        <a:rPr lang="es-ES" sz="1200" b="1" i="0" u="none" strike="noStrike">
                          <a:solidFill>
                            <a:srgbClr val="002060"/>
                          </a:solidFill>
                          <a:effectLst/>
                          <a:latin typeface="+mn-lt"/>
                          <a:cs typeface="Arial" panose="020B0604020202020204" pitchFamily="34" charset="0"/>
                        </a:rPr>
                        <a:t>1</a:t>
                      </a:r>
                    </a:p>
                  </a:txBody>
                  <a:tcPr marL="0" marR="0" marT="0" marB="0" anchor="ctr"/>
                </a:tc>
                <a:extLst>
                  <a:ext uri="{0D108BD9-81ED-4DB2-BD59-A6C34878D82A}">
                    <a16:rowId xmlns:a16="http://schemas.microsoft.com/office/drawing/2014/main" val="3806803689"/>
                  </a:ext>
                </a:extLst>
              </a:tr>
              <a:tr h="261653">
                <a:tc>
                  <a:txBody>
                    <a:bodyPr/>
                    <a:lstStyle/>
                    <a:p>
                      <a:pPr marL="0" marR="0" lvl="0" indent="0" algn="l" defTabSz="914400" rtl="0" eaLnBrk="1" fontAlgn="b" latinLnBrk="0" hangingPunct="1">
                        <a:lnSpc>
                          <a:spcPct val="150000"/>
                        </a:lnSpc>
                        <a:spcBef>
                          <a:spcPts val="0"/>
                        </a:spcBef>
                        <a:spcAft>
                          <a:spcPts val="0"/>
                        </a:spcAft>
                        <a:buClrTx/>
                        <a:buSzTx/>
                        <a:buFontTx/>
                        <a:buNone/>
                        <a:tabLst/>
                        <a:defRPr/>
                      </a:pPr>
                      <a:r>
                        <a:rPr lang="es-ES" sz="1200" u="none" strike="noStrike" baseline="0">
                          <a:solidFill>
                            <a:srgbClr val="002060"/>
                          </a:solidFill>
                          <a:effectLst/>
                          <a:latin typeface="+mn-lt"/>
                          <a:cs typeface="Arial" panose="020B0604020202020204" pitchFamily="34" charset="0"/>
                        </a:rPr>
                        <a:t>MAYORES FRECUENCIAS DE LAVADO</a:t>
                      </a:r>
                      <a:endParaRPr lang="es-ES"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MX" sz="1200" b="0" i="0" u="none" strike="noStrike">
                          <a:solidFill>
                            <a:srgbClr val="002060"/>
                          </a:solidFill>
                          <a:effectLst/>
                          <a:latin typeface="+mn-lt"/>
                          <a:cs typeface="Arial" panose="020B0604020202020204" pitchFamily="34" charset="0"/>
                        </a:rPr>
                        <a:t>-</a:t>
                      </a:r>
                      <a:endParaRPr lang="es-CO"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2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200" b="1" u="none" strike="noStrike">
                          <a:solidFill>
                            <a:srgbClr val="002060"/>
                          </a:solidFill>
                          <a:effectLst/>
                          <a:latin typeface="+mn-lt"/>
                          <a:cs typeface="Arial" panose="020B0604020202020204" pitchFamily="34" charset="0"/>
                        </a:rPr>
                        <a:t>8</a:t>
                      </a:r>
                      <a:endParaRPr lang="es-ES" sz="12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94957359"/>
                  </a:ext>
                </a:extLst>
              </a:tr>
              <a:tr h="34995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200" u="none" strike="noStrike">
                          <a:solidFill>
                            <a:srgbClr val="002060"/>
                          </a:solidFill>
                          <a:effectLst/>
                          <a:latin typeface="+mn-lt"/>
                          <a:cs typeface="Arial" panose="020B0604020202020204" pitchFamily="34" charset="0"/>
                        </a:rPr>
                        <a:t>RECOLECCIÓN Y TRANSPORTE - ARROJO CLANDESTINO</a:t>
                      </a:r>
                      <a:endParaRPr lang="es-ES"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200" b="0" i="0" u="none" strike="noStrike">
                          <a:solidFill>
                            <a:srgbClr val="002060"/>
                          </a:solidFill>
                          <a:effectLst/>
                          <a:latin typeface="+mn-lt"/>
                          <a:cs typeface="Arial" panose="020B0604020202020204" pitchFamily="34" charset="0"/>
                        </a:rPr>
                        <a:t>4</a:t>
                      </a:r>
                    </a:p>
                  </a:txBody>
                  <a:tcPr marL="0" marR="0" marT="0" marB="0" anchor="ctr"/>
                </a:tc>
                <a:tc>
                  <a:txBody>
                    <a:bodyPr/>
                    <a:lstStyle/>
                    <a:p>
                      <a:pPr algn="ctr" rtl="0" fontAlgn="b"/>
                      <a:r>
                        <a:rPr lang="es-ES" sz="12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r>
                        <a:rPr lang="es-MX" sz="1200" b="0" i="0" u="none" strike="noStrike">
                          <a:solidFill>
                            <a:srgbClr val="002060"/>
                          </a:solidFill>
                          <a:effectLst/>
                          <a:latin typeface="+mn-lt"/>
                          <a:cs typeface="Arial" panose="020B0604020202020204" pitchFamily="34" charset="0"/>
                        </a:rPr>
                        <a:t>3</a:t>
                      </a:r>
                      <a:endParaRPr lang="es-CO"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200" b="0" i="0" u="none" strike="noStrike">
                          <a:solidFill>
                            <a:srgbClr val="002060"/>
                          </a:solidFill>
                          <a:effectLst/>
                          <a:latin typeface="+mn-lt"/>
                          <a:cs typeface="Arial" panose="020B0604020202020204" pitchFamily="34" charset="0"/>
                        </a:rPr>
                        <a:t>2</a:t>
                      </a:r>
                    </a:p>
                  </a:txBody>
                  <a:tcPr marL="0" marR="0" marT="0" marB="0" anchor="ctr"/>
                </a:tc>
                <a:tc>
                  <a:txBody>
                    <a:bodyPr/>
                    <a:lstStyle/>
                    <a:p>
                      <a:pPr algn="ctr" rtl="0" fontAlgn="b"/>
                      <a:r>
                        <a:rPr lang="es-ES" sz="1200" b="0" i="0" u="none" strike="noStrike">
                          <a:solidFill>
                            <a:srgbClr val="002060"/>
                          </a:solidFill>
                          <a:effectLst/>
                          <a:latin typeface="+mn-lt"/>
                          <a:cs typeface="Arial" panose="020B0604020202020204" pitchFamily="34" charset="0"/>
                        </a:rPr>
                        <a:t>2</a:t>
                      </a:r>
                    </a:p>
                  </a:txBody>
                  <a:tcPr marL="0" marR="0" marT="0" marB="0" anchor="ctr"/>
                </a:tc>
                <a:tc>
                  <a:txBody>
                    <a:bodyPr/>
                    <a:lstStyle/>
                    <a:p>
                      <a:pPr algn="ctr" rtl="0" fontAlgn="b"/>
                      <a:r>
                        <a:rPr lang="es-ES" sz="1200" b="1" i="0" u="none" strike="noStrike">
                          <a:solidFill>
                            <a:srgbClr val="002060"/>
                          </a:solidFill>
                          <a:effectLst/>
                          <a:latin typeface="+mn-lt"/>
                          <a:cs typeface="Arial" panose="020B0604020202020204" pitchFamily="34" charset="0"/>
                        </a:rPr>
                        <a:t>12</a:t>
                      </a:r>
                    </a:p>
                  </a:txBody>
                  <a:tcPr marL="0" marR="0" marT="0" marB="0" anchor="ctr"/>
                </a:tc>
                <a:extLst>
                  <a:ext uri="{0D108BD9-81ED-4DB2-BD59-A6C34878D82A}">
                    <a16:rowId xmlns:a16="http://schemas.microsoft.com/office/drawing/2014/main" val="2911114083"/>
                  </a:ext>
                </a:extLst>
              </a:tr>
              <a:tr h="297459">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200" u="none" strike="noStrike">
                          <a:solidFill>
                            <a:srgbClr val="002060"/>
                          </a:solidFill>
                          <a:effectLst/>
                          <a:latin typeface="+mn-lt"/>
                          <a:cs typeface="Arial" panose="020B0604020202020204" pitchFamily="34" charset="0"/>
                        </a:rPr>
                        <a:t>RECOLECCIÓN Y TRANSPORTE - BOLSAS DE BARRIDO</a:t>
                      </a:r>
                      <a:endParaRPr lang="es-ES"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200" b="0" i="0" u="none" strike="noStrike">
                          <a:solidFill>
                            <a:srgbClr val="002060"/>
                          </a:solidFill>
                          <a:effectLst/>
                          <a:latin typeface="+mn-lt"/>
                          <a:cs typeface="Arial" panose="020B0604020202020204" pitchFamily="34" charset="0"/>
                        </a:rPr>
                        <a:t>13</a:t>
                      </a:r>
                    </a:p>
                  </a:txBody>
                  <a:tcPr marL="0" marR="0" marT="0" marB="0" anchor="ctr"/>
                </a:tc>
                <a:tc>
                  <a:txBody>
                    <a:bodyPr/>
                    <a:lstStyle/>
                    <a:p>
                      <a:pPr algn="ctr" rtl="0" fontAlgn="b"/>
                      <a:r>
                        <a:rPr lang="es-ES" sz="1200" b="0" u="none" strike="noStrike">
                          <a:solidFill>
                            <a:srgbClr val="002060"/>
                          </a:solidFill>
                          <a:effectLst/>
                          <a:latin typeface="+mn-lt"/>
                          <a:cs typeface="Arial" panose="020B0604020202020204" pitchFamily="34" charset="0"/>
                        </a:rPr>
                        <a:t>37</a:t>
                      </a:r>
                      <a:endParaRPr lang="es-ES"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200" b="0" i="0" u="none" strike="noStrike">
                          <a:solidFill>
                            <a:srgbClr val="002060"/>
                          </a:solidFill>
                          <a:effectLst/>
                          <a:latin typeface="+mn-lt"/>
                          <a:cs typeface="Arial" panose="020B0604020202020204" pitchFamily="34" charset="0"/>
                        </a:rPr>
                        <a:t>7</a:t>
                      </a:r>
                      <a:endParaRPr lang="es-CO"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200" b="0" i="0" u="none" strike="noStrike">
                          <a:solidFill>
                            <a:srgbClr val="002060"/>
                          </a:solidFill>
                          <a:effectLst/>
                          <a:latin typeface="+mn-lt"/>
                          <a:cs typeface="Arial" panose="020B0604020202020204" pitchFamily="34" charset="0"/>
                        </a:rPr>
                        <a:t>11</a:t>
                      </a:r>
                    </a:p>
                  </a:txBody>
                  <a:tcPr marL="0" marR="0" marT="0" marB="0" anchor="ctr"/>
                </a:tc>
                <a:tc>
                  <a:txBody>
                    <a:bodyPr/>
                    <a:lstStyle/>
                    <a:p>
                      <a:pPr algn="ctr" rtl="0" fontAlgn="b"/>
                      <a:r>
                        <a:rPr lang="es-ES" sz="1200" b="0" i="0" u="none" strike="noStrike">
                          <a:solidFill>
                            <a:srgbClr val="002060"/>
                          </a:solidFill>
                          <a:effectLst/>
                          <a:latin typeface="+mn-lt"/>
                          <a:cs typeface="Arial" panose="020B0604020202020204" pitchFamily="34" charset="0"/>
                        </a:rPr>
                        <a:t>6</a:t>
                      </a:r>
                    </a:p>
                  </a:txBody>
                  <a:tcPr marL="0" marR="0" marT="0" marB="0" anchor="ctr"/>
                </a:tc>
                <a:tc>
                  <a:txBody>
                    <a:bodyPr/>
                    <a:lstStyle/>
                    <a:p>
                      <a:pPr algn="ctr" rtl="0" fontAlgn="b"/>
                      <a:r>
                        <a:rPr lang="es-ES" sz="1200" b="1" u="none" strike="noStrike">
                          <a:solidFill>
                            <a:srgbClr val="002060"/>
                          </a:solidFill>
                          <a:effectLst/>
                          <a:latin typeface="+mn-lt"/>
                          <a:cs typeface="Arial" panose="020B0604020202020204" pitchFamily="34" charset="0"/>
                        </a:rPr>
                        <a:t>74</a:t>
                      </a:r>
                      <a:endParaRPr lang="es-ES" sz="12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48354766"/>
                  </a:ext>
                </a:extLst>
              </a:tr>
              <a:tr h="214513">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200" u="none" strike="noStrike">
                          <a:solidFill>
                            <a:srgbClr val="002060"/>
                          </a:solidFill>
                          <a:effectLst/>
                          <a:latin typeface="+mn-lt"/>
                          <a:cs typeface="Arial" panose="020B0604020202020204" pitchFamily="34" charset="0"/>
                        </a:rPr>
                        <a:t>RECOLECCIÓN Y TRANSPORTE – DOMICILIARIA</a:t>
                      </a:r>
                      <a:endParaRPr lang="es-ES"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62</a:t>
                      </a: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290</a:t>
                      </a: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91</a:t>
                      </a:r>
                      <a:endParaRPr lang="es-CO"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81</a:t>
                      </a:r>
                    </a:p>
                  </a:txBody>
                  <a:tcPr marL="0" marR="0" marT="0" marB="0" anchor="ctr"/>
                </a:tc>
                <a:tc>
                  <a:txBody>
                    <a:bodyPr/>
                    <a:lstStyle/>
                    <a:p>
                      <a:pPr algn="ctr" rtl="0" fontAlgn="b">
                        <a:lnSpc>
                          <a:spcPct val="100000"/>
                        </a:lnSpc>
                      </a:pPr>
                      <a:r>
                        <a:rPr lang="es-ES" sz="1200" b="0" u="none" strike="noStrike">
                          <a:solidFill>
                            <a:srgbClr val="002060"/>
                          </a:solidFill>
                          <a:effectLst/>
                          <a:latin typeface="+mn-lt"/>
                          <a:cs typeface="Arial" panose="020B0604020202020204" pitchFamily="34" charset="0"/>
                        </a:rPr>
                        <a:t>111</a:t>
                      </a:r>
                      <a:endParaRPr lang="es-ES"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1" u="none" strike="noStrike">
                          <a:solidFill>
                            <a:srgbClr val="002060"/>
                          </a:solidFill>
                          <a:effectLst/>
                          <a:latin typeface="+mn-lt"/>
                          <a:cs typeface="Arial" panose="020B0604020202020204" pitchFamily="34" charset="0"/>
                        </a:rPr>
                        <a:t>635</a:t>
                      </a:r>
                      <a:endParaRPr lang="es-ES" sz="12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15291762"/>
                  </a:ext>
                </a:extLst>
              </a:tr>
              <a:tr h="297459">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200" u="none" strike="noStrike">
                          <a:solidFill>
                            <a:srgbClr val="002060"/>
                          </a:solidFill>
                          <a:effectLst/>
                          <a:latin typeface="+mn-lt"/>
                          <a:cs typeface="Arial" panose="020B0604020202020204" pitchFamily="34" charset="0"/>
                        </a:rPr>
                        <a:t>RECOLECCIÓN Y TRANSPORTE - RCD DOMICILIARIOS</a:t>
                      </a:r>
                      <a:endParaRPr lang="es-ES"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u="none" strike="noStrike">
                          <a:solidFill>
                            <a:srgbClr val="002060"/>
                          </a:solidFill>
                          <a:effectLst/>
                          <a:latin typeface="+mn-lt"/>
                          <a:cs typeface="Arial" panose="020B0604020202020204" pitchFamily="34" charset="0"/>
                        </a:rPr>
                        <a:t>2</a:t>
                      </a:r>
                      <a:endParaRPr lang="es-ES"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4</a:t>
                      </a: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2</a:t>
                      </a:r>
                      <a:endParaRPr lang="es-CO"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200" b="0" u="none" strike="noStrike">
                          <a:solidFill>
                            <a:srgbClr val="002060"/>
                          </a:solidFill>
                          <a:effectLst/>
                          <a:latin typeface="+mn-lt"/>
                          <a:cs typeface="Arial" panose="020B0604020202020204" pitchFamily="34" charset="0"/>
                        </a:rPr>
                        <a:t>2</a:t>
                      </a:r>
                      <a:endParaRPr lang="es-ES"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1" i="0" u="none" strike="noStrike">
                          <a:solidFill>
                            <a:srgbClr val="002060"/>
                          </a:solidFill>
                          <a:effectLst/>
                          <a:latin typeface="+mn-lt"/>
                          <a:cs typeface="Arial" panose="020B0604020202020204" pitchFamily="34" charset="0"/>
                        </a:rPr>
                        <a:t>11</a:t>
                      </a:r>
                    </a:p>
                  </a:txBody>
                  <a:tcPr marL="0" marR="0" marT="0" marB="0" anchor="ctr"/>
                </a:tc>
                <a:extLst>
                  <a:ext uri="{0D108BD9-81ED-4DB2-BD59-A6C34878D82A}">
                    <a16:rowId xmlns:a16="http://schemas.microsoft.com/office/drawing/2014/main" val="10009"/>
                  </a:ext>
                </a:extLst>
              </a:tr>
              <a:tr h="228478">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200" u="none" strike="noStrike">
                          <a:solidFill>
                            <a:srgbClr val="002060"/>
                          </a:solidFill>
                          <a:effectLst/>
                          <a:latin typeface="+mn-lt"/>
                          <a:cs typeface="Arial" panose="020B0604020202020204" pitchFamily="34" charset="0"/>
                        </a:rPr>
                        <a:t>RECOLECCIÓN Y TRANSPORTE - </a:t>
                      </a:r>
                      <a:r>
                        <a:rPr lang="es-CO" sz="1200" u="none" strike="noStrike">
                          <a:solidFill>
                            <a:srgbClr val="002060"/>
                          </a:solidFill>
                          <a:effectLst/>
                          <a:latin typeface="+mn-lt"/>
                          <a:cs typeface="Arial" panose="020B0604020202020204" pitchFamily="34" charset="0"/>
                        </a:rPr>
                        <a:t>RECHAZO EN ECAS</a:t>
                      </a:r>
                      <a:endParaRPr lang="es-ES"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MX" sz="1200" b="0" i="0" u="none" strike="noStrike">
                          <a:solidFill>
                            <a:srgbClr val="002060"/>
                          </a:solidFill>
                          <a:effectLst/>
                          <a:latin typeface="+mn-lt"/>
                          <a:cs typeface="Arial" panose="020B0604020202020204" pitchFamily="34" charset="0"/>
                        </a:rPr>
                        <a:t>10</a:t>
                      </a:r>
                      <a:endParaRPr lang="es-CO"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ES" sz="1200" b="1" i="0" u="none" strike="noStrike">
                          <a:solidFill>
                            <a:srgbClr val="002060"/>
                          </a:solidFill>
                          <a:effectLst/>
                          <a:latin typeface="+mn-lt"/>
                          <a:cs typeface="Arial" panose="020B0604020202020204" pitchFamily="34" charset="0"/>
                        </a:rPr>
                        <a:t>46</a:t>
                      </a:r>
                    </a:p>
                  </a:txBody>
                  <a:tcPr marL="0" marR="0" marT="0" marB="0" anchor="ctr"/>
                </a:tc>
                <a:extLst>
                  <a:ext uri="{0D108BD9-81ED-4DB2-BD59-A6C34878D82A}">
                    <a16:rowId xmlns:a16="http://schemas.microsoft.com/office/drawing/2014/main" val="219236170"/>
                  </a:ext>
                </a:extLst>
              </a:tr>
              <a:tr h="349952">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CO" sz="1200" u="none" strike="noStrike">
                          <a:solidFill>
                            <a:srgbClr val="002060"/>
                          </a:solidFill>
                          <a:effectLst/>
                          <a:latin typeface="+mn-lt"/>
                          <a:cs typeface="Arial" panose="020B0604020202020204" pitchFamily="34" charset="0"/>
                        </a:rPr>
                        <a:t>RECOLECCIÓN Y TRANSPORTE - RESIDUOS CORTE CÉSPED</a:t>
                      </a:r>
                      <a:endParaRPr lang="es-CO"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3</a:t>
                      </a: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4</a:t>
                      </a: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a:t>
                      </a:r>
                      <a:endParaRPr lang="es-CO"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200" b="1" i="0" u="none" strike="noStrike">
                          <a:solidFill>
                            <a:srgbClr val="002060"/>
                          </a:solidFill>
                          <a:effectLst/>
                          <a:latin typeface="+mn-lt"/>
                          <a:cs typeface="Arial" panose="020B0604020202020204" pitchFamily="34" charset="0"/>
                        </a:rPr>
                        <a:t>8</a:t>
                      </a:r>
                    </a:p>
                  </a:txBody>
                  <a:tcPr marL="0" marR="0" marT="0" marB="0" anchor="ctr"/>
                </a:tc>
                <a:extLst>
                  <a:ext uri="{0D108BD9-81ED-4DB2-BD59-A6C34878D82A}">
                    <a16:rowId xmlns:a16="http://schemas.microsoft.com/office/drawing/2014/main" val="876894161"/>
                  </a:ext>
                </a:extLst>
              </a:tr>
              <a:tr h="34995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200" u="none" strike="noStrike">
                          <a:solidFill>
                            <a:srgbClr val="002060"/>
                          </a:solidFill>
                          <a:effectLst/>
                          <a:latin typeface="+mn-lt"/>
                          <a:cs typeface="Arial" panose="020B0604020202020204" pitchFamily="34" charset="0"/>
                        </a:rPr>
                        <a:t>RECOLECCIÓN Y TRANSPORTE - RESIDUOS CONTENEDORES</a:t>
                      </a:r>
                      <a:endParaRPr lang="es-CO"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33</a:t>
                      </a: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17</a:t>
                      </a:r>
                    </a:p>
                  </a:txBody>
                  <a:tcPr marL="0" marR="0" marT="0" marB="0" anchor="ctr"/>
                </a:tc>
                <a:tc>
                  <a:txBody>
                    <a:bodyPr/>
                    <a:lstStyle/>
                    <a:p>
                      <a:pPr algn="ctr" rtl="0" fontAlgn="b">
                        <a:lnSpc>
                          <a:spcPct val="100000"/>
                        </a:lnSpc>
                      </a:pPr>
                      <a:r>
                        <a:rPr lang="es-CO" sz="1200" b="0" i="0" u="none" strike="noStrike">
                          <a:solidFill>
                            <a:srgbClr val="002060"/>
                          </a:solidFill>
                          <a:effectLst/>
                          <a:latin typeface="+mn-lt"/>
                          <a:cs typeface="Arial" panose="020B0604020202020204" pitchFamily="34" charset="0"/>
                        </a:rPr>
                        <a:t>6</a:t>
                      </a: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43</a:t>
                      </a: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20</a:t>
                      </a:r>
                    </a:p>
                  </a:txBody>
                  <a:tcPr marL="0" marR="0" marT="0" marB="0" anchor="ctr"/>
                </a:tc>
                <a:tc>
                  <a:txBody>
                    <a:bodyPr/>
                    <a:lstStyle/>
                    <a:p>
                      <a:pPr algn="ctr" rtl="0" fontAlgn="b">
                        <a:lnSpc>
                          <a:spcPct val="100000"/>
                        </a:lnSpc>
                      </a:pPr>
                      <a:r>
                        <a:rPr lang="es-ES" sz="1200" b="1" i="0" u="none" strike="noStrike">
                          <a:solidFill>
                            <a:srgbClr val="002060"/>
                          </a:solidFill>
                          <a:effectLst/>
                          <a:latin typeface="+mn-lt"/>
                          <a:cs typeface="Arial" panose="020B0604020202020204" pitchFamily="34" charset="0"/>
                        </a:rPr>
                        <a:t>119</a:t>
                      </a:r>
                    </a:p>
                  </a:txBody>
                  <a:tcPr marL="0" marR="0" marT="0" marB="0" anchor="ctr"/>
                </a:tc>
                <a:extLst>
                  <a:ext uri="{0D108BD9-81ED-4DB2-BD59-A6C34878D82A}">
                    <a16:rowId xmlns:a16="http://schemas.microsoft.com/office/drawing/2014/main" val="1082644928"/>
                  </a:ext>
                </a:extLst>
              </a:tr>
              <a:tr h="17497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200" b="0" i="0" u="none" strike="noStrike">
                          <a:solidFill>
                            <a:srgbClr val="002060"/>
                          </a:solidFill>
                          <a:effectLst/>
                          <a:latin typeface="+mn-lt"/>
                          <a:cs typeface="Arial" panose="020B0604020202020204" pitchFamily="34" charset="0"/>
                        </a:rPr>
                        <a:t>REUBICACIÓN DE CONTENEDORES</a:t>
                      </a: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2</a:t>
                      </a:r>
                      <a:endParaRPr lang="es-CO" sz="1200" b="0"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7</a:t>
                      </a:r>
                    </a:p>
                  </a:txBody>
                  <a:tcPr marL="0" marR="0" marT="0" marB="0" anchor="ctr"/>
                </a:tc>
                <a:tc>
                  <a:txBody>
                    <a:bodyPr/>
                    <a:lstStyle/>
                    <a:p>
                      <a:pPr algn="ctr" rtl="0" fontAlgn="b">
                        <a:lnSpc>
                          <a:spcPct val="100000"/>
                        </a:lnSpc>
                      </a:pPr>
                      <a:r>
                        <a:rPr lang="es-ES" sz="1200" b="0" i="0" u="none" strike="noStrike">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200" b="1" i="0" u="none" strike="noStrike">
                          <a:solidFill>
                            <a:srgbClr val="002060"/>
                          </a:solidFill>
                          <a:effectLst/>
                          <a:latin typeface="+mn-lt"/>
                          <a:cs typeface="Arial" panose="020B0604020202020204" pitchFamily="34" charset="0"/>
                        </a:rPr>
                        <a:t>11</a:t>
                      </a:r>
                    </a:p>
                  </a:txBody>
                  <a:tcPr marL="0" marR="0" marT="0" marB="0" anchor="ctr"/>
                </a:tc>
                <a:extLst>
                  <a:ext uri="{0D108BD9-81ED-4DB2-BD59-A6C34878D82A}">
                    <a16:rowId xmlns:a16="http://schemas.microsoft.com/office/drawing/2014/main" val="865138859"/>
                  </a:ext>
                </a:extLst>
              </a:tr>
              <a:tr h="317200">
                <a:tc>
                  <a:txBody>
                    <a:bodyPr/>
                    <a:lstStyle/>
                    <a:p>
                      <a:pPr algn="ctr" rtl="0" fontAlgn="b">
                        <a:lnSpc>
                          <a:spcPct val="150000"/>
                        </a:lnSpc>
                      </a:pPr>
                      <a:r>
                        <a:rPr lang="es-ES" sz="1200" b="1" u="none" strike="noStrike">
                          <a:solidFill>
                            <a:srgbClr val="002060"/>
                          </a:solidFill>
                          <a:effectLst/>
                          <a:latin typeface="+mn-lt"/>
                          <a:cs typeface="Arial" panose="020B0604020202020204" pitchFamily="34" charset="0"/>
                        </a:rPr>
                        <a:t>TOTAL</a:t>
                      </a:r>
                      <a:endParaRPr lang="es-ES" sz="12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1" u="none" strike="noStrike">
                          <a:solidFill>
                            <a:srgbClr val="002060"/>
                          </a:solidFill>
                          <a:effectLst/>
                          <a:latin typeface="+mn-lt"/>
                          <a:cs typeface="Arial" panose="020B0604020202020204" pitchFamily="34" charset="0"/>
                        </a:rPr>
                        <a:t>370</a:t>
                      </a:r>
                      <a:endParaRPr lang="es-ES" sz="12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1" u="none" strike="noStrike">
                          <a:solidFill>
                            <a:srgbClr val="002060"/>
                          </a:solidFill>
                          <a:effectLst/>
                          <a:latin typeface="+mn-lt"/>
                          <a:cs typeface="Arial" panose="020B0604020202020204" pitchFamily="34" charset="0"/>
                        </a:rPr>
                        <a:t>559</a:t>
                      </a:r>
                      <a:endParaRPr lang="es-ES" sz="12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1" u="none" strike="noStrike">
                          <a:solidFill>
                            <a:srgbClr val="002060"/>
                          </a:solidFill>
                          <a:effectLst/>
                          <a:latin typeface="+mn-lt"/>
                          <a:cs typeface="Arial" panose="020B0604020202020204" pitchFamily="34" charset="0"/>
                        </a:rPr>
                        <a:t>349</a:t>
                      </a:r>
                      <a:endParaRPr lang="es-ES" sz="12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1" u="none" strike="noStrike">
                          <a:solidFill>
                            <a:srgbClr val="002060"/>
                          </a:solidFill>
                          <a:effectLst/>
                          <a:latin typeface="+mn-lt"/>
                          <a:cs typeface="Arial" panose="020B0604020202020204" pitchFamily="34" charset="0"/>
                        </a:rPr>
                        <a:t>403</a:t>
                      </a:r>
                      <a:endParaRPr lang="es-ES" sz="12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1" u="none" strike="noStrike">
                          <a:solidFill>
                            <a:srgbClr val="002060"/>
                          </a:solidFill>
                          <a:effectLst/>
                          <a:latin typeface="+mn-lt"/>
                          <a:cs typeface="Arial" panose="020B0604020202020204" pitchFamily="34" charset="0"/>
                        </a:rPr>
                        <a:t>339</a:t>
                      </a:r>
                      <a:endParaRPr lang="es-ES" sz="1200" b="1" i="0" u="none" strike="noStrike">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200" b="1" u="none" strike="noStrike">
                          <a:solidFill>
                            <a:srgbClr val="002060"/>
                          </a:solidFill>
                          <a:effectLst/>
                          <a:latin typeface="+mn-lt"/>
                          <a:cs typeface="Arial" panose="020B0604020202020204" pitchFamily="34" charset="0"/>
                        </a:rPr>
                        <a:t>2.020</a:t>
                      </a:r>
                      <a:endParaRPr lang="es-ES" sz="1200" b="1" i="0" u="none" strike="noStrike">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50978470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INDICADORES DE COBERTURA</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29073288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Indicadores De Cobertura Territorial</a:t>
            </a:r>
            <a:endParaRPr lang="es-CO" sz="2000">
              <a:latin typeface="Candara" panose="020E0502030303020204" pitchFamily="34" charset="0"/>
            </a:endParaRPr>
          </a:p>
          <a:p>
            <a:pPr lvl="1"/>
            <a:r>
              <a:rPr lang="es-CO" sz="1600" b="0">
                <a:solidFill>
                  <a:schemeClr val="tx2"/>
                </a:solidFill>
              </a:rPr>
              <a:t>Porcentaje de cubrimiento – septiembre de 2024</a:t>
            </a:r>
            <a:r>
              <a:rPr lang="es-CO" sz="1600" b="0">
                <a:latin typeface="Candara" panose="020E0502030303020204" pitchFamily="34" charset="0"/>
              </a:rPr>
              <a:t> </a:t>
            </a:r>
            <a:r>
              <a:rPr lang="es-CO" sz="1400" b="1">
                <a:latin typeface="Candara" panose="020E0502030303020204" pitchFamily="34" charset="0"/>
              </a:rPr>
              <a:t>ACOGIDA AL ESQUEMA DE</a:t>
            </a:r>
            <a:endParaRPr lang="es-CO" sz="2000" b="1">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nvGraphicFramePr>
        <p:xfrm>
          <a:off x="457199" y="1454730"/>
          <a:ext cx="11360726" cy="5092668"/>
        </p:xfrm>
        <a:graphic>
          <a:graphicData uri="http://schemas.openxmlformats.org/drawingml/2006/table">
            <a:tbl>
              <a:tblPr firstRow="1" bandRow="1">
                <a:tableStyleId>{68D230F3-CF80-4859-8CE7-A43EE81993B5}</a:tableStyleId>
              </a:tblPr>
              <a:tblGrid>
                <a:gridCol w="1970412">
                  <a:extLst>
                    <a:ext uri="{9D8B030D-6E8A-4147-A177-3AD203B41FA5}">
                      <a16:colId xmlns:a16="http://schemas.microsoft.com/office/drawing/2014/main" val="20000"/>
                    </a:ext>
                  </a:extLst>
                </a:gridCol>
                <a:gridCol w="2756177">
                  <a:extLst>
                    <a:ext uri="{9D8B030D-6E8A-4147-A177-3AD203B41FA5}">
                      <a16:colId xmlns:a16="http://schemas.microsoft.com/office/drawing/2014/main" val="20001"/>
                    </a:ext>
                  </a:extLst>
                </a:gridCol>
                <a:gridCol w="984348">
                  <a:extLst>
                    <a:ext uri="{9D8B030D-6E8A-4147-A177-3AD203B41FA5}">
                      <a16:colId xmlns:a16="http://schemas.microsoft.com/office/drawing/2014/main" val="20002"/>
                    </a:ext>
                  </a:extLst>
                </a:gridCol>
                <a:gridCol w="1407217">
                  <a:extLst>
                    <a:ext uri="{9D8B030D-6E8A-4147-A177-3AD203B41FA5}">
                      <a16:colId xmlns:a16="http://schemas.microsoft.com/office/drawing/2014/main" val="20003"/>
                    </a:ext>
                  </a:extLst>
                </a:gridCol>
                <a:gridCol w="1041942">
                  <a:extLst>
                    <a:ext uri="{9D8B030D-6E8A-4147-A177-3AD203B41FA5}">
                      <a16:colId xmlns:a16="http://schemas.microsoft.com/office/drawing/2014/main" val="20004"/>
                    </a:ext>
                  </a:extLst>
                </a:gridCol>
                <a:gridCol w="1389259">
                  <a:extLst>
                    <a:ext uri="{9D8B030D-6E8A-4147-A177-3AD203B41FA5}">
                      <a16:colId xmlns:a16="http://schemas.microsoft.com/office/drawing/2014/main" val="20005"/>
                    </a:ext>
                  </a:extLst>
                </a:gridCol>
                <a:gridCol w="1811371">
                  <a:extLst>
                    <a:ext uri="{9D8B030D-6E8A-4147-A177-3AD203B41FA5}">
                      <a16:colId xmlns:a16="http://schemas.microsoft.com/office/drawing/2014/main" val="20006"/>
                    </a:ext>
                  </a:extLst>
                </a:gridCol>
              </a:tblGrid>
              <a:tr h="390145">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ACTIVIDAD</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COMPONENTE</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FORMATO</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NÚMERO DE VISITAS</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BARRIOS VISITADOS</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BARRIOS AFECTOS A VISITA</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PORCENTAJE DE COBERTURA</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0"/>
                  </a:ext>
                </a:extLst>
              </a:tr>
              <a:tr h="246869">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RECOLECCIÓN Y TRANSPORTE</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DESPACHO BASE – TIEMPOS Y RENDIM.</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2 y 6</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CO" sz="1100" u="none" strike="noStrike">
                          <a:solidFill>
                            <a:srgbClr val="002060"/>
                          </a:solidFill>
                          <a:effectLst/>
                          <a:latin typeface="Calibri" panose="020F0502020204030204" pitchFamily="34" charset="0"/>
                          <a:cs typeface="Calibri" panose="020F0502020204030204" pitchFamily="34" charset="0"/>
                        </a:rPr>
                        <a:t>1.367</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531</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1.085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48,9%</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1"/>
                  </a:ext>
                </a:extLst>
              </a:tr>
              <a:tr h="246869">
                <a:tc vMerge="1">
                  <a:txBody>
                    <a:bodyPr/>
                    <a:lstStyle/>
                    <a:p>
                      <a:pPr algn="l" rtl="0" fontAlgn="b">
                        <a:lnSpc>
                          <a:spcPct val="150000"/>
                        </a:lnSpc>
                      </a:pPr>
                      <a:endParaRPr lang="es-ES" sz="1300" b="0" i="0" u="none" strike="noStrike">
                        <a:solidFill>
                          <a:srgbClr val="002060"/>
                        </a:solidFill>
                        <a:effectLst/>
                        <a:latin typeface="Calibri"/>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cs typeface="Calibri" panose="020F0502020204030204" pitchFamily="34" charset="0"/>
                        </a:rPr>
                        <a:t>DOMICILIARIA</a:t>
                      </a:r>
                      <a:endParaRPr lang="es-ES" sz="110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3</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726033857"/>
                  </a:ext>
                </a:extLst>
              </a:tr>
              <a:tr h="246869">
                <a:tc vMerge="1">
                  <a:txBody>
                    <a:bodyPr/>
                    <a:lstStyle/>
                    <a:p>
                      <a:endParaRPr lang="es-CO"/>
                    </a:p>
                  </a:txBody>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RCD USUARIOS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cs typeface="Calibri" panose="020F0502020204030204" pitchFamily="34" charset="0"/>
                        </a:rPr>
                        <a:t>4</a:t>
                      </a:r>
                      <a:endParaRPr lang="es-ES" sz="1100" b="0" i="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626635168"/>
                  </a:ext>
                </a:extLst>
              </a:tr>
              <a:tr h="246869">
                <a:tc vMerge="1">
                  <a:txBody>
                    <a:bodyPr/>
                    <a:lstStyle/>
                    <a:p>
                      <a:pPr algn="l" rtl="0" fontAlgn="b">
                        <a:lnSpc>
                          <a:spcPct val="150000"/>
                        </a:lnSpc>
                      </a:pPr>
                      <a:endParaRPr lang="es-ES" sz="1300" b="0" i="0" u="none" strike="noStrike">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BOLSAS BARRIDO – RES. VEGETALES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5 y 32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0003"/>
                  </a:ext>
                </a:extLst>
              </a:tr>
              <a:tr h="246869">
                <a:tc vMerge="1">
                  <a:txBody>
                    <a:bodyPr/>
                    <a:lstStyle/>
                    <a:p>
                      <a:pPr algn="ctr" rtl="0" fontAlgn="b">
                        <a:lnSpc>
                          <a:spcPct val="150000"/>
                        </a:lnSpc>
                      </a:pPr>
                      <a:endParaRPr lang="es-ES" sz="1300" b="0" i="0" u="none" strike="noStrike">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DESCUENTO A CUENTAS CONTRATO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22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400176250"/>
                  </a:ext>
                </a:extLst>
              </a:tr>
              <a:tr h="195784">
                <a:tc vMerge="1">
                  <a:txBody>
                    <a:bodyPr/>
                    <a:lstStyle/>
                    <a:p>
                      <a:pPr algn="ctr" rtl="0" fontAlgn="b">
                        <a:lnSpc>
                          <a:spcPct val="150000"/>
                        </a:lnSpc>
                      </a:pPr>
                      <a:endParaRPr lang="es-ES" sz="1300" b="0" i="0" u="none" strike="noStrike">
                        <a:solidFill>
                          <a:srgbClr val="002060"/>
                        </a:solidFill>
                        <a:effectLst/>
                        <a:latin typeface="+mn-lt"/>
                      </a:endParaRPr>
                    </a:p>
                  </a:txBody>
                  <a:tcPr marL="0" marR="0" marT="0" marB="0" anchor="ctr"/>
                </a:tc>
                <a:tc>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ea typeface="+mn-ea"/>
                          <a:cs typeface="Calibri" panose="020F0502020204030204" pitchFamily="34" charset="0"/>
                        </a:rPr>
                        <a:t>VERIFICACIPON AL INTERIOR DEL RSDJ</a:t>
                      </a: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35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marL="0" algn="ctr" defTabSz="914400" rtl="0" eaLnBrk="1" fontAlgn="b" latinLnBrk="0" hangingPunct="1">
                        <a:lnSpc>
                          <a:spcPct val="150000"/>
                        </a:lnSpc>
                      </a:pPr>
                      <a:endParaRPr lang="es-CO" sz="1300" u="none" strike="noStrike" kern="120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a:solidFill>
                          <a:schemeClr val="tx1"/>
                        </a:solidFill>
                        <a:effectLst/>
                        <a:latin typeface="+mn-lt"/>
                        <a:ea typeface="+mn-ea"/>
                        <a:cs typeface="+mn-cs"/>
                      </a:endParaRPr>
                    </a:p>
                  </a:txBody>
                  <a:tcPr marL="0" marR="0" marT="0" marB="0" anchor="ctr"/>
                </a:tc>
                <a:extLst>
                  <a:ext uri="{0D108BD9-81ED-4DB2-BD59-A6C34878D82A}">
                    <a16:rowId xmlns:a16="http://schemas.microsoft.com/office/drawing/2014/main" val="66659449"/>
                  </a:ext>
                </a:extLst>
              </a:tr>
              <a:tr h="246869">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BARRIDO Y LIMPIEZA</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BARRIDO MANUAL</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7</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1.015</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441</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cs typeface="Calibri" panose="020F0502020204030204" pitchFamily="34" charset="0"/>
                        </a:rPr>
                        <a:t>1.077</a:t>
                      </a:r>
                      <a:endParaRPr lang="es-ES" sz="1100" b="0" i="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40,9%</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extLst>
                  <a:ext uri="{0D108BD9-81ED-4DB2-BD59-A6C34878D82A}">
                    <a16:rowId xmlns:a16="http://schemas.microsoft.com/office/drawing/2014/main" val="3674210074"/>
                  </a:ext>
                </a:extLst>
              </a:tr>
              <a:tr h="246869">
                <a:tc vMerge="1">
                  <a:txBody>
                    <a:bodyPr/>
                    <a:lstStyle/>
                    <a:p>
                      <a:pPr algn="ctr" rtl="0" fontAlgn="b">
                        <a:lnSpc>
                          <a:spcPct val="150000"/>
                        </a:lnSpc>
                      </a:pPr>
                      <a:endParaRPr lang="es-ES" sz="1300" b="0" i="0" u="none" strike="noStrike">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BARRIDO MECÁNICO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0002"/>
                  </a:ext>
                </a:extLst>
              </a:tr>
              <a:tr h="206747">
                <a:tc vMerge="1">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s-ES" sz="1300" b="0" i="0" u="none" strike="noStrike">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CUARTELILLO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14</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0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00000"/>
                        </a:lnSpc>
                      </a:pPr>
                      <a:endParaRPr lang="es-ES" sz="1300" b="0" i="0" u="none" strike="noStrike">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00000"/>
                        </a:lnSpc>
                      </a:pPr>
                      <a:endParaRPr lang="es-ES" sz="1300" b="0" i="0" u="none" strike="noStrike" kern="1200">
                        <a:solidFill>
                          <a:srgbClr val="002060"/>
                        </a:solidFill>
                        <a:effectLst/>
                        <a:latin typeface="Calibri"/>
                        <a:ea typeface="+mn-ea"/>
                        <a:cs typeface="+mn-cs"/>
                      </a:endParaRPr>
                    </a:p>
                  </a:txBody>
                  <a:tcPr marL="0" marR="0" marT="0" marB="0" anchor="ctr"/>
                </a:tc>
                <a:tc vMerge="1">
                  <a:txBody>
                    <a:bodyPr/>
                    <a:lstStyle/>
                    <a:p>
                      <a:pPr algn="ctr" rtl="0" fontAlgn="b">
                        <a:lnSpc>
                          <a:spcPct val="10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2307062242"/>
                  </a:ext>
                </a:extLst>
              </a:tr>
              <a:tr h="199800">
                <a:tc rowSpan="4">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COSTO LIMPIEZA URBANA  SUSCRIPTOR</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LAVADO PGIRS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9</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2.124</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257</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marL="0" algn="ctr" defTabSz="914400" rtl="0" eaLnBrk="1" fontAlgn="b" latinLnBrk="0" hangingPunct="1">
                        <a:lnSpc>
                          <a:spcPct val="100000"/>
                        </a:lnSpc>
                      </a:pPr>
                      <a:r>
                        <a:rPr lang="es-ES" sz="1100" u="none" strike="noStrike" kern="1200">
                          <a:solidFill>
                            <a:srgbClr val="002060"/>
                          </a:solidFill>
                          <a:effectLst/>
                          <a:latin typeface="Calibri" panose="020F0502020204030204" pitchFamily="34" charset="0"/>
                          <a:cs typeface="Calibri" panose="020F0502020204030204" pitchFamily="34" charset="0"/>
                        </a:rPr>
                        <a:t>1.077</a:t>
                      </a:r>
                      <a:endParaRPr lang="es-ES" sz="1100" b="0" i="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23,9%</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681665366"/>
                  </a:ext>
                </a:extLst>
              </a:tr>
              <a:tr h="246869">
                <a:tc vMerge="1">
                  <a:txBody>
                    <a:bodyPr/>
                    <a:lstStyle/>
                    <a:p>
                      <a:pPr marL="0" marR="0" lvl="0" indent="0" algn="l" defTabSz="914400" rtl="0" eaLnBrk="1" fontAlgn="b" latinLnBrk="0" hangingPunct="1">
                        <a:lnSpc>
                          <a:spcPct val="150000"/>
                        </a:lnSpc>
                        <a:spcBef>
                          <a:spcPts val="0"/>
                        </a:spcBef>
                        <a:spcAft>
                          <a:spcPts val="0"/>
                        </a:spcAft>
                        <a:buClrTx/>
                        <a:buSzTx/>
                        <a:buFontTx/>
                        <a:buNone/>
                        <a:tabLst/>
                        <a:defRPr/>
                      </a:pPr>
                      <a:endParaRPr lang="es-ES" sz="1300" b="0" i="0" u="none" strike="noStrike">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INST. Y MTTO CESTAS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 11 y 28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3896255396"/>
                  </a:ext>
                </a:extLst>
              </a:tr>
              <a:tr h="246869">
                <a:tc vMerge="1">
                  <a:txBody>
                    <a:bodyPr/>
                    <a:lstStyle/>
                    <a:p>
                      <a:pPr algn="l" rtl="0" fontAlgn="b">
                        <a:lnSpc>
                          <a:spcPct val="150000"/>
                        </a:lnSpc>
                      </a:pPr>
                      <a:endParaRPr lang="es-ES" sz="1300" b="0" i="0" u="none" strike="noStrike">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CORTE DE CÉSPED</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15 y 16</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0004"/>
                  </a:ext>
                </a:extLst>
              </a:tr>
              <a:tr h="158925">
                <a:tc vMerge="1">
                  <a:txBody>
                    <a:bodyPr/>
                    <a:lstStyle/>
                    <a:p>
                      <a:pPr algn="l" rtl="0" fontAlgn="b"/>
                      <a:endParaRPr lang="es-CO" sz="1300" b="0" i="0" u="none" strike="noStrike">
                        <a:solidFill>
                          <a:srgbClr val="002060"/>
                        </a:solidFill>
                        <a:effectLst/>
                        <a:latin typeface="+mn-lt"/>
                      </a:endParaRPr>
                    </a:p>
                  </a:txBody>
                  <a:tcPr marL="0" marR="0" marT="0" marB="0" anchor="ct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PODA DE ÁRBOLES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17 y 18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endParaRPr lang="es-CO" sz="1300" b="0" i="0" u="none" strike="noStrike">
                        <a:solidFill>
                          <a:srgbClr val="002060"/>
                        </a:solidFill>
                        <a:effectLst/>
                        <a:latin typeface="Calibri"/>
                      </a:endParaRPr>
                    </a:p>
                  </a:txBody>
                  <a:tcPr marL="0" marR="0" marT="0" marB="0" anchor="ctr"/>
                </a:tc>
                <a:tc vMerge="1">
                  <a:txBody>
                    <a:bodyPr/>
                    <a:lstStyle/>
                    <a:p>
                      <a:pPr algn="ctr" rtl="0" fontAlgn="b"/>
                      <a:endParaRPr lang="es-ES" sz="1300" b="0" i="0" u="none" strike="noStrike">
                        <a:solidFill>
                          <a:srgbClr val="002060"/>
                        </a:solidFill>
                        <a:effectLst/>
                        <a:latin typeface="Calibri"/>
                      </a:endParaRPr>
                    </a:p>
                  </a:txBody>
                  <a:tcPr marL="0" marR="0" marT="0" marB="0" anchor="ctr"/>
                </a:tc>
                <a:tc vMerge="1">
                  <a:txBody>
                    <a:bodyPr/>
                    <a:lstStyle/>
                    <a:p>
                      <a:pPr algn="ctr" rtl="0" fontAlgn="b"/>
                      <a:endParaRPr lang="es-ES" sz="1300" b="0" i="0" u="none" strike="noStrike">
                        <a:solidFill>
                          <a:srgbClr val="002060"/>
                        </a:solidFill>
                        <a:effectLst/>
                        <a:latin typeface="Calibri"/>
                      </a:endParaRPr>
                    </a:p>
                  </a:txBody>
                  <a:tcPr marL="0" marR="0" marT="0" marB="0" anchor="ctr"/>
                </a:tc>
                <a:tc vMerge="1">
                  <a:txBody>
                    <a:bodyPr/>
                    <a:lstStyle/>
                    <a:p>
                      <a:pPr algn="ctr" rtl="0" fontAlgn="b"/>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4265432237"/>
                  </a:ext>
                </a:extLst>
              </a:tr>
              <a:tr h="475353">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CONTENERIZACIÓN</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LAVADO</a:t>
                      </a:r>
                      <a:endParaRPr lang="es-ES" sz="1100" b="0" i="0" u="none" strike="noStrike">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RECONTEO</a:t>
                      </a:r>
                      <a:endParaRPr lang="es-ES" sz="1100" b="0" i="0" u="none" strike="noStrike">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RECOLECCIÓN</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21 </a:t>
                      </a:r>
                      <a:endParaRPr lang="es-ES" sz="1100" b="0" i="0" u="none" strike="noStrike">
                        <a:solidFill>
                          <a:srgbClr val="002060"/>
                        </a:solidFill>
                        <a:effectLst/>
                        <a:latin typeface="Calibri" panose="020F0502020204030204" pitchFamily="34" charset="0"/>
                        <a:cs typeface="Calibri" panose="020F0502020204030204" pitchFamily="34" charset="0"/>
                      </a:endParaRPr>
                    </a:p>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22</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25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504</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114</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348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32,8%</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0007"/>
                  </a:ext>
                </a:extLst>
              </a:tr>
              <a:tr h="158451">
                <a:tc v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MANTENIMIENTO</a:t>
                      </a:r>
                    </a:p>
                  </a:txBody>
                  <a:tcPr marL="0" marR="0" marT="0" marB="0" anchor="ctr">
                    <a:noFill/>
                  </a:tcPr>
                </a:tc>
                <a:tc>
                  <a:txBody>
                    <a:bodyPr/>
                    <a:lstStyle/>
                    <a:p>
                      <a:pPr algn="ctr" rtl="0" fontAlgn="b">
                        <a:lnSpc>
                          <a:spcPct val="100000"/>
                        </a:lnSpc>
                      </a:pPr>
                      <a:r>
                        <a:rPr lang="es-ES" sz="1100" b="0" i="0" u="none" strike="noStrike">
                          <a:solidFill>
                            <a:srgbClr val="002060"/>
                          </a:solidFill>
                          <a:effectLst/>
                          <a:highlight>
                            <a:srgbClr val="FFFFFF"/>
                          </a:highlight>
                          <a:latin typeface="Calibri" panose="020F0502020204030204" pitchFamily="34" charset="0"/>
                          <a:cs typeface="Calibri" panose="020F0502020204030204" pitchFamily="34" charset="0"/>
                        </a:rPr>
                        <a:t>26</a:t>
                      </a:r>
                    </a:p>
                  </a:txBody>
                  <a:tcPr marL="0" marR="0" marT="0" marB="0" anchor="ctr">
                    <a:noFill/>
                  </a:tcPr>
                </a:tc>
                <a:tc v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10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3664490346"/>
                  </a:ext>
                </a:extLst>
              </a:tr>
              <a:tr h="199800">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PUNTOS CRÍTICOS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P. CRÍTICOS - A. CLANDESTINO</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13, 38 y 39</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100" u="none" strike="noStrike" kern="1200">
                          <a:solidFill>
                            <a:srgbClr val="002060"/>
                          </a:solidFill>
                          <a:effectLst/>
                          <a:latin typeface="Calibri" panose="020F0502020204030204" pitchFamily="34" charset="0"/>
                          <a:ea typeface="+mn-ea"/>
                          <a:cs typeface="Calibri" panose="020F0502020204030204" pitchFamily="34" charset="0"/>
                        </a:rPr>
                        <a:t>3.054</a:t>
                      </a: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630</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1.077</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58,5%</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10011"/>
                  </a:ext>
                </a:extLst>
              </a:tr>
              <a:tr h="314781">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ADICIÓN LAVADO AREAS PÚBLICAS</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MAYORES FRECUENCIAS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24</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0</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0</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331</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0%</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335463508"/>
                  </a:ext>
                </a:extLst>
              </a:tr>
              <a:tr h="246869">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CALIDAD</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CALIDAD DEL SERVICIO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2.020</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590</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1.077</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54,8%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730247817"/>
                  </a:ext>
                </a:extLst>
              </a:tr>
              <a:tr h="246869">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COBERTURA TOTAL</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TODOS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NA</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10.084</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851</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1.085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78,4%</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2287251108"/>
                  </a:ext>
                </a:extLst>
              </a:tr>
            </a:tbl>
          </a:graphicData>
        </a:graphic>
      </p:graphicFrame>
    </p:spTree>
    <p:extLst>
      <p:ext uri="{BB962C8B-B14F-4D97-AF65-F5344CB8AC3E}">
        <p14:creationId xmlns:p14="http://schemas.microsoft.com/office/powerpoint/2010/main" val="365346625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Indicadores De Cobertura Territorial</a:t>
            </a:r>
            <a:endParaRPr lang="es-CO" sz="2000">
              <a:latin typeface="Candara" panose="020E0502030303020204" pitchFamily="34" charset="0"/>
            </a:endParaRPr>
          </a:p>
          <a:p>
            <a:pPr lvl="1"/>
            <a:r>
              <a:rPr lang="es-CO" sz="1600" b="0">
                <a:solidFill>
                  <a:schemeClr val="tx2"/>
                </a:solidFill>
              </a:rPr>
              <a:t>Mapa de cobertura total del servicio de aseo – septiembre de 2024</a:t>
            </a:r>
            <a:endParaRPr lang="es-CO" sz="2000" b="1">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pic>
        <p:nvPicPr>
          <p:cNvPr id="3" name="Imagen 2" descr="Mapa&#10;&#10;Descripción generada automáticamente">
            <a:extLst>
              <a:ext uri="{FF2B5EF4-FFF2-40B4-BE49-F238E27FC236}">
                <a16:creationId xmlns:a16="http://schemas.microsoft.com/office/drawing/2014/main" id="{C72B8316-2E07-096D-8DA7-D3D5CFCD5FE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9648" y="1123056"/>
            <a:ext cx="11955464" cy="5734943"/>
          </a:xfrm>
          <a:prstGeom prst="rect">
            <a:avLst/>
          </a:prstGeom>
        </p:spPr>
      </p:pic>
    </p:spTree>
    <p:extLst>
      <p:ext uri="{BB962C8B-B14F-4D97-AF65-F5344CB8AC3E}">
        <p14:creationId xmlns:p14="http://schemas.microsoft.com/office/powerpoint/2010/main" val="391469223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Indicadores De Cobertura Territorial</a:t>
            </a:r>
            <a:endParaRPr lang="es-CO" sz="2000">
              <a:latin typeface="Candara" panose="020E0502030303020204" pitchFamily="34" charset="0"/>
            </a:endParaRPr>
          </a:p>
          <a:p>
            <a:pPr lvl="1"/>
            <a:r>
              <a:rPr lang="es-CO" sz="1600" b="0">
                <a:solidFill>
                  <a:schemeClr val="tx2"/>
                </a:solidFill>
              </a:rPr>
              <a:t>Porcentaje de cubrimiento – trimestre </a:t>
            </a:r>
            <a:r>
              <a:rPr lang="es-CO" sz="1600" b="0" err="1">
                <a:solidFill>
                  <a:schemeClr val="tx2"/>
                </a:solidFill>
              </a:rPr>
              <a:t>iii</a:t>
            </a:r>
            <a:r>
              <a:rPr lang="es-CO" sz="1600" b="0">
                <a:solidFill>
                  <a:schemeClr val="tx2"/>
                </a:solidFill>
              </a:rPr>
              <a:t> de 2024</a:t>
            </a:r>
            <a:r>
              <a:rPr lang="es-CO" sz="1600" b="0">
                <a:latin typeface="Candara" panose="020E0502030303020204" pitchFamily="34" charset="0"/>
              </a:rPr>
              <a:t> </a:t>
            </a:r>
            <a:r>
              <a:rPr lang="es-CO" sz="1400" b="1">
                <a:latin typeface="Candara" panose="020E0502030303020204" pitchFamily="34" charset="0"/>
              </a:rPr>
              <a:t>ACOGIDA AL ESQUEMA DE</a:t>
            </a:r>
            <a:endParaRPr lang="es-CO" sz="2000" b="1">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nvGraphicFramePr>
        <p:xfrm>
          <a:off x="415636" y="1318448"/>
          <a:ext cx="11360727" cy="5197720"/>
        </p:xfrm>
        <a:graphic>
          <a:graphicData uri="http://schemas.openxmlformats.org/drawingml/2006/table">
            <a:tbl>
              <a:tblPr firstRow="1" bandRow="1">
                <a:tableStyleId>{68D230F3-CF80-4859-8CE7-A43EE81993B5}</a:tableStyleId>
              </a:tblPr>
              <a:tblGrid>
                <a:gridCol w="1970413">
                  <a:extLst>
                    <a:ext uri="{9D8B030D-6E8A-4147-A177-3AD203B41FA5}">
                      <a16:colId xmlns:a16="http://schemas.microsoft.com/office/drawing/2014/main" val="20000"/>
                    </a:ext>
                  </a:extLst>
                </a:gridCol>
                <a:gridCol w="2756176">
                  <a:extLst>
                    <a:ext uri="{9D8B030D-6E8A-4147-A177-3AD203B41FA5}">
                      <a16:colId xmlns:a16="http://schemas.microsoft.com/office/drawing/2014/main" val="20001"/>
                    </a:ext>
                  </a:extLst>
                </a:gridCol>
                <a:gridCol w="984349">
                  <a:extLst>
                    <a:ext uri="{9D8B030D-6E8A-4147-A177-3AD203B41FA5}">
                      <a16:colId xmlns:a16="http://schemas.microsoft.com/office/drawing/2014/main" val="20002"/>
                    </a:ext>
                  </a:extLst>
                </a:gridCol>
                <a:gridCol w="1407218">
                  <a:extLst>
                    <a:ext uri="{9D8B030D-6E8A-4147-A177-3AD203B41FA5}">
                      <a16:colId xmlns:a16="http://schemas.microsoft.com/office/drawing/2014/main" val="20003"/>
                    </a:ext>
                  </a:extLst>
                </a:gridCol>
                <a:gridCol w="1041942">
                  <a:extLst>
                    <a:ext uri="{9D8B030D-6E8A-4147-A177-3AD203B41FA5}">
                      <a16:colId xmlns:a16="http://schemas.microsoft.com/office/drawing/2014/main" val="20004"/>
                    </a:ext>
                  </a:extLst>
                </a:gridCol>
                <a:gridCol w="1389258">
                  <a:extLst>
                    <a:ext uri="{9D8B030D-6E8A-4147-A177-3AD203B41FA5}">
                      <a16:colId xmlns:a16="http://schemas.microsoft.com/office/drawing/2014/main" val="20005"/>
                    </a:ext>
                  </a:extLst>
                </a:gridCol>
                <a:gridCol w="1811371">
                  <a:extLst>
                    <a:ext uri="{9D8B030D-6E8A-4147-A177-3AD203B41FA5}">
                      <a16:colId xmlns:a16="http://schemas.microsoft.com/office/drawing/2014/main" val="20006"/>
                    </a:ext>
                  </a:extLst>
                </a:gridCol>
              </a:tblGrid>
              <a:tr h="410431">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ACTIVIDAD</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COMPONENTE</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FORMATO</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NÚMERO DE VISITAS</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BARRIOS VISITADOS</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BARRIOS AFECTOS A VISITA</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a:solidFill>
                            <a:srgbClr val="002060"/>
                          </a:solidFill>
                          <a:effectLst/>
                          <a:latin typeface="Calibri" panose="020F0502020204030204" pitchFamily="34" charset="0"/>
                          <a:cs typeface="Calibri" panose="020F0502020204030204" pitchFamily="34" charset="0"/>
                        </a:rPr>
                        <a:t>PORCENTAJE DE COBERTURA</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0"/>
                  </a:ext>
                </a:extLst>
              </a:tr>
              <a:tr h="259705">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RECOLECCIÓN Y TRANSPORTE</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DESPACHO BASE – TIEMPOS Y RENDIM.</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2 y 6</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CO" sz="1100" u="none" strike="noStrike">
                          <a:solidFill>
                            <a:srgbClr val="002060"/>
                          </a:solidFill>
                          <a:effectLst/>
                          <a:latin typeface="Calibri" panose="020F0502020204030204" pitchFamily="34" charset="0"/>
                          <a:cs typeface="Calibri" panose="020F0502020204030204" pitchFamily="34" charset="0"/>
                        </a:rPr>
                        <a:t>4.105</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737</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1.085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67,9%</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1"/>
                  </a:ext>
                </a:extLst>
              </a:tr>
              <a:tr h="259705">
                <a:tc vMerge="1">
                  <a:txBody>
                    <a:bodyPr/>
                    <a:lstStyle/>
                    <a:p>
                      <a:pPr algn="l" rtl="0" fontAlgn="b">
                        <a:lnSpc>
                          <a:spcPct val="150000"/>
                        </a:lnSpc>
                      </a:pPr>
                      <a:endParaRPr lang="es-ES" sz="1300" b="0" i="0" u="none" strike="noStrike">
                        <a:solidFill>
                          <a:srgbClr val="002060"/>
                        </a:solidFill>
                        <a:effectLst/>
                        <a:latin typeface="Calibri"/>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cs typeface="Calibri" panose="020F0502020204030204" pitchFamily="34" charset="0"/>
                        </a:rPr>
                        <a:t>DOMICILIARIA</a:t>
                      </a:r>
                      <a:endParaRPr lang="es-ES" sz="110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3</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726033857"/>
                  </a:ext>
                </a:extLst>
              </a:tr>
              <a:tr h="259705">
                <a:tc vMerge="1">
                  <a:txBody>
                    <a:bodyPr/>
                    <a:lstStyle/>
                    <a:p>
                      <a:endParaRPr lang="es-CO"/>
                    </a:p>
                  </a:txBody>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RCD USUARIOS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cs typeface="Calibri" panose="020F0502020204030204" pitchFamily="34" charset="0"/>
                        </a:rPr>
                        <a:t>4</a:t>
                      </a:r>
                      <a:endParaRPr lang="es-ES" sz="1100" b="0" i="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626635168"/>
                  </a:ext>
                </a:extLst>
              </a:tr>
              <a:tr h="259705">
                <a:tc vMerge="1">
                  <a:txBody>
                    <a:bodyPr/>
                    <a:lstStyle/>
                    <a:p>
                      <a:pPr algn="l" rtl="0" fontAlgn="b">
                        <a:lnSpc>
                          <a:spcPct val="150000"/>
                        </a:lnSpc>
                      </a:pPr>
                      <a:endParaRPr lang="es-ES" sz="1300" b="0" i="0" u="none" strike="noStrike">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BOLSAS BARRIDO – RES. VEGETALES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5 y 32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0003"/>
                  </a:ext>
                </a:extLst>
              </a:tr>
              <a:tr h="259705">
                <a:tc vMerge="1">
                  <a:txBody>
                    <a:bodyPr/>
                    <a:lstStyle/>
                    <a:p>
                      <a:pPr algn="ctr" rtl="0" fontAlgn="b">
                        <a:lnSpc>
                          <a:spcPct val="150000"/>
                        </a:lnSpc>
                      </a:pPr>
                      <a:endParaRPr lang="es-ES" sz="1300" b="0" i="0" u="none" strike="noStrike">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DESCUENTO A CUENTAS CONTRATO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22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400176250"/>
                  </a:ext>
                </a:extLst>
              </a:tr>
              <a:tr h="191198">
                <a:tc vMerge="1">
                  <a:txBody>
                    <a:bodyPr/>
                    <a:lstStyle/>
                    <a:p>
                      <a:pPr algn="ctr" rtl="0" fontAlgn="b">
                        <a:lnSpc>
                          <a:spcPct val="150000"/>
                        </a:lnSpc>
                      </a:pPr>
                      <a:endParaRPr lang="es-ES" sz="1300" b="0" i="0" u="none" strike="noStrike">
                        <a:solidFill>
                          <a:srgbClr val="002060"/>
                        </a:solidFill>
                        <a:effectLst/>
                        <a:latin typeface="+mn-lt"/>
                      </a:endParaRPr>
                    </a:p>
                  </a:txBody>
                  <a:tcPr marL="0" marR="0" marT="0" marB="0" anchor="ctr"/>
                </a:tc>
                <a:tc>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ea typeface="+mn-ea"/>
                          <a:cs typeface="Calibri" panose="020F0502020204030204" pitchFamily="34" charset="0"/>
                        </a:rPr>
                        <a:t>VERIFICACIPON AL INTERIOR DEL RSDJ</a:t>
                      </a: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35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marL="0" algn="ctr" defTabSz="914400" rtl="0" eaLnBrk="1" fontAlgn="b" latinLnBrk="0" hangingPunct="1">
                        <a:lnSpc>
                          <a:spcPct val="150000"/>
                        </a:lnSpc>
                      </a:pPr>
                      <a:endParaRPr lang="es-CO" sz="1300" u="none" strike="noStrike" kern="120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a:solidFill>
                          <a:schemeClr val="tx1"/>
                        </a:solidFill>
                        <a:effectLst/>
                        <a:latin typeface="+mn-lt"/>
                        <a:ea typeface="+mn-ea"/>
                        <a:cs typeface="+mn-cs"/>
                      </a:endParaRPr>
                    </a:p>
                  </a:txBody>
                  <a:tcPr marL="0" marR="0" marT="0" marB="0" anchor="ctr"/>
                </a:tc>
                <a:extLst>
                  <a:ext uri="{0D108BD9-81ED-4DB2-BD59-A6C34878D82A}">
                    <a16:rowId xmlns:a16="http://schemas.microsoft.com/office/drawing/2014/main" val="66659449"/>
                  </a:ext>
                </a:extLst>
              </a:tr>
              <a:tr h="259705">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BARRIDO Y LIMPIEZA</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BARRIDO MANUAL</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7</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3.095</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682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marL="0" algn="ctr" defTabSz="914400" rtl="0" eaLnBrk="1" fontAlgn="b" latinLnBrk="0" hangingPunct="1">
                        <a:lnSpc>
                          <a:spcPct val="150000"/>
                        </a:lnSpc>
                      </a:pPr>
                      <a:r>
                        <a:rPr lang="es-ES" sz="1100" u="none" strike="noStrike" kern="1200">
                          <a:solidFill>
                            <a:srgbClr val="002060"/>
                          </a:solidFill>
                          <a:effectLst/>
                          <a:latin typeface="Calibri" panose="020F0502020204030204" pitchFamily="34" charset="0"/>
                          <a:cs typeface="Calibri" panose="020F0502020204030204" pitchFamily="34" charset="0"/>
                        </a:rPr>
                        <a:t>1.077</a:t>
                      </a:r>
                      <a:endParaRPr lang="es-ES" sz="1100" b="0" i="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63,3%</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extLst>
                  <a:ext uri="{0D108BD9-81ED-4DB2-BD59-A6C34878D82A}">
                    <a16:rowId xmlns:a16="http://schemas.microsoft.com/office/drawing/2014/main" val="3674210074"/>
                  </a:ext>
                </a:extLst>
              </a:tr>
              <a:tr h="259705">
                <a:tc vMerge="1">
                  <a:txBody>
                    <a:bodyPr/>
                    <a:lstStyle/>
                    <a:p>
                      <a:pPr algn="ctr" rtl="0" fontAlgn="b">
                        <a:lnSpc>
                          <a:spcPct val="150000"/>
                        </a:lnSpc>
                      </a:pPr>
                      <a:endParaRPr lang="es-ES" sz="1300" b="0" i="0" u="none" strike="noStrike">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BARRIDO MECÁNICO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0002"/>
                  </a:ext>
                </a:extLst>
              </a:tr>
              <a:tr h="164745">
                <a:tc vMerge="1">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s-ES" sz="1300" b="0" i="0" u="none" strike="noStrike">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CUARTELILLO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14</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0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00000"/>
                        </a:lnSpc>
                      </a:pPr>
                      <a:endParaRPr lang="es-ES" sz="1300" b="0" i="0" u="none" strike="noStrike">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00000"/>
                        </a:lnSpc>
                      </a:pPr>
                      <a:endParaRPr lang="es-ES" sz="1300" b="0" i="0" u="none" strike="noStrike" kern="1200">
                        <a:solidFill>
                          <a:srgbClr val="002060"/>
                        </a:solidFill>
                        <a:effectLst/>
                        <a:latin typeface="Calibri"/>
                        <a:ea typeface="+mn-ea"/>
                        <a:cs typeface="+mn-cs"/>
                      </a:endParaRPr>
                    </a:p>
                  </a:txBody>
                  <a:tcPr marL="0" marR="0" marT="0" marB="0" anchor="ctr"/>
                </a:tc>
                <a:tc vMerge="1">
                  <a:txBody>
                    <a:bodyPr/>
                    <a:lstStyle/>
                    <a:p>
                      <a:pPr algn="ctr" rtl="0" fontAlgn="b">
                        <a:lnSpc>
                          <a:spcPct val="10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2307062242"/>
                  </a:ext>
                </a:extLst>
              </a:tr>
              <a:tr h="210189">
                <a:tc rowSpan="4">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COSTO LIMPIEZA URBANA  SUSCRIPTOR</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LAVADO PGIRS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9</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6.464</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511</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marL="0" algn="ctr" defTabSz="914400" rtl="0" eaLnBrk="1" fontAlgn="b" latinLnBrk="0" hangingPunct="1">
                        <a:lnSpc>
                          <a:spcPct val="100000"/>
                        </a:lnSpc>
                      </a:pPr>
                      <a:r>
                        <a:rPr lang="es-ES" sz="1100" u="none" strike="noStrike" kern="1200">
                          <a:solidFill>
                            <a:srgbClr val="002060"/>
                          </a:solidFill>
                          <a:effectLst/>
                          <a:latin typeface="Calibri" panose="020F0502020204030204" pitchFamily="34" charset="0"/>
                          <a:cs typeface="Calibri" panose="020F0502020204030204" pitchFamily="34" charset="0"/>
                        </a:rPr>
                        <a:t>1.077</a:t>
                      </a:r>
                      <a:endParaRPr lang="es-ES" sz="1100" b="0" i="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47,4%</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681665366"/>
                  </a:ext>
                </a:extLst>
              </a:tr>
              <a:tr h="259705">
                <a:tc vMerge="1">
                  <a:txBody>
                    <a:bodyPr/>
                    <a:lstStyle/>
                    <a:p>
                      <a:pPr marL="0" marR="0" lvl="0" indent="0" algn="l" defTabSz="914400" rtl="0" eaLnBrk="1" fontAlgn="b" latinLnBrk="0" hangingPunct="1">
                        <a:lnSpc>
                          <a:spcPct val="150000"/>
                        </a:lnSpc>
                        <a:spcBef>
                          <a:spcPts val="0"/>
                        </a:spcBef>
                        <a:spcAft>
                          <a:spcPts val="0"/>
                        </a:spcAft>
                        <a:buClrTx/>
                        <a:buSzTx/>
                        <a:buFontTx/>
                        <a:buNone/>
                        <a:tabLst/>
                        <a:defRPr/>
                      </a:pPr>
                      <a:endParaRPr lang="es-ES" sz="1300" b="0" i="0" u="none" strike="noStrike">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INST. Y MTTO CESTAS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 11 y 28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3896255396"/>
                  </a:ext>
                </a:extLst>
              </a:tr>
              <a:tr h="259705">
                <a:tc vMerge="1">
                  <a:txBody>
                    <a:bodyPr/>
                    <a:lstStyle/>
                    <a:p>
                      <a:pPr algn="l" rtl="0" fontAlgn="b">
                        <a:lnSpc>
                          <a:spcPct val="150000"/>
                        </a:lnSpc>
                      </a:pPr>
                      <a:endParaRPr lang="es-ES" sz="1300" b="0" i="0" u="none" strike="noStrike">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CORTE DE CÉSPED</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15 y 16</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10004"/>
                  </a:ext>
                </a:extLst>
              </a:tr>
              <a:tr h="156639">
                <a:tc vMerge="1">
                  <a:txBody>
                    <a:bodyPr/>
                    <a:lstStyle/>
                    <a:p>
                      <a:pPr algn="l" rtl="0" fontAlgn="b"/>
                      <a:endParaRPr lang="es-CO" sz="1300" b="0" i="0" u="none" strike="noStrike">
                        <a:solidFill>
                          <a:srgbClr val="002060"/>
                        </a:solidFill>
                        <a:effectLst/>
                        <a:latin typeface="+mn-lt"/>
                      </a:endParaRPr>
                    </a:p>
                  </a:txBody>
                  <a:tcPr marL="0" marR="0" marT="0" marB="0" anchor="ct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PODA DE ÁRBOLES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17 y 18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endParaRPr lang="es-CO" sz="1300" b="0" i="0" u="none" strike="noStrike">
                        <a:solidFill>
                          <a:srgbClr val="002060"/>
                        </a:solidFill>
                        <a:effectLst/>
                        <a:latin typeface="Calibri"/>
                      </a:endParaRPr>
                    </a:p>
                  </a:txBody>
                  <a:tcPr marL="0" marR="0" marT="0" marB="0" anchor="ctr"/>
                </a:tc>
                <a:tc vMerge="1">
                  <a:txBody>
                    <a:bodyPr/>
                    <a:lstStyle/>
                    <a:p>
                      <a:pPr algn="ctr" rtl="0" fontAlgn="b"/>
                      <a:endParaRPr lang="es-ES" sz="1300" b="0" i="0" u="none" strike="noStrike">
                        <a:solidFill>
                          <a:srgbClr val="002060"/>
                        </a:solidFill>
                        <a:effectLst/>
                        <a:latin typeface="Calibri"/>
                      </a:endParaRPr>
                    </a:p>
                  </a:txBody>
                  <a:tcPr marL="0" marR="0" marT="0" marB="0" anchor="ctr"/>
                </a:tc>
                <a:tc vMerge="1">
                  <a:txBody>
                    <a:bodyPr/>
                    <a:lstStyle/>
                    <a:p>
                      <a:pPr algn="ctr" rtl="0" fontAlgn="b"/>
                      <a:endParaRPr lang="es-ES" sz="1300" b="0" i="0" u="none" strike="noStrike">
                        <a:solidFill>
                          <a:srgbClr val="002060"/>
                        </a:solidFill>
                        <a:effectLst/>
                        <a:latin typeface="Calibri"/>
                      </a:endParaRPr>
                    </a:p>
                  </a:txBody>
                  <a:tcPr marL="0" marR="0" marT="0" marB="0" anchor="ctr"/>
                </a:tc>
                <a:tc vMerge="1">
                  <a:txBody>
                    <a:bodyPr/>
                    <a:lstStyle/>
                    <a:p>
                      <a:pPr algn="ctr" rtl="0" fontAlgn="b"/>
                      <a:endParaRPr lang="es-ES" sz="1300" b="1" i="0" u="none" strike="noStrike">
                        <a:solidFill>
                          <a:srgbClr val="002060"/>
                        </a:solidFill>
                        <a:effectLst/>
                        <a:latin typeface="Calibri"/>
                      </a:endParaRPr>
                    </a:p>
                  </a:txBody>
                  <a:tcPr marL="0" marR="0" marT="0" marB="0" anchor="ctr"/>
                </a:tc>
                <a:extLst>
                  <a:ext uri="{0D108BD9-81ED-4DB2-BD59-A6C34878D82A}">
                    <a16:rowId xmlns:a16="http://schemas.microsoft.com/office/drawing/2014/main" val="4265432237"/>
                  </a:ext>
                </a:extLst>
              </a:tr>
              <a:tr h="492897">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CONTENERIZACIÓN</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LAVADO</a:t>
                      </a:r>
                      <a:endParaRPr lang="es-ES" sz="1100" b="0" i="0" u="none" strike="noStrike">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RECONTEO</a:t>
                      </a:r>
                      <a:endParaRPr lang="es-ES" sz="1100" b="0" i="0" u="none" strike="noStrike">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RECOLECCIÓN</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21 </a:t>
                      </a:r>
                      <a:endParaRPr lang="es-ES" sz="1100" b="0" i="0" u="none" strike="noStrike">
                        <a:solidFill>
                          <a:srgbClr val="002060"/>
                        </a:solidFill>
                        <a:effectLst/>
                        <a:latin typeface="Calibri" panose="020F0502020204030204" pitchFamily="34" charset="0"/>
                        <a:cs typeface="Calibri" panose="020F0502020204030204" pitchFamily="34" charset="0"/>
                      </a:endParaRPr>
                    </a:p>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22</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25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1.485</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181</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348</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b="1" i="0" u="none" strike="noStrike">
                          <a:solidFill>
                            <a:srgbClr val="002060"/>
                          </a:solidFill>
                          <a:effectLst/>
                          <a:latin typeface="Calibri" panose="020F0502020204030204" pitchFamily="34" charset="0"/>
                          <a:cs typeface="Calibri" panose="020F0502020204030204" pitchFamily="34" charset="0"/>
                        </a:rPr>
                        <a:t>52,0%</a:t>
                      </a:r>
                    </a:p>
                  </a:txBody>
                  <a:tcPr marL="0" marR="0" marT="0" marB="0" anchor="ctr">
                    <a:solidFill>
                      <a:schemeClr val="bg1">
                        <a:alpha val="20000"/>
                      </a:schemeClr>
                    </a:solidFill>
                  </a:tcPr>
                </a:tc>
                <a:extLst>
                  <a:ext uri="{0D108BD9-81ED-4DB2-BD59-A6C34878D82A}">
                    <a16:rowId xmlns:a16="http://schemas.microsoft.com/office/drawing/2014/main" val="10007"/>
                  </a:ext>
                </a:extLst>
              </a:tr>
              <a:tr h="220252">
                <a:tc v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MANTENIMIENTO</a:t>
                      </a:r>
                    </a:p>
                  </a:txBody>
                  <a:tcPr marL="0" marR="0" marT="0" marB="0" anchor="ctr">
                    <a:noFill/>
                  </a:tcPr>
                </a:tc>
                <a:tc>
                  <a:txBody>
                    <a:bodyPr/>
                    <a:lstStyle/>
                    <a:p>
                      <a:pPr algn="ctr" rtl="0" fontAlgn="b">
                        <a:lnSpc>
                          <a:spcPct val="100000"/>
                        </a:lnSpc>
                      </a:pPr>
                      <a:r>
                        <a:rPr lang="es-ES" sz="1100" b="0" i="0" u="none" strike="noStrike">
                          <a:solidFill>
                            <a:srgbClr val="002060"/>
                          </a:solidFill>
                          <a:effectLst/>
                          <a:latin typeface="Calibri" panose="020F0502020204030204" pitchFamily="34" charset="0"/>
                          <a:cs typeface="Calibri" panose="020F0502020204030204" pitchFamily="34" charset="0"/>
                        </a:rPr>
                        <a:t>26</a:t>
                      </a:r>
                    </a:p>
                  </a:txBody>
                  <a:tcPr marL="0" marR="0" marT="0" marB="0" anchor="ctr">
                    <a:noFill/>
                  </a:tcPr>
                </a:tc>
                <a:tc v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100" u="none" strike="noStrike" kern="1200">
                        <a:solidFill>
                          <a:srgbClr val="002060"/>
                        </a:solidFill>
                        <a:effectLst/>
                        <a:latin typeface="Calibri" panose="020F0502020204030204" pitchFamily="34" charset="0"/>
                        <a:ea typeface="+mn-ea"/>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3260387542"/>
                  </a:ext>
                </a:extLst>
              </a:tr>
              <a:tr h="210189">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PUNTOS CRÍTICOS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P. CRÍTICOS - A. CLANDESTINO</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13 ,38 y 39</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100" u="none" strike="noStrike" kern="1200">
                          <a:solidFill>
                            <a:srgbClr val="002060"/>
                          </a:solidFill>
                          <a:effectLst/>
                          <a:latin typeface="Calibri" panose="020F0502020204030204" pitchFamily="34" charset="0"/>
                          <a:ea typeface="+mn-ea"/>
                          <a:cs typeface="Calibri" panose="020F0502020204030204" pitchFamily="34" charset="0"/>
                        </a:rPr>
                        <a:t>8.509</a:t>
                      </a: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775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1.077</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a:solidFill>
                            <a:srgbClr val="002060"/>
                          </a:solidFill>
                          <a:effectLst/>
                          <a:latin typeface="Calibri" panose="020F0502020204030204" pitchFamily="34" charset="0"/>
                          <a:cs typeface="Calibri" panose="020F0502020204030204" pitchFamily="34" charset="0"/>
                        </a:rPr>
                        <a:t>72,0%</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10011"/>
                  </a:ext>
                </a:extLst>
              </a:tr>
              <a:tr h="264582">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a:solidFill>
                            <a:srgbClr val="002060"/>
                          </a:solidFill>
                          <a:effectLst/>
                          <a:latin typeface="Calibri" panose="020F0502020204030204" pitchFamily="34" charset="0"/>
                          <a:cs typeface="Calibri" panose="020F0502020204030204" pitchFamily="34" charset="0"/>
                        </a:rPr>
                        <a:t>ADICIÓN LAVADO AREAS PÚBLICAS</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MAYORES FRECUENCIAS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24</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0</a:t>
                      </a:r>
                      <a:endParaRPr lang="es-CO"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0</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331</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a:solidFill>
                            <a:srgbClr val="002060"/>
                          </a:solidFill>
                          <a:effectLst/>
                          <a:latin typeface="Calibri" panose="020F0502020204030204" pitchFamily="34" charset="0"/>
                          <a:cs typeface="Calibri" panose="020F0502020204030204" pitchFamily="34" charset="0"/>
                        </a:rPr>
                        <a:t>0%</a:t>
                      </a:r>
                      <a:endParaRPr lang="es-ES" sz="1100" b="1"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335463508"/>
                  </a:ext>
                </a:extLst>
              </a:tr>
              <a:tr h="221560">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CALIDAD</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CALIDAD DEL SERVICIO</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12</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6.235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824</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1.077</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76,5%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730247817"/>
                  </a:ext>
                </a:extLst>
              </a:tr>
              <a:tr h="190735">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COBERTURA TOTAL</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TODOS</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NA</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29.893</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946</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a:solidFill>
                            <a:srgbClr val="002060"/>
                          </a:solidFill>
                          <a:effectLst/>
                          <a:latin typeface="Calibri" panose="020F0502020204030204" pitchFamily="34" charset="0"/>
                          <a:cs typeface="Calibri" panose="020F0502020204030204" pitchFamily="34" charset="0"/>
                        </a:rPr>
                        <a:t>1.085</a:t>
                      </a:r>
                      <a:endParaRPr lang="es-ES" sz="1100" b="0" i="0" u="none" strike="noStrike">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b="1" i="0" u="none" strike="noStrike">
                          <a:solidFill>
                            <a:srgbClr val="002060"/>
                          </a:solidFill>
                          <a:effectLst/>
                          <a:latin typeface="Calibri" panose="020F0502020204030204" pitchFamily="34" charset="0"/>
                          <a:cs typeface="Calibri" panose="020F0502020204030204" pitchFamily="34" charset="0"/>
                        </a:rPr>
                        <a:t>87,2%</a:t>
                      </a:r>
                    </a:p>
                  </a:txBody>
                  <a:tcPr marL="0" marR="0" marT="0" marB="0" anchor="ctr">
                    <a:solidFill>
                      <a:schemeClr val="bg1">
                        <a:alpha val="20000"/>
                      </a:schemeClr>
                    </a:solidFill>
                  </a:tcPr>
                </a:tc>
                <a:extLst>
                  <a:ext uri="{0D108BD9-81ED-4DB2-BD59-A6C34878D82A}">
                    <a16:rowId xmlns:a16="http://schemas.microsoft.com/office/drawing/2014/main" val="2287251108"/>
                  </a:ext>
                </a:extLst>
              </a:tr>
            </a:tbl>
          </a:graphicData>
        </a:graphic>
      </p:graphicFrame>
    </p:spTree>
    <p:extLst>
      <p:ext uri="{BB962C8B-B14F-4D97-AF65-F5344CB8AC3E}">
        <p14:creationId xmlns:p14="http://schemas.microsoft.com/office/powerpoint/2010/main" val="228377980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Indicadores De Cobertura Territorial</a:t>
            </a:r>
            <a:endParaRPr lang="es-CO" sz="2000">
              <a:latin typeface="Candara" panose="020E0502030303020204" pitchFamily="34" charset="0"/>
            </a:endParaRPr>
          </a:p>
          <a:p>
            <a:pPr lvl="1"/>
            <a:r>
              <a:rPr lang="es-CO" sz="1600" b="0">
                <a:solidFill>
                  <a:schemeClr val="tx2"/>
                </a:solidFill>
              </a:rPr>
              <a:t>Mapa de cobertura total del servicio de aseo – trimestre </a:t>
            </a:r>
            <a:r>
              <a:rPr lang="es-CO" sz="1600" b="0" err="1">
                <a:solidFill>
                  <a:schemeClr val="tx2"/>
                </a:solidFill>
              </a:rPr>
              <a:t>iii</a:t>
            </a:r>
            <a:r>
              <a:rPr lang="es-CO" sz="1600" b="0">
                <a:solidFill>
                  <a:schemeClr val="tx2"/>
                </a:solidFill>
              </a:rPr>
              <a:t> de 2024</a:t>
            </a:r>
            <a:endParaRPr lang="es-CO" sz="2000" b="1">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pic>
        <p:nvPicPr>
          <p:cNvPr id="3" name="Imagen 2" descr="Mapa&#10;&#10;Descripción generada automáticamente">
            <a:extLst>
              <a:ext uri="{FF2B5EF4-FFF2-40B4-BE49-F238E27FC236}">
                <a16:creationId xmlns:a16="http://schemas.microsoft.com/office/drawing/2014/main" id="{04FF1690-219B-C62C-0BEE-3C38172CD1B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1135870"/>
            <a:ext cx="12192000" cy="5722129"/>
          </a:xfrm>
          <a:prstGeom prst="rect">
            <a:avLst/>
          </a:prstGeom>
        </p:spPr>
      </p:pic>
    </p:spTree>
    <p:extLst>
      <p:ext uri="{BB962C8B-B14F-4D97-AF65-F5344CB8AC3E}">
        <p14:creationId xmlns:p14="http://schemas.microsoft.com/office/powerpoint/2010/main" val="124083545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6232844" y="500362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social</a:t>
            </a:r>
          </a:p>
        </p:txBody>
      </p:sp>
      <p:pic>
        <p:nvPicPr>
          <p:cNvPr id="4"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791068" y="2160921"/>
            <a:ext cx="2842708" cy="2842708"/>
          </a:xfrm>
          <a:prstGeom prst="rect">
            <a:avLst/>
          </a:prstGeom>
        </p:spPr>
      </p:pic>
    </p:spTree>
    <p:extLst>
      <p:ext uri="{BB962C8B-B14F-4D97-AF65-F5344CB8AC3E}">
        <p14:creationId xmlns:p14="http://schemas.microsoft.com/office/powerpoint/2010/main" val="50713796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72C390B0-9495-4F5E-2860-101C1804C73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814392" y="1692424"/>
            <a:ext cx="8376241" cy="4093029"/>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342973" y="3692337"/>
            <a:ext cx="182487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371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H="1">
            <a:off x="2077637" y="4013725"/>
            <a:ext cx="2127312" cy="1120761"/>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257883" y="1299611"/>
            <a:ext cx="1863350" cy="188652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MX" sz="1200" cap="small" dirty="0">
                <a:solidFill>
                  <a:schemeClr val="accent1">
                    <a:lumMod val="50000"/>
                  </a:schemeClr>
                </a:solidFill>
                <a:latin typeface="+mn-lt"/>
                <a:ea typeface="+mn-ea"/>
                <a:cs typeface="+mn-cs"/>
              </a:rPr>
              <a:t>88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a:t>
            </a:r>
          </a:p>
          <a:p>
            <a:r>
              <a:rPr lang="es-CO" sz="1200" b="1" dirty="0">
                <a:solidFill>
                  <a:schemeClr val="accent1">
                    <a:lumMod val="50000"/>
                  </a:schemeClr>
                </a:solidFill>
                <a:latin typeface="+mn-lt"/>
              </a:rPr>
              <a:t>ENGATIVÁ</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243  Actividades</a:t>
            </a:r>
            <a:endParaRPr lang="es-CO" sz="1200" cap="small" dirty="0">
              <a:solidFill>
                <a:schemeClr val="accent1">
                  <a:lumMod val="50000"/>
                </a:schemeClr>
              </a:solidFill>
              <a:latin typeface="+mn-lt"/>
              <a:ea typeface="+mn-ea"/>
              <a:cs typeface="+mn-cs"/>
            </a:endParaRP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a:off x="1541324" y="3474839"/>
            <a:ext cx="1124951" cy="671649"/>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325195" y="5092477"/>
            <a:ext cx="3892001" cy="9510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392 Actividades                         635 Actividades</a:t>
            </a:r>
            <a:endParaRPr lang="es-CO" sz="1200" cap="small" dirty="0">
              <a:solidFill>
                <a:schemeClr val="accent1">
                  <a:lumMod val="50000"/>
                </a:schemeClr>
              </a:solidFill>
              <a:latin typeface="+mn-lt"/>
              <a:ea typeface="+mn-ea"/>
              <a:cs typeface="+mn-cs"/>
            </a:endParaRP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380008" y="5406498"/>
            <a:ext cx="868768" cy="338554"/>
          </a:xfrm>
          <a:prstGeom prst="rect">
            <a:avLst/>
          </a:prstGeom>
        </p:spPr>
        <p:txBody>
          <a:bodyPr wrap="square">
            <a:spAutoFit/>
          </a:bodyPr>
          <a:lstStyle/>
          <a:p>
            <a:r>
              <a:rPr lang="es-CO" sz="1600" dirty="0">
                <a:solidFill>
                  <a:schemeClr val="accent1">
                    <a:lumMod val="50000"/>
                  </a:schemeClr>
                </a:solidFill>
              </a:rPr>
              <a:t>-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flipV="1">
            <a:off x="1655899" y="2257743"/>
            <a:ext cx="2020753" cy="1364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p:nvPr/>
        </p:nvCxnSpPr>
        <p:spPr>
          <a:xfrm>
            <a:off x="1406710" y="5134486"/>
            <a:ext cx="1396412"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5703885" y="1045692"/>
            <a:ext cx="6714755" cy="174327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a:t>
            </a:r>
          </a:p>
          <a:p>
            <a:r>
              <a:rPr lang="es-MX" sz="1200" cap="small" dirty="0">
                <a:solidFill>
                  <a:schemeClr val="accent1">
                    <a:lumMod val="50000"/>
                  </a:schemeClr>
                </a:solidFill>
                <a:latin typeface="+mn-lt"/>
                <a:ea typeface="+mn-ea"/>
                <a:cs typeface="+mn-cs"/>
              </a:rPr>
              <a:t>360  Actividades                 379 Actividades                   14  Actividad                   508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a:t>
            </a:r>
          </a:p>
          <a:p>
            <a:r>
              <a:rPr lang="es-CO" sz="1200" b="1" dirty="0">
                <a:solidFill>
                  <a:schemeClr val="accent1">
                    <a:lumMod val="50000"/>
                  </a:schemeClr>
                </a:solidFill>
                <a:latin typeface="+mn-lt"/>
              </a:rPr>
              <a:t>                                  CHAPINERO                         SANTA FE                             USAQUÉN</a:t>
            </a:r>
          </a:p>
          <a:p>
            <a:r>
              <a:rPr lang="es-MX" sz="1200" cap="small" dirty="0">
                <a:solidFill>
                  <a:schemeClr val="accent1">
                    <a:lumMod val="50000"/>
                  </a:schemeClr>
                </a:solidFill>
                <a:latin typeface="+mn-lt"/>
                <a:ea typeface="+mn-ea"/>
                <a:cs typeface="+mn-cs"/>
              </a:rPr>
              <a:t>                                  447 Actividades                    433  Actividades                  457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p:nvPr/>
        </p:nvCxnSpPr>
        <p:spPr>
          <a:xfrm flipH="1">
            <a:off x="5273567" y="1403715"/>
            <a:ext cx="430318" cy="9435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5" name="130 Conector recto">
            <a:extLst>
              <a:ext uri="{FF2B5EF4-FFF2-40B4-BE49-F238E27FC236}">
                <a16:creationId xmlns:a16="http://schemas.microsoft.com/office/drawing/2014/main" id="{FE9682A9-ED51-420F-8DCF-DE32DC251851}"/>
              </a:ext>
            </a:extLst>
          </p:cNvPr>
          <p:cNvCxnSpPr/>
          <p:nvPr/>
        </p:nvCxnSpPr>
        <p:spPr>
          <a:xfrm flipH="1">
            <a:off x="5703885" y="1403715"/>
            <a:ext cx="4409190"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401108" y="5184923"/>
            <a:ext cx="7014744" cy="189440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r>
              <a:rPr lang="es-MX" sz="1200" cap="small" dirty="0">
                <a:solidFill>
                  <a:schemeClr val="accent1">
                    <a:lumMod val="50000"/>
                  </a:schemeClr>
                </a:solidFill>
                <a:latin typeface="+mn-lt"/>
                <a:ea typeface="+mn-ea"/>
                <a:cs typeface="+mn-cs"/>
              </a:rPr>
              <a:t>152  Actividades                426 Actividades                    215  Actividades                 209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r>
              <a:rPr lang="es-MX" sz="1200" cap="small" dirty="0">
                <a:solidFill>
                  <a:schemeClr val="accent1">
                    <a:lumMod val="50000"/>
                  </a:schemeClr>
                </a:solidFill>
                <a:latin typeface="+mn-lt"/>
                <a:ea typeface="+mn-ea"/>
                <a:cs typeface="+mn-cs"/>
              </a:rPr>
              <a:t>393 Actividades                 191  Actividades                   259 Actividades                 201 Actividades </a:t>
            </a:r>
            <a:endParaRPr lang="es-CO" sz="1200" cap="small" dirty="0">
              <a:solidFill>
                <a:schemeClr val="accent1">
                  <a:lumMod val="50000"/>
                </a:schemeClr>
              </a:solidFill>
              <a:latin typeface="+mn-lt"/>
              <a:ea typeface="+mn-ea"/>
              <a:cs typeface="+mn-cs"/>
            </a:endParaRPr>
          </a:p>
        </p:txBody>
      </p:sp>
      <p:cxnSp>
        <p:nvCxnSpPr>
          <p:cNvPr id="37" name="152 Conector recto">
            <a:extLst>
              <a:ext uri="{FF2B5EF4-FFF2-40B4-BE49-F238E27FC236}">
                <a16:creationId xmlns:a16="http://schemas.microsoft.com/office/drawing/2014/main" id="{0BAB4A61-A5BD-4DEC-AD72-7706B6A1E886}"/>
              </a:ext>
            </a:extLst>
          </p:cNvPr>
          <p:cNvCxnSpPr/>
          <p:nvPr/>
        </p:nvCxnSpPr>
        <p:spPr>
          <a:xfrm flipH="1" flipV="1">
            <a:off x="4364354" y="5600394"/>
            <a:ext cx="3695435" cy="1048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8" name="158 Conector recto">
            <a:extLst>
              <a:ext uri="{FF2B5EF4-FFF2-40B4-BE49-F238E27FC236}">
                <a16:creationId xmlns:a16="http://schemas.microsoft.com/office/drawing/2014/main" id="{017D60C8-A69E-410F-B4E8-8B18BA4EF2B5}"/>
              </a:ext>
            </a:extLst>
          </p:cNvPr>
          <p:cNvCxnSpPr/>
          <p:nvPr/>
        </p:nvCxnSpPr>
        <p:spPr>
          <a:xfrm>
            <a:off x="4364354" y="5587232"/>
            <a:ext cx="0" cy="716988"/>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flipH="1">
            <a:off x="4363442" y="4427152"/>
            <a:ext cx="999133" cy="1173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2024</a:t>
            </a:r>
          </a:p>
          <a:p>
            <a:pPr lvl="1"/>
            <a:r>
              <a:rPr lang="es-CO" sz="1600" b="0" dirty="0">
                <a:solidFill>
                  <a:schemeClr val="accent1">
                    <a:lumMod val="50000"/>
                  </a:schemeClr>
                </a:solidFill>
              </a:rPr>
              <a:t>Así va la socialización y sensibilización del Esquema de Aseo con las comunidades al 30 de agosto de 2024</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spTree>
    <p:extLst>
      <p:ext uri="{BB962C8B-B14F-4D97-AF65-F5344CB8AC3E}">
        <p14:creationId xmlns:p14="http://schemas.microsoft.com/office/powerpoint/2010/main" val="37105251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Total de toneladas recolectadas y transportadas  </a:t>
            </a:r>
            <a:r>
              <a:rPr lang="es-CO" sz="1600" b="0" u="sng">
                <a:solidFill>
                  <a:srgbClr val="4472C4">
                    <a:lumMod val="50000"/>
                  </a:srgbClr>
                </a:solidFill>
              </a:rPr>
              <a:t>residuos ordinarios* </a:t>
            </a:r>
            <a:r>
              <a:rPr lang="es-CO" sz="1600" b="0">
                <a:solidFill>
                  <a:srgbClr val="4472C4">
                    <a:lumMod val="50000"/>
                  </a:srgbClr>
                </a:solidFill>
              </a:rPr>
              <a:t>por concesionario - 2024</a:t>
            </a:r>
            <a:endParaRPr lang="es-CO" sz="1600" b="0">
              <a:solidFill>
                <a:schemeClr val="accent1">
                  <a:lumMod val="50000"/>
                </a:schemeClr>
              </a:solidFill>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9" name="CuadroTexto 8">
            <a:extLst>
              <a:ext uri="{FF2B5EF4-FFF2-40B4-BE49-F238E27FC236}">
                <a16:creationId xmlns:a16="http://schemas.microsoft.com/office/drawing/2014/main" id="{83EE8067-572D-4692-883A-A21DF4B2DB3B}"/>
              </a:ext>
            </a:extLst>
          </p:cNvPr>
          <p:cNvSpPr txBox="1"/>
          <p:nvPr/>
        </p:nvSpPr>
        <p:spPr>
          <a:xfrm>
            <a:off x="107719" y="6328249"/>
            <a:ext cx="6279433" cy="507831"/>
          </a:xfrm>
          <a:prstGeom prst="rect">
            <a:avLst/>
          </a:prstGeom>
          <a:noFill/>
        </p:spPr>
        <p:txBody>
          <a:bodyPr wrap="square" rtlCol="0">
            <a:spAutoFit/>
          </a:bodyPr>
          <a:lstStyle/>
          <a:p>
            <a:r>
              <a:rPr lang="es-CO" sz="900">
                <a:solidFill>
                  <a:schemeClr val="accent1">
                    <a:lumMod val="50000"/>
                  </a:schemeClr>
                </a:solidFill>
              </a:rPr>
              <a:t>(*)</a:t>
            </a:r>
            <a:r>
              <a:rPr lang="es-MX" sz="900">
                <a:solidFill>
                  <a:schemeClr val="accent1">
                    <a:lumMod val="50000"/>
                  </a:schemeClr>
                </a:solidFill>
              </a:rPr>
              <a:t> De acuerdo con lo establecido en el Decreto 1077 de 2015, artículo 2.3.2.1.1. “Definiciones”. Numeral 43.</a:t>
            </a:r>
            <a:endParaRPr lang="es-CO" sz="900">
              <a:solidFill>
                <a:schemeClr val="accent1">
                  <a:lumMod val="50000"/>
                </a:schemeClr>
              </a:solidFill>
            </a:endParaRPr>
          </a:p>
          <a:p>
            <a:r>
              <a:rPr lang="es-CO" sz="900">
                <a:solidFill>
                  <a:schemeClr val="accent1">
                    <a:lumMod val="50000"/>
                  </a:schemeClr>
                </a:solidFill>
                <a:highlight>
                  <a:srgbClr val="FFFFFF"/>
                </a:highlight>
              </a:rPr>
              <a:t>Fuente: Base de datos PIDJ.</a:t>
            </a:r>
          </a:p>
          <a:p>
            <a:r>
              <a:rPr lang="es-MX" sz="900">
                <a:solidFill>
                  <a:schemeClr val="accent1">
                    <a:lumMod val="50000"/>
                  </a:schemeClr>
                </a:solidFill>
                <a:highlight>
                  <a:srgbClr val="FFFFFF"/>
                </a:highlight>
              </a:rPr>
              <a:t>Periodo comprendido entre el 1 de enero y el 30 de septiembre de 2024</a:t>
            </a:r>
            <a:endParaRPr lang="es-CO" sz="900">
              <a:solidFill>
                <a:schemeClr val="accent1">
                  <a:lumMod val="50000"/>
                </a:schemeClr>
              </a:solidFill>
              <a:highlight>
                <a:srgbClr val="FFFFFF"/>
              </a:highlight>
            </a:endParaRPr>
          </a:p>
        </p:txBody>
      </p:sp>
      <p:graphicFrame>
        <p:nvGraphicFramePr>
          <p:cNvPr id="4" name="1 Gráfico">
            <a:extLst>
              <a:ext uri="{FF2B5EF4-FFF2-40B4-BE49-F238E27FC236}">
                <a16:creationId xmlns:a16="http://schemas.microsoft.com/office/drawing/2014/main" id="{AABD9520-9908-4137-9151-B9983C106C32}"/>
              </a:ext>
            </a:extLst>
          </p:cNvPr>
          <p:cNvGraphicFramePr>
            <a:graphicFrameLocks/>
          </p:cNvGraphicFramePr>
          <p:nvPr>
            <p:extLst>
              <p:ext uri="{D42A27DB-BD31-4B8C-83A1-F6EECF244321}">
                <p14:modId xmlns:p14="http://schemas.microsoft.com/office/powerpoint/2010/main" val="2595193899"/>
              </p:ext>
            </p:extLst>
          </p:nvPr>
        </p:nvGraphicFramePr>
        <p:xfrm>
          <a:off x="1437846" y="1454696"/>
          <a:ext cx="9316305" cy="306753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 name="Tabla 4">
            <a:extLst>
              <a:ext uri="{FF2B5EF4-FFF2-40B4-BE49-F238E27FC236}">
                <a16:creationId xmlns:a16="http://schemas.microsoft.com/office/drawing/2014/main" id="{805D8A57-79D0-D611-9828-664525529228}"/>
              </a:ext>
            </a:extLst>
          </p:cNvPr>
          <p:cNvGraphicFramePr>
            <a:graphicFrameLocks noGrp="1"/>
          </p:cNvGraphicFramePr>
          <p:nvPr>
            <p:extLst>
              <p:ext uri="{D42A27DB-BD31-4B8C-83A1-F6EECF244321}">
                <p14:modId xmlns:p14="http://schemas.microsoft.com/office/powerpoint/2010/main" val="1700866721"/>
              </p:ext>
            </p:extLst>
          </p:nvPr>
        </p:nvGraphicFramePr>
        <p:xfrm>
          <a:off x="1943096" y="4623397"/>
          <a:ext cx="8305804" cy="1603686"/>
        </p:xfrm>
        <a:graphic>
          <a:graphicData uri="http://schemas.openxmlformats.org/drawingml/2006/table">
            <a:tbl>
              <a:tblPr/>
              <a:tblGrid>
                <a:gridCol w="1038621">
                  <a:extLst>
                    <a:ext uri="{9D8B030D-6E8A-4147-A177-3AD203B41FA5}">
                      <a16:colId xmlns:a16="http://schemas.microsoft.com/office/drawing/2014/main" val="439228608"/>
                    </a:ext>
                  </a:extLst>
                </a:gridCol>
                <a:gridCol w="712469">
                  <a:extLst>
                    <a:ext uri="{9D8B030D-6E8A-4147-A177-3AD203B41FA5}">
                      <a16:colId xmlns:a16="http://schemas.microsoft.com/office/drawing/2014/main" val="1768346358"/>
                    </a:ext>
                  </a:extLst>
                </a:gridCol>
                <a:gridCol w="797965">
                  <a:extLst>
                    <a:ext uri="{9D8B030D-6E8A-4147-A177-3AD203B41FA5}">
                      <a16:colId xmlns:a16="http://schemas.microsoft.com/office/drawing/2014/main" val="677170812"/>
                    </a:ext>
                  </a:extLst>
                </a:gridCol>
                <a:gridCol w="826464">
                  <a:extLst>
                    <a:ext uri="{9D8B030D-6E8A-4147-A177-3AD203B41FA5}">
                      <a16:colId xmlns:a16="http://schemas.microsoft.com/office/drawing/2014/main" val="1637966732"/>
                    </a:ext>
                  </a:extLst>
                </a:gridCol>
                <a:gridCol w="826464">
                  <a:extLst>
                    <a:ext uri="{9D8B030D-6E8A-4147-A177-3AD203B41FA5}">
                      <a16:colId xmlns:a16="http://schemas.microsoft.com/office/drawing/2014/main" val="2156499309"/>
                    </a:ext>
                  </a:extLst>
                </a:gridCol>
                <a:gridCol w="826464">
                  <a:extLst>
                    <a:ext uri="{9D8B030D-6E8A-4147-A177-3AD203B41FA5}">
                      <a16:colId xmlns:a16="http://schemas.microsoft.com/office/drawing/2014/main" val="2003063508"/>
                    </a:ext>
                  </a:extLst>
                </a:gridCol>
                <a:gridCol w="826464">
                  <a:extLst>
                    <a:ext uri="{9D8B030D-6E8A-4147-A177-3AD203B41FA5}">
                      <a16:colId xmlns:a16="http://schemas.microsoft.com/office/drawing/2014/main" val="2025593672"/>
                    </a:ext>
                  </a:extLst>
                </a:gridCol>
                <a:gridCol w="826464">
                  <a:extLst>
                    <a:ext uri="{9D8B030D-6E8A-4147-A177-3AD203B41FA5}">
                      <a16:colId xmlns:a16="http://schemas.microsoft.com/office/drawing/2014/main" val="890604139"/>
                    </a:ext>
                  </a:extLst>
                </a:gridCol>
                <a:gridCol w="826464">
                  <a:extLst>
                    <a:ext uri="{9D8B030D-6E8A-4147-A177-3AD203B41FA5}">
                      <a16:colId xmlns:a16="http://schemas.microsoft.com/office/drawing/2014/main" val="259607342"/>
                    </a:ext>
                  </a:extLst>
                </a:gridCol>
                <a:gridCol w="797965">
                  <a:extLst>
                    <a:ext uri="{9D8B030D-6E8A-4147-A177-3AD203B41FA5}">
                      <a16:colId xmlns:a16="http://schemas.microsoft.com/office/drawing/2014/main" val="2190751578"/>
                    </a:ext>
                  </a:extLst>
                </a:gridCol>
              </a:tblGrid>
              <a:tr h="332186">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mar-24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abr-24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may-24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jun-24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ago-24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sep-24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064990230"/>
                  </a:ext>
                </a:extLst>
              </a:tr>
              <a:tr h="174398">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151.714,24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149.465,81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150.077,91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153.534,55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160.235,48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150.217,84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159.394,91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154.277,66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144.109,59</a:t>
                      </a:r>
                    </a:p>
                  </a:txBody>
                  <a:tcPr marL="0" marR="0" marT="0" marB="0" anchor="ctr">
                    <a:lnL>
                      <a:noFill/>
                    </a:lnL>
                    <a:lnR>
                      <a:noFill/>
                    </a:lnR>
                    <a:lnT>
                      <a:noFill/>
                    </a:lnT>
                    <a:lnB>
                      <a:noFill/>
                    </a:lnB>
                    <a:noFill/>
                  </a:tcPr>
                </a:tc>
                <a:extLst>
                  <a:ext uri="{0D108BD9-81ED-4DB2-BD59-A6C34878D82A}">
                    <a16:rowId xmlns:a16="http://schemas.microsoft.com/office/drawing/2014/main" val="2070969296"/>
                  </a:ext>
                </a:extLst>
              </a:tr>
              <a:tr h="174398">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7.623,69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7.772,83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7.844,41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7.883,53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8.706,21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8.186,86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8.737,22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7.955,99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7.203,48</a:t>
                      </a:r>
                    </a:p>
                  </a:txBody>
                  <a:tcPr marL="0" marR="0" marT="0" marB="0" anchor="ctr">
                    <a:lnL>
                      <a:noFill/>
                    </a:lnL>
                    <a:lnR>
                      <a:noFill/>
                    </a:lnR>
                    <a:lnT>
                      <a:noFill/>
                    </a:lnT>
                    <a:lnB>
                      <a:noFill/>
                    </a:lnB>
                    <a:noFill/>
                  </a:tcPr>
                </a:tc>
                <a:extLst>
                  <a:ext uri="{0D108BD9-81ED-4DB2-BD59-A6C34878D82A}">
                    <a16:rowId xmlns:a16="http://schemas.microsoft.com/office/drawing/2014/main" val="31764147"/>
                  </a:ext>
                </a:extLst>
              </a:tr>
              <a:tr h="174398">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1.534,26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1.232,10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920,41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1.442,38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3.971,17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4.632,48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4.088,20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1.630,64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854,51</a:t>
                      </a:r>
                    </a:p>
                  </a:txBody>
                  <a:tcPr marL="0" marR="0" marT="0" marB="0" anchor="ctr">
                    <a:lnL>
                      <a:noFill/>
                    </a:lnL>
                    <a:lnR>
                      <a:noFill/>
                    </a:lnR>
                    <a:lnT>
                      <a:noFill/>
                    </a:lnT>
                    <a:lnB>
                      <a:noFill/>
                    </a:lnB>
                    <a:noFill/>
                  </a:tcPr>
                </a:tc>
                <a:extLst>
                  <a:ext uri="{0D108BD9-81ED-4DB2-BD59-A6C34878D82A}">
                    <a16:rowId xmlns:a16="http://schemas.microsoft.com/office/drawing/2014/main" val="3899508389"/>
                  </a:ext>
                </a:extLst>
              </a:tr>
              <a:tr h="174398">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568,68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559,27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459,29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633,17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814,48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882,36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824,72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557,99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427,93</a:t>
                      </a:r>
                    </a:p>
                  </a:txBody>
                  <a:tcPr marL="0" marR="0" marT="0" marB="0" anchor="ctr">
                    <a:lnL>
                      <a:noFill/>
                    </a:lnL>
                    <a:lnR>
                      <a:noFill/>
                    </a:lnR>
                    <a:lnT>
                      <a:noFill/>
                    </a:lnT>
                    <a:lnB>
                      <a:noFill/>
                    </a:lnB>
                    <a:noFill/>
                  </a:tcPr>
                </a:tc>
                <a:extLst>
                  <a:ext uri="{0D108BD9-81ED-4DB2-BD59-A6C34878D82A}">
                    <a16:rowId xmlns:a16="http://schemas.microsoft.com/office/drawing/2014/main" val="2754570125"/>
                  </a:ext>
                </a:extLst>
              </a:tr>
              <a:tr h="182702">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161.440,87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159.030,01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159.302,02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163.493,63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173.727,34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163.919,54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173.045,05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164.422,28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152.595,51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813548117"/>
                  </a:ext>
                </a:extLst>
              </a:tr>
              <a:tr h="357100">
                <a:tc>
                  <a:txBody>
                    <a:bodyPr/>
                    <a:lstStyle/>
                    <a:p>
                      <a:pPr algn="l" rtl="0" fontAlgn="ctr"/>
                      <a:r>
                        <a:rPr lang="es-CO" sz="1200" b="1" i="0" u="none" strike="noStrike">
                          <a:solidFill>
                            <a:srgbClr val="122D40"/>
                          </a:solidFill>
                          <a:effectLst/>
                          <a:latin typeface="Calibri" panose="020F0502020204030204" pitchFamily="34" charset="0"/>
                        </a:rPr>
                        <a:t>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5.207,77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5.483,79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5.138,77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5.449,79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5.604,11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5.463,98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5.582,10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5.303,94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122D40"/>
                          </a:solidFill>
                          <a:effectLst/>
                          <a:latin typeface="Calibri" panose="020F0502020204030204" pitchFamily="34" charset="0"/>
                        </a:rPr>
                        <a:t>5.086,52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16925994"/>
                  </a:ext>
                </a:extLst>
              </a:tr>
            </a:tbl>
          </a:graphicData>
        </a:graphic>
      </p:graphicFrame>
    </p:spTree>
    <p:extLst>
      <p:ext uri="{BB962C8B-B14F-4D97-AF65-F5344CB8AC3E}">
        <p14:creationId xmlns:p14="http://schemas.microsoft.com/office/powerpoint/2010/main" val="2882738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008A2CC0-E782-A897-3014-DA2A40690181}"/>
              </a:ext>
            </a:extLst>
          </p:cNvPr>
          <p:cNvPicPr>
            <a:picLocks noChangeAspect="1"/>
          </p:cNvPicPr>
          <p:nvPr/>
        </p:nvPicPr>
        <p:blipFill>
          <a:blip r:embed="rId3"/>
          <a:stretch>
            <a:fillRect/>
          </a:stretch>
        </p:blipFill>
        <p:spPr>
          <a:xfrm>
            <a:off x="1903317" y="2001006"/>
            <a:ext cx="7550480" cy="3687316"/>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159788" y="3989072"/>
            <a:ext cx="1824878" cy="119144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2018      354 Actividades </a:t>
            </a:r>
          </a:p>
          <a:p>
            <a:pPr marL="342900" indent="-342900">
              <a:buAutoNum type="arabicPlain" startAt="2019"/>
            </a:pPr>
            <a:r>
              <a:rPr lang="es-CO" sz="1200" cap="small" dirty="0">
                <a:solidFill>
                  <a:schemeClr val="accent1">
                    <a:lumMod val="50000"/>
                  </a:schemeClr>
                </a:solidFill>
                <a:latin typeface="+mn-lt"/>
                <a:ea typeface="+mn-ea"/>
                <a:cs typeface="+mn-cs"/>
              </a:rPr>
              <a:t>     745 Actividades</a:t>
            </a:r>
          </a:p>
          <a:p>
            <a:pPr marL="342900" indent="-342900">
              <a:buAutoNum type="arabicPlain" startAt="2019"/>
            </a:pPr>
            <a:r>
              <a:rPr lang="es-CO" sz="1200" cap="small" dirty="0">
                <a:solidFill>
                  <a:schemeClr val="accent1">
                    <a:lumMod val="50000"/>
                  </a:schemeClr>
                </a:solidFill>
                <a:latin typeface="+mn-lt"/>
                <a:ea typeface="+mn-ea"/>
                <a:cs typeface="+mn-cs"/>
              </a:rPr>
              <a:t>     508 Actividades</a:t>
            </a:r>
          </a:p>
          <a:p>
            <a:pPr marL="342900" indent="-342900">
              <a:buAutoNum type="arabicPlain" startAt="2019"/>
            </a:pPr>
            <a:r>
              <a:rPr lang="es-CO" sz="1200" cap="small" dirty="0">
                <a:solidFill>
                  <a:schemeClr val="accent1">
                    <a:lumMod val="50000"/>
                  </a:schemeClr>
                </a:solidFill>
                <a:latin typeface="+mn-lt"/>
                <a:ea typeface="+mn-ea"/>
                <a:cs typeface="+mn-cs"/>
              </a:rPr>
              <a:t>     714 Actividades</a:t>
            </a:r>
          </a:p>
          <a:p>
            <a:pPr marL="228600" indent="-228600">
              <a:buAutoNum type="arabicPlain" startAt="2022"/>
            </a:pPr>
            <a:r>
              <a:rPr lang="es-CO" sz="1200" cap="small" dirty="0">
                <a:solidFill>
                  <a:schemeClr val="accent1">
                    <a:lumMod val="50000"/>
                  </a:schemeClr>
                </a:solidFill>
                <a:latin typeface="+mn-lt"/>
                <a:ea typeface="+mn-ea"/>
                <a:cs typeface="+mn-cs"/>
              </a:rPr>
              <a:t>      560 Actividades</a:t>
            </a:r>
          </a:p>
          <a:p>
            <a:pPr marL="228600" indent="-228600">
              <a:buAutoNum type="arabicPlain" startAt="2022"/>
            </a:pPr>
            <a:r>
              <a:rPr lang="es-CO" sz="1200" cap="small" dirty="0">
                <a:solidFill>
                  <a:schemeClr val="accent1">
                    <a:lumMod val="50000"/>
                  </a:schemeClr>
                </a:solidFill>
                <a:latin typeface="+mn-lt"/>
                <a:ea typeface="+mn-ea"/>
                <a:cs typeface="+mn-cs"/>
              </a:rPr>
              <a:t>      557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V="1">
            <a:off x="1968220" y="4010397"/>
            <a:ext cx="2036522" cy="145266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26" name="54 Conector recto">
            <a:extLst>
              <a:ext uri="{FF2B5EF4-FFF2-40B4-BE49-F238E27FC236}">
                <a16:creationId xmlns:a16="http://schemas.microsoft.com/office/drawing/2014/main" id="{A14C810D-2D8E-48CB-9AC5-4B3062EDD597}"/>
              </a:ext>
            </a:extLst>
          </p:cNvPr>
          <p:cNvCxnSpPr>
            <a:cxnSpLocks/>
          </p:cNvCxnSpPr>
          <p:nvPr/>
        </p:nvCxnSpPr>
        <p:spPr>
          <a:xfrm flipH="1">
            <a:off x="892930" y="5224746"/>
            <a:ext cx="1012517"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166764" y="1368500"/>
            <a:ext cx="1863350" cy="250961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CO" sz="1200" cap="small" dirty="0">
                <a:solidFill>
                  <a:schemeClr val="accent1">
                    <a:lumMod val="50000"/>
                  </a:schemeClr>
                </a:solidFill>
                <a:latin typeface="+mn-lt"/>
                <a:ea typeface="+mn-ea"/>
                <a:cs typeface="+mn-cs"/>
              </a:rPr>
              <a:t>2018      308 Actividades </a:t>
            </a:r>
            <a:endParaRPr lang="es-CO" sz="1200" cap="small" dirty="0">
              <a:solidFill>
                <a:schemeClr val="accent1">
                  <a:lumMod val="50000"/>
                </a:schemeClr>
              </a:solidFill>
            </a:endParaRPr>
          </a:p>
          <a:p>
            <a:pPr marL="342900" indent="-342900">
              <a:buAutoNum type="arabicPlain" startAt="2019"/>
            </a:pPr>
            <a:r>
              <a:rPr lang="es-CO" sz="1200" cap="small" dirty="0">
                <a:solidFill>
                  <a:schemeClr val="accent1">
                    <a:lumMod val="50000"/>
                  </a:schemeClr>
                </a:solidFill>
                <a:latin typeface="+mn-lt"/>
                <a:ea typeface="+mn-ea"/>
                <a:cs typeface="+mn-cs"/>
              </a:rPr>
              <a:t>     313 Actividades </a:t>
            </a:r>
          </a:p>
          <a:p>
            <a:pPr marL="342900" indent="-342900">
              <a:buAutoNum type="arabicPlain" startAt="2019"/>
            </a:pPr>
            <a:r>
              <a:rPr lang="es-CO" sz="1200" cap="small" dirty="0">
                <a:solidFill>
                  <a:schemeClr val="accent1">
                    <a:lumMod val="50000"/>
                  </a:schemeClr>
                </a:solidFill>
                <a:latin typeface="+mn-lt"/>
                <a:ea typeface="+mn-ea"/>
                <a:cs typeface="+mn-cs"/>
              </a:rPr>
              <a:t>     211 Actividades</a:t>
            </a:r>
          </a:p>
          <a:p>
            <a:pPr marL="342900" indent="-342900">
              <a:buAutoNum type="arabicPlain" startAt="2019"/>
            </a:pPr>
            <a:r>
              <a:rPr lang="es-CO" sz="1200" cap="small" dirty="0">
                <a:solidFill>
                  <a:schemeClr val="accent1">
                    <a:lumMod val="50000"/>
                  </a:schemeClr>
                </a:solidFill>
                <a:latin typeface="+mn-lt"/>
                <a:ea typeface="+mn-ea"/>
                <a:cs typeface="+mn-cs"/>
              </a:rPr>
              <a:t>     171 Actividades</a:t>
            </a:r>
          </a:p>
          <a:p>
            <a:pPr marL="228600" indent="-228600">
              <a:buAutoNum type="arabicPlain" startAt="2022"/>
            </a:pPr>
            <a:r>
              <a:rPr lang="es-MX" sz="1200" cap="small" dirty="0">
                <a:solidFill>
                  <a:schemeClr val="accent1">
                    <a:lumMod val="50000"/>
                  </a:schemeClr>
                </a:solidFill>
                <a:latin typeface="+mn-lt"/>
                <a:ea typeface="+mn-ea"/>
                <a:cs typeface="+mn-cs"/>
              </a:rPr>
              <a:t>      189 Actividades</a:t>
            </a:r>
          </a:p>
          <a:p>
            <a:pPr marL="228600" indent="-228600">
              <a:buAutoNum type="arabicPlain" startAt="2022"/>
            </a:pPr>
            <a:r>
              <a:rPr lang="es-MX" sz="1200" cap="small" dirty="0">
                <a:solidFill>
                  <a:schemeClr val="accent1">
                    <a:lumMod val="50000"/>
                  </a:schemeClr>
                </a:solidFill>
                <a:latin typeface="+mn-lt"/>
                <a:ea typeface="+mn-ea"/>
                <a:cs typeface="+mn-cs"/>
              </a:rPr>
              <a:t>      186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a:t>
            </a:r>
          </a:p>
          <a:p>
            <a:r>
              <a:rPr lang="es-CO" sz="1200" b="1" dirty="0">
                <a:solidFill>
                  <a:schemeClr val="accent1">
                    <a:lumMod val="50000"/>
                  </a:schemeClr>
                </a:solidFill>
                <a:latin typeface="+mn-lt"/>
              </a:rPr>
              <a:t>ENGATIVÁ</a:t>
            </a:r>
          </a:p>
          <a:p>
            <a:r>
              <a:rPr lang="es-CO" sz="1200" cap="small" dirty="0">
                <a:solidFill>
                  <a:schemeClr val="accent1">
                    <a:lumMod val="50000"/>
                  </a:schemeClr>
                </a:solidFill>
                <a:latin typeface="+mn-lt"/>
                <a:ea typeface="+mn-ea"/>
                <a:cs typeface="+mn-cs"/>
              </a:rPr>
              <a:t>2018      612 Actividades </a:t>
            </a:r>
          </a:p>
          <a:p>
            <a:pPr marL="342900" indent="-342900">
              <a:buAutoNum type="arabicPlain" startAt="2019"/>
            </a:pPr>
            <a:r>
              <a:rPr lang="es-CO" sz="1200" cap="small" dirty="0">
                <a:solidFill>
                  <a:schemeClr val="accent1">
                    <a:lumMod val="50000"/>
                  </a:schemeClr>
                </a:solidFill>
                <a:latin typeface="+mn-lt"/>
                <a:ea typeface="+mn-ea"/>
                <a:cs typeface="+mn-cs"/>
              </a:rPr>
              <a:t>     566 Actividades</a:t>
            </a:r>
          </a:p>
          <a:p>
            <a:pPr marL="342900" indent="-342900">
              <a:buAutoNum type="arabicPlain" startAt="2019"/>
            </a:pPr>
            <a:r>
              <a:rPr lang="es-CO" sz="1200" cap="small" dirty="0">
                <a:solidFill>
                  <a:schemeClr val="accent1">
                    <a:lumMod val="50000"/>
                  </a:schemeClr>
                </a:solidFill>
                <a:latin typeface="+mn-lt"/>
                <a:ea typeface="+mn-ea"/>
                <a:cs typeface="+mn-cs"/>
              </a:rPr>
              <a:t>     371 Actividades</a:t>
            </a:r>
          </a:p>
          <a:p>
            <a:pPr marL="342900" indent="-342900">
              <a:buAutoNum type="arabicPlain" startAt="2019"/>
            </a:pPr>
            <a:r>
              <a:rPr lang="es-CO" sz="1200" cap="small" dirty="0">
                <a:solidFill>
                  <a:schemeClr val="accent1">
                    <a:lumMod val="50000"/>
                  </a:schemeClr>
                </a:solidFill>
                <a:latin typeface="+mn-lt"/>
                <a:ea typeface="+mn-ea"/>
                <a:cs typeface="+mn-cs"/>
              </a:rPr>
              <a:t>     381 Actividades</a:t>
            </a:r>
          </a:p>
          <a:p>
            <a:r>
              <a:rPr lang="es-MX" sz="1200" cap="small" dirty="0">
                <a:solidFill>
                  <a:schemeClr val="accent1">
                    <a:lumMod val="50000"/>
                  </a:schemeClr>
                </a:solidFill>
                <a:latin typeface="+mn-lt"/>
                <a:ea typeface="+mn-ea"/>
                <a:cs typeface="+mn-cs"/>
              </a:rPr>
              <a:t>2022      348 Actividades</a:t>
            </a:r>
          </a:p>
          <a:p>
            <a:r>
              <a:rPr lang="es-CO" sz="1200" cap="small" dirty="0">
                <a:solidFill>
                  <a:schemeClr val="accent1">
                    <a:lumMod val="50000"/>
                  </a:schemeClr>
                </a:solidFill>
                <a:latin typeface="+mn-lt"/>
                <a:ea typeface="+mn-ea"/>
                <a:cs typeface="+mn-cs"/>
              </a:rPr>
              <a:t>2023      369 Actividades</a:t>
            </a: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flipV="1">
            <a:off x="1818228" y="2656380"/>
            <a:ext cx="1663149" cy="110264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142230" y="5463061"/>
            <a:ext cx="3892001" cy="12789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p>
          <a:p>
            <a:r>
              <a:rPr lang="es-CO" sz="1200" cap="small" dirty="0">
                <a:solidFill>
                  <a:schemeClr val="accent1">
                    <a:lumMod val="50000"/>
                  </a:schemeClr>
                </a:solidFill>
                <a:latin typeface="+mn-lt"/>
                <a:ea typeface="+mn-ea"/>
                <a:cs typeface="+mn-cs"/>
              </a:rPr>
              <a:t>2018      481 Actividades              2018     684 Actividades</a:t>
            </a:r>
          </a:p>
          <a:p>
            <a:pPr marL="342900" indent="-342900">
              <a:buAutoNum type="arabicPlain" startAt="2019"/>
            </a:pPr>
            <a:r>
              <a:rPr lang="es-CO" sz="1200" cap="small" dirty="0">
                <a:solidFill>
                  <a:schemeClr val="accent1">
                    <a:lumMod val="50000"/>
                  </a:schemeClr>
                </a:solidFill>
                <a:latin typeface="+mn-lt"/>
                <a:ea typeface="+mn-ea"/>
                <a:cs typeface="+mn-cs"/>
              </a:rPr>
              <a:t>     436 Actividades              2019     712 Actividades</a:t>
            </a:r>
          </a:p>
          <a:p>
            <a:pPr marL="342900" indent="-342900">
              <a:buAutoNum type="arabicPlain" startAt="2019"/>
            </a:pPr>
            <a:r>
              <a:rPr lang="es-CO" sz="1200" cap="small" dirty="0">
                <a:solidFill>
                  <a:schemeClr val="accent1">
                    <a:lumMod val="50000"/>
                  </a:schemeClr>
                </a:solidFill>
                <a:latin typeface="+mn-lt"/>
                <a:ea typeface="+mn-ea"/>
                <a:cs typeface="+mn-cs"/>
              </a:rPr>
              <a:t>     310 Actividades              2020     449 Actividades</a:t>
            </a:r>
          </a:p>
          <a:p>
            <a:pPr marL="342900" indent="-342900">
              <a:buAutoNum type="arabicPlain" startAt="2019"/>
            </a:pPr>
            <a:r>
              <a:rPr lang="es-CO" sz="1200" cap="small" dirty="0">
                <a:solidFill>
                  <a:schemeClr val="accent1">
                    <a:lumMod val="50000"/>
                  </a:schemeClr>
                </a:solidFill>
                <a:latin typeface="+mn-lt"/>
                <a:ea typeface="+mn-ea"/>
                <a:cs typeface="+mn-cs"/>
              </a:rPr>
              <a:t>     471 Actividades              2021     659 Actividades</a:t>
            </a:r>
          </a:p>
          <a:p>
            <a:pPr marL="228600" indent="-228600">
              <a:buAutoNum type="arabicPlain" startAt="2022"/>
            </a:pPr>
            <a:r>
              <a:rPr lang="es-MX" sz="1200" cap="small" dirty="0">
                <a:solidFill>
                  <a:schemeClr val="accent1">
                    <a:lumMod val="50000"/>
                  </a:schemeClr>
                </a:solidFill>
                <a:latin typeface="+mn-lt"/>
                <a:ea typeface="+mn-ea"/>
                <a:cs typeface="+mn-cs"/>
              </a:rPr>
              <a:t>      476 Actividades              2022     727 Actividades</a:t>
            </a:r>
          </a:p>
          <a:p>
            <a:pPr marL="228600" indent="-228600">
              <a:buAutoNum type="arabicPlain" startAt="2022"/>
            </a:pPr>
            <a:r>
              <a:rPr lang="es-CO" sz="1200" cap="small" dirty="0">
                <a:solidFill>
                  <a:schemeClr val="accent1">
                    <a:lumMod val="50000"/>
                  </a:schemeClr>
                </a:solidFill>
                <a:latin typeface="+mn-lt"/>
                <a:ea typeface="+mn-ea"/>
                <a:cs typeface="+mn-cs"/>
              </a:rPr>
              <a:t>      611 Actividades              2023     887 Actividades </a:t>
            </a: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130614" y="5815563"/>
            <a:ext cx="1332851" cy="584775"/>
          </a:xfrm>
          <a:prstGeom prst="rect">
            <a:avLst/>
          </a:prstGeom>
        </p:spPr>
        <p:txBody>
          <a:bodyPr wrap="square">
            <a:spAutoFit/>
          </a:bodyPr>
          <a:lstStyle/>
          <a:p>
            <a:endParaRPr lang="es-CO" sz="1600" dirty="0">
              <a:solidFill>
                <a:schemeClr val="accent1">
                  <a:lumMod val="50000"/>
                </a:schemeClr>
              </a:solidFill>
            </a:endParaRPr>
          </a:p>
          <a:p>
            <a:r>
              <a:rPr lang="es-CO" sz="1600" dirty="0">
                <a:solidFill>
                  <a:schemeClr val="accent1">
                    <a:lumMod val="50000"/>
                  </a:schemeClr>
                </a:solidFill>
              </a:rPr>
              <a:t> - - - --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a:off x="1903317" y="3813192"/>
            <a:ext cx="876482" cy="141155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a:cxnSpLocks/>
          </p:cNvCxnSpPr>
          <p:nvPr/>
        </p:nvCxnSpPr>
        <p:spPr>
          <a:xfrm flipV="1">
            <a:off x="1231574" y="5463061"/>
            <a:ext cx="1573755" cy="6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4048202" y="1352121"/>
            <a:ext cx="8010880" cy="255658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CHAPINERO        </a:t>
            </a:r>
          </a:p>
          <a:p>
            <a:r>
              <a:rPr lang="es-CO" sz="1200" cap="small" dirty="0">
                <a:solidFill>
                  <a:schemeClr val="accent1">
                    <a:lumMod val="50000"/>
                  </a:schemeClr>
                </a:solidFill>
                <a:latin typeface="+mn-lt"/>
                <a:ea typeface="+mn-ea"/>
                <a:cs typeface="+mn-cs"/>
              </a:rPr>
              <a:t>2018    329 Actividades     2018    366 Actividades      2018    50 Actividades     2018  342 Actividades     2018    408 Actividades </a:t>
            </a:r>
          </a:p>
          <a:p>
            <a:pPr marL="342900" indent="-342900">
              <a:buAutoNum type="arabicPlain" startAt="2019"/>
            </a:pPr>
            <a:r>
              <a:rPr lang="es-CO" sz="1200" cap="small" dirty="0">
                <a:solidFill>
                  <a:schemeClr val="accent1">
                    <a:lumMod val="50000"/>
                  </a:schemeClr>
                </a:solidFill>
                <a:latin typeface="+mn-lt"/>
                <a:ea typeface="+mn-ea"/>
                <a:cs typeface="+mn-cs"/>
              </a:rPr>
              <a:t>   337 Actividades     2019    351 Actividades      2019    61 Actividades     2019  424 Actividades     2019    403 Actividades </a:t>
            </a:r>
          </a:p>
          <a:p>
            <a:pPr marL="342900" indent="-342900">
              <a:buAutoNum type="arabicPlain" startAt="2019"/>
            </a:pPr>
            <a:r>
              <a:rPr lang="es-CO" sz="1200" cap="small" dirty="0">
                <a:solidFill>
                  <a:schemeClr val="accent1">
                    <a:lumMod val="50000"/>
                  </a:schemeClr>
                </a:solidFill>
                <a:latin typeface="+mn-lt"/>
                <a:ea typeface="+mn-ea"/>
                <a:cs typeface="+mn-cs"/>
              </a:rPr>
              <a:t>   367 Actividades     2020    411 Actividades      2020    32 Actividades     2020  413 Actividades     2020    447 Actividades </a:t>
            </a:r>
          </a:p>
          <a:p>
            <a:pPr marL="342900" indent="-342900">
              <a:buAutoNum type="arabicPlain" startAt="2019"/>
            </a:pPr>
            <a:r>
              <a:rPr lang="es-CO" sz="1200" cap="small" dirty="0">
                <a:solidFill>
                  <a:schemeClr val="accent1">
                    <a:lumMod val="50000"/>
                  </a:schemeClr>
                </a:solidFill>
                <a:latin typeface="+mn-lt"/>
                <a:ea typeface="+mn-ea"/>
                <a:cs typeface="+mn-cs"/>
              </a:rPr>
              <a:t>   411 Actividades     2021    587 Actividades      2021    30 Actividades     2021  571 Actividades     2021    554 Actividades </a:t>
            </a:r>
          </a:p>
          <a:p>
            <a:pPr marL="228600" indent="-228600">
              <a:buAutoNum type="arabicPlain" startAt="2022"/>
            </a:pPr>
            <a:r>
              <a:rPr lang="es-MX" sz="1200" cap="small" dirty="0">
                <a:solidFill>
                  <a:schemeClr val="accent1">
                    <a:lumMod val="50000"/>
                  </a:schemeClr>
                </a:solidFill>
                <a:latin typeface="+mn-lt"/>
                <a:ea typeface="+mn-ea"/>
                <a:cs typeface="+mn-cs"/>
              </a:rPr>
              <a:t>    367 Actividades     2022    610 Actividades      2022    34 Actividades     2022  634 Actividades     2022    555 Actividades </a:t>
            </a:r>
          </a:p>
          <a:p>
            <a:r>
              <a:rPr lang="es-MX" sz="1200" cap="small" dirty="0">
                <a:solidFill>
                  <a:schemeClr val="accent1">
                    <a:lumMod val="50000"/>
                  </a:schemeClr>
                </a:solidFill>
                <a:latin typeface="+mn-lt"/>
                <a:ea typeface="+mn-ea"/>
                <a:cs typeface="+mn-cs"/>
              </a:rPr>
              <a:t>2023    372 Actividades     2023    534 Actividades </a:t>
            </a:r>
            <a:r>
              <a:rPr lang="es-CO" sz="1200" cap="small" dirty="0">
                <a:solidFill>
                  <a:schemeClr val="accent1">
                    <a:lumMod val="50000"/>
                  </a:schemeClr>
                </a:solidFill>
                <a:latin typeface="+mn-lt"/>
                <a:ea typeface="+mn-ea"/>
                <a:cs typeface="+mn-cs"/>
              </a:rPr>
              <a:t>     </a:t>
            </a:r>
            <a:r>
              <a:rPr lang="es-MX" sz="1200" cap="small" dirty="0">
                <a:solidFill>
                  <a:schemeClr val="accent1">
                    <a:lumMod val="50000"/>
                  </a:schemeClr>
                </a:solidFill>
                <a:latin typeface="+mn-lt"/>
                <a:ea typeface="+mn-ea"/>
                <a:cs typeface="+mn-cs"/>
              </a:rPr>
              <a:t>2023    20 Actividades     2023  711 actividades      2023    624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                                                                                                                                     SANTA FE                            USAQUÉN</a:t>
            </a:r>
          </a:p>
          <a:p>
            <a:r>
              <a:rPr lang="es-CO" sz="1200" cap="small" dirty="0">
                <a:solidFill>
                  <a:schemeClr val="accent1">
                    <a:lumMod val="50000"/>
                  </a:schemeClr>
                </a:solidFill>
                <a:latin typeface="+mn-lt"/>
                <a:ea typeface="+mn-ea"/>
                <a:cs typeface="+mn-cs"/>
              </a:rPr>
              <a:t>                                                                                                                                     2018    366 Actividades     2018    297 Actividades</a:t>
            </a:r>
          </a:p>
          <a:p>
            <a:r>
              <a:rPr lang="es-CO" sz="1200" cap="small" dirty="0">
                <a:solidFill>
                  <a:schemeClr val="accent1">
                    <a:lumMod val="50000"/>
                  </a:schemeClr>
                </a:solidFill>
                <a:latin typeface="+mn-lt"/>
                <a:ea typeface="+mn-ea"/>
                <a:cs typeface="+mn-cs"/>
              </a:rPr>
              <a:t>                                                                                                                                     2019    286 Actividades     2019    453 Actividades</a:t>
            </a:r>
          </a:p>
          <a:p>
            <a:r>
              <a:rPr lang="es-CO" sz="1200" cap="small" dirty="0">
                <a:solidFill>
                  <a:schemeClr val="accent1">
                    <a:lumMod val="50000"/>
                  </a:schemeClr>
                </a:solidFill>
                <a:latin typeface="+mn-lt"/>
                <a:ea typeface="+mn-ea"/>
                <a:cs typeface="+mn-cs"/>
              </a:rPr>
              <a:t>                                                                                                                                     2020    442 Actividades     2020    520 Actividades</a:t>
            </a:r>
          </a:p>
          <a:p>
            <a:r>
              <a:rPr lang="es-CO" sz="1200" cap="small" dirty="0">
                <a:solidFill>
                  <a:schemeClr val="accent1">
                    <a:lumMod val="50000"/>
                  </a:schemeClr>
                </a:solidFill>
                <a:latin typeface="+mn-lt"/>
                <a:ea typeface="+mn-ea"/>
                <a:cs typeface="+mn-cs"/>
              </a:rPr>
              <a:t>                                                                                                                                     2021    492 Actividades     2021    624 Actividades</a:t>
            </a:r>
          </a:p>
          <a:p>
            <a:r>
              <a:rPr lang="es-MX" sz="1200" cap="small" dirty="0">
                <a:solidFill>
                  <a:schemeClr val="accent1">
                    <a:lumMod val="50000"/>
                  </a:schemeClr>
                </a:solidFill>
                <a:latin typeface="+mn-lt"/>
                <a:ea typeface="+mn-ea"/>
                <a:cs typeface="+mn-cs"/>
              </a:rPr>
              <a:t>                                                                                                                                     2022    466 Actividades     2022    647 Actividades</a:t>
            </a:r>
          </a:p>
          <a:p>
            <a:r>
              <a:rPr lang="es-MX" sz="1200" cap="small" dirty="0">
                <a:solidFill>
                  <a:schemeClr val="accent1">
                    <a:lumMod val="50000"/>
                  </a:schemeClr>
                </a:solidFill>
                <a:latin typeface="+mn-lt"/>
                <a:ea typeface="+mn-ea"/>
                <a:cs typeface="+mn-cs"/>
              </a:rPr>
              <a:t>                                                                                                                                     2023    559 Actividades     2023    736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a:cxnSpLocks/>
          </p:cNvCxnSpPr>
          <p:nvPr/>
        </p:nvCxnSpPr>
        <p:spPr>
          <a:xfrm>
            <a:off x="4020261" y="2473791"/>
            <a:ext cx="913246" cy="69099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561544" y="4245324"/>
            <a:ext cx="7659945" cy="26245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pPr marL="342900" indent="-342900">
              <a:buAutoNum type="arabicPlain" startAt="2018"/>
            </a:pPr>
            <a:r>
              <a:rPr lang="es-CO" sz="1200" cap="small" dirty="0">
                <a:solidFill>
                  <a:schemeClr val="accent1">
                    <a:lumMod val="50000"/>
                  </a:schemeClr>
                </a:solidFill>
                <a:latin typeface="+mn-lt"/>
                <a:ea typeface="+mn-ea"/>
                <a:cs typeface="+mn-cs"/>
              </a:rPr>
              <a:t>      79 Actividades     2018     279 Actividades                                         2018    174 Actividades     2018    164 Actividades </a:t>
            </a:r>
          </a:p>
          <a:p>
            <a:r>
              <a:rPr lang="es-CO" sz="1200" cap="small" dirty="0">
                <a:solidFill>
                  <a:schemeClr val="accent1">
                    <a:lumMod val="50000"/>
                  </a:schemeClr>
                </a:solidFill>
                <a:latin typeface="+mn-lt"/>
                <a:ea typeface="+mn-ea"/>
                <a:cs typeface="+mn-cs"/>
              </a:rPr>
              <a:t>2019     158 Actividades     2019     372 Actividades                                         2019    283 Actividades     2019    256 Actividades</a:t>
            </a:r>
            <a:br>
              <a:rPr lang="es-CO" sz="1200" cap="small" dirty="0">
                <a:solidFill>
                  <a:schemeClr val="accent1">
                    <a:lumMod val="50000"/>
                  </a:schemeClr>
                </a:solidFill>
                <a:latin typeface="+mn-lt"/>
                <a:ea typeface="+mn-ea"/>
                <a:cs typeface="+mn-cs"/>
              </a:rPr>
            </a:br>
            <a:r>
              <a:rPr lang="es-CO" sz="1200" cap="small" dirty="0">
                <a:solidFill>
                  <a:schemeClr val="accent1">
                    <a:lumMod val="50000"/>
                  </a:schemeClr>
                </a:solidFill>
                <a:latin typeface="+mn-lt"/>
                <a:ea typeface="+mn-ea"/>
                <a:cs typeface="+mn-cs"/>
              </a:rPr>
              <a:t>2020     218 Actividades     2020     550 Actividades                                         2020    262 Actividades     2020    199 Actividades</a:t>
            </a:r>
          </a:p>
          <a:p>
            <a:pPr marL="228600" indent="-228600">
              <a:buAutoNum type="arabicPlain" startAt="2021"/>
            </a:pPr>
            <a:r>
              <a:rPr lang="es-CO" sz="1200" cap="small" dirty="0">
                <a:solidFill>
                  <a:schemeClr val="accent1">
                    <a:lumMod val="50000"/>
                  </a:schemeClr>
                </a:solidFill>
                <a:latin typeface="+mn-lt"/>
                <a:ea typeface="+mn-ea"/>
                <a:cs typeface="+mn-cs"/>
              </a:rPr>
              <a:t>     202 Actividades     2021     438 Actividades                                         2021    345 Actividades     2021    267 Actividades</a:t>
            </a:r>
          </a:p>
          <a:p>
            <a:pPr marL="228600" indent="-228600">
              <a:buAutoNum type="arabicPlain" startAt="2022"/>
            </a:pPr>
            <a:r>
              <a:rPr lang="es-MX" sz="1200" cap="small" dirty="0">
                <a:solidFill>
                  <a:schemeClr val="accent1">
                    <a:lumMod val="50000"/>
                  </a:schemeClr>
                </a:solidFill>
                <a:latin typeface="+mn-lt"/>
                <a:ea typeface="+mn-ea"/>
                <a:cs typeface="+mn-cs"/>
              </a:rPr>
              <a:t>     226 Actividades     2022     457 Actividades                                         2022    325 Actividades     2022    331 Actividades</a:t>
            </a:r>
          </a:p>
          <a:p>
            <a:pPr marL="228600" indent="-228600">
              <a:buAutoNum type="arabicPlain" startAt="2022"/>
            </a:pPr>
            <a:r>
              <a:rPr lang="es-CO" sz="1200" cap="small" dirty="0">
                <a:solidFill>
                  <a:schemeClr val="accent1">
                    <a:lumMod val="50000"/>
                  </a:schemeClr>
                </a:solidFill>
                <a:latin typeface="+mn-lt"/>
                <a:ea typeface="+mn-ea"/>
                <a:cs typeface="+mn-cs"/>
              </a:rPr>
              <a:t>     187 Actividades     2023     493 Actividades                                         2023    301 Actividades     2023    259 Actividades</a:t>
            </a: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pPr marL="342900" indent="-342900">
              <a:buAutoNum type="arabicPlain" startAt="2018"/>
            </a:pPr>
            <a:r>
              <a:rPr lang="es-CO" sz="1200" cap="small" dirty="0">
                <a:solidFill>
                  <a:schemeClr val="accent1">
                    <a:lumMod val="50000"/>
                  </a:schemeClr>
                </a:solidFill>
                <a:latin typeface="+mn-lt"/>
                <a:ea typeface="+mn-ea"/>
                <a:cs typeface="+mn-cs"/>
              </a:rPr>
              <a:t>    188 Actividades     2018    120 Actividades     2018    175 Actividades     2018    125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2019     339 Actividades     2019    175 Actividades     2019    234 Actividades     2019    375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2020     485 Actividades     2020    191 Actividades     2020    270 Actividades     2020    348 Actividades</a:t>
            </a:r>
          </a:p>
          <a:p>
            <a:pPr marL="228600" indent="-228600">
              <a:buAutoNum type="arabicPlain" startAt="2021"/>
            </a:pPr>
            <a:r>
              <a:rPr lang="es-CO" sz="1200" cap="small" dirty="0">
                <a:solidFill>
                  <a:schemeClr val="accent1">
                    <a:lumMod val="50000"/>
                  </a:schemeClr>
                </a:solidFill>
                <a:latin typeface="+mn-lt"/>
                <a:ea typeface="+mn-ea"/>
                <a:cs typeface="+mn-cs"/>
              </a:rPr>
              <a:t>     472 Actividades     2021    220 Actividades     2021    338 Actividades     2021    266 Actividades</a:t>
            </a:r>
          </a:p>
          <a:p>
            <a:pPr marL="228600" indent="-228600">
              <a:buAutoNum type="arabicPlain" startAt="2022"/>
            </a:pPr>
            <a:r>
              <a:rPr lang="es-MX" sz="1200" cap="small" dirty="0">
                <a:solidFill>
                  <a:schemeClr val="accent1">
                    <a:lumMod val="50000"/>
                  </a:schemeClr>
                </a:solidFill>
                <a:latin typeface="+mn-lt"/>
                <a:ea typeface="+mn-ea"/>
                <a:cs typeface="+mn-cs"/>
              </a:rPr>
              <a:t>     579 Actividades     2022    334 Actividades     2022    458 Actividades     2022    301 Actividades     </a:t>
            </a:r>
          </a:p>
          <a:p>
            <a:pPr marL="228600" indent="-228600">
              <a:buAutoNum type="arabicPlain" startAt="2022"/>
            </a:pPr>
            <a:r>
              <a:rPr lang="es-MX" sz="1200" cap="small" dirty="0">
                <a:solidFill>
                  <a:schemeClr val="accent1">
                    <a:lumMod val="50000"/>
                  </a:schemeClr>
                </a:solidFill>
                <a:latin typeface="+mn-lt"/>
                <a:ea typeface="+mn-ea"/>
                <a:cs typeface="+mn-cs"/>
              </a:rPr>
              <a:t>     561 Actividades     2023    292 Actividades     2023    488 Actividades     2023    266 Actividades</a:t>
            </a:r>
            <a:endParaRPr lang="es-CO" sz="1200" cap="small" dirty="0">
              <a:solidFill>
                <a:schemeClr val="accent1">
                  <a:lumMod val="50000"/>
                </a:schemeClr>
              </a:solidFill>
              <a:latin typeface="+mn-lt"/>
              <a:ea typeface="+mn-ea"/>
              <a:cs typeface="+mn-cs"/>
            </a:endParaRPr>
          </a:p>
        </p:txBody>
      </p: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a:off x="4561544" y="4680444"/>
            <a:ext cx="0" cy="7826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2018 - 2023</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cxnSp>
        <p:nvCxnSpPr>
          <p:cNvPr id="22" name="161 Conector recto">
            <a:extLst>
              <a:ext uri="{FF2B5EF4-FFF2-40B4-BE49-F238E27FC236}">
                <a16:creationId xmlns:a16="http://schemas.microsoft.com/office/drawing/2014/main" id="{299C7766-6F85-D4EB-2E00-F07F93E00266}"/>
              </a:ext>
            </a:extLst>
          </p:cNvPr>
          <p:cNvCxnSpPr>
            <a:cxnSpLocks/>
          </p:cNvCxnSpPr>
          <p:nvPr/>
        </p:nvCxnSpPr>
        <p:spPr>
          <a:xfrm>
            <a:off x="4034231" y="1324549"/>
            <a:ext cx="0" cy="1149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4" name="54 Conector recto">
            <a:extLst>
              <a:ext uri="{FF2B5EF4-FFF2-40B4-BE49-F238E27FC236}">
                <a16:creationId xmlns:a16="http://schemas.microsoft.com/office/drawing/2014/main" id="{425813C8-F5C8-5DD0-4E3C-0F1893CAA1EC}"/>
              </a:ext>
            </a:extLst>
          </p:cNvPr>
          <p:cNvCxnSpPr>
            <a:cxnSpLocks/>
          </p:cNvCxnSpPr>
          <p:nvPr/>
        </p:nvCxnSpPr>
        <p:spPr>
          <a:xfrm flipV="1">
            <a:off x="4561544" y="3949833"/>
            <a:ext cx="82959" cy="7358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57798528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3" y="183947"/>
            <a:ext cx="121023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2601867" y="1459012"/>
          <a:ext cx="6931024" cy="5301541"/>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640896">
                  <a:extLst>
                    <a:ext uri="{9D8B030D-6E8A-4147-A177-3AD203B41FA5}">
                      <a16:colId xmlns:a16="http://schemas.microsoft.com/office/drawing/2014/main" val="1581033583"/>
                    </a:ext>
                  </a:extLst>
                </a:gridCol>
                <a:gridCol w="923925">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4">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PROGRAMA DE GESTIÓN SOCIAL</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ANEXO 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 DIC 2022</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A AGOSTO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1.326</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1.426</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389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3.322</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2.039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2.661</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371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3.523</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422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3.302</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200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2.549</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3.033</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542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4.694</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187</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1.649</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211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2.114</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1.710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2.441</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296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3.334</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315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3.092</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3.729</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264</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1.382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205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1.834</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197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2.037</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3.754</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3.618</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40.087</a:t>
                      </a:r>
                    </a:p>
                  </a:txBody>
                  <a:tcPr marL="9525" marR="9525" marT="9525" marB="0" anchor="ctr"/>
                </a:tc>
                <a:tc>
                  <a:txBody>
                    <a:bodyPr/>
                    <a:lstStyle/>
                    <a:p>
                      <a:pPr algn="ctr" rtl="0" fontAlgn="ctr"/>
                      <a:r>
                        <a:rPr lang="es-MX" sz="1200" b="1" i="0" u="none" strike="noStrike" dirty="0">
                          <a:solidFill>
                            <a:srgbClr val="1F4E79"/>
                          </a:solidFill>
                          <a:effectLst/>
                          <a:latin typeface="Calibri" panose="020F0502020204030204" pitchFamily="34" charset="0"/>
                        </a:rPr>
                        <a:t>8.052</a:t>
                      </a:r>
                      <a:endParaRPr lang="es-CO" sz="1200" b="1" i="0" u="none" strike="noStrike" dirty="0">
                        <a:solidFill>
                          <a:srgbClr val="1F4E79"/>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5.563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53.702</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209696122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45">
            <a:extLst>
              <a:ext uri="{FF2B5EF4-FFF2-40B4-BE49-F238E27FC236}">
                <a16:creationId xmlns:a16="http://schemas.microsoft.com/office/drawing/2014/main" id="{0D2F997C-8D14-494C-AE5B-56C9049E3FBF}"/>
              </a:ext>
            </a:extLst>
          </p:cNvPr>
          <p:cNvSpPr txBox="1"/>
          <p:nvPr/>
        </p:nvSpPr>
        <p:spPr>
          <a:xfrm>
            <a:off x="84118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76319" y="134547"/>
            <a:ext cx="929739" cy="929739"/>
          </a:xfrm>
          <a:prstGeom prst="rect">
            <a:avLst/>
          </a:prstGeom>
        </p:spPr>
      </p:pic>
      <p:graphicFrame>
        <p:nvGraphicFramePr>
          <p:cNvPr id="7" name="12 Tabla">
            <a:extLst>
              <a:ext uri="{FF2B5EF4-FFF2-40B4-BE49-F238E27FC236}">
                <a16:creationId xmlns:a16="http://schemas.microsoft.com/office/drawing/2014/main" id="{E292E9DA-9CD4-4093-A9A0-3A534E12576E}"/>
              </a:ext>
            </a:extLst>
          </p:cNvPr>
          <p:cNvGraphicFramePr>
            <a:graphicFrameLocks noGrp="1"/>
          </p:cNvGraphicFramePr>
          <p:nvPr/>
        </p:nvGraphicFramePr>
        <p:xfrm>
          <a:off x="2294050" y="1440447"/>
          <a:ext cx="7603899" cy="5303122"/>
        </p:xfrm>
        <a:graphic>
          <a:graphicData uri="http://schemas.openxmlformats.org/drawingml/2006/table">
            <a:tbl>
              <a:tblPr firstRow="1" firstCol="1" bandRow="1">
                <a:tableStyleId>{68D230F3-CF80-4859-8CE7-A43EE81993B5}</a:tableStyleId>
              </a:tblPr>
              <a:tblGrid>
                <a:gridCol w="1079417">
                  <a:extLst>
                    <a:ext uri="{9D8B030D-6E8A-4147-A177-3AD203B41FA5}">
                      <a16:colId xmlns:a16="http://schemas.microsoft.com/office/drawing/2014/main" val="20000"/>
                    </a:ext>
                  </a:extLst>
                </a:gridCol>
                <a:gridCol w="632668">
                  <a:extLst>
                    <a:ext uri="{9D8B030D-6E8A-4147-A177-3AD203B41FA5}">
                      <a16:colId xmlns:a16="http://schemas.microsoft.com/office/drawing/2014/main" val="20002"/>
                    </a:ext>
                  </a:extLst>
                </a:gridCol>
                <a:gridCol w="739961">
                  <a:extLst>
                    <a:ext uri="{9D8B030D-6E8A-4147-A177-3AD203B41FA5}">
                      <a16:colId xmlns:a16="http://schemas.microsoft.com/office/drawing/2014/main" val="2888747854"/>
                    </a:ext>
                  </a:extLst>
                </a:gridCol>
                <a:gridCol w="761993">
                  <a:extLst>
                    <a:ext uri="{9D8B030D-6E8A-4147-A177-3AD203B41FA5}">
                      <a16:colId xmlns:a16="http://schemas.microsoft.com/office/drawing/2014/main" val="2748814764"/>
                    </a:ext>
                  </a:extLst>
                </a:gridCol>
                <a:gridCol w="525513">
                  <a:extLst>
                    <a:ext uri="{9D8B030D-6E8A-4147-A177-3AD203B41FA5}">
                      <a16:colId xmlns:a16="http://schemas.microsoft.com/office/drawing/2014/main" val="3707920918"/>
                    </a:ext>
                  </a:extLst>
                </a:gridCol>
                <a:gridCol w="709441">
                  <a:extLst>
                    <a:ext uri="{9D8B030D-6E8A-4147-A177-3AD203B41FA5}">
                      <a16:colId xmlns:a16="http://schemas.microsoft.com/office/drawing/2014/main" val="2287080822"/>
                    </a:ext>
                  </a:extLst>
                </a:gridCol>
                <a:gridCol w="477295">
                  <a:extLst>
                    <a:ext uri="{9D8B030D-6E8A-4147-A177-3AD203B41FA5}">
                      <a16:colId xmlns:a16="http://schemas.microsoft.com/office/drawing/2014/main" val="735773324"/>
                    </a:ext>
                  </a:extLst>
                </a:gridCol>
                <a:gridCol w="656565">
                  <a:extLst>
                    <a:ext uri="{9D8B030D-6E8A-4147-A177-3AD203B41FA5}">
                      <a16:colId xmlns:a16="http://schemas.microsoft.com/office/drawing/2014/main" val="213667809"/>
                    </a:ext>
                  </a:extLst>
                </a:gridCol>
                <a:gridCol w="583613">
                  <a:extLst>
                    <a:ext uri="{9D8B030D-6E8A-4147-A177-3AD203B41FA5}">
                      <a16:colId xmlns:a16="http://schemas.microsoft.com/office/drawing/2014/main" val="3210574466"/>
                    </a:ext>
                  </a:extLst>
                </a:gridCol>
                <a:gridCol w="1437433">
                  <a:extLst>
                    <a:ext uri="{9D8B030D-6E8A-4147-A177-3AD203B41FA5}">
                      <a16:colId xmlns:a16="http://schemas.microsoft.com/office/drawing/2014/main" val="667159598"/>
                    </a:ext>
                  </a:extLst>
                </a:gridCol>
              </a:tblGrid>
              <a:tr h="37759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9">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AGOSTO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ABRIL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n-ea"/>
                        <a:cs typeface="+mn-cs"/>
                      </a:endParaRPr>
                    </a:p>
                  </a:txBody>
                  <a:tcPr marL="0" marR="0" marT="0"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2004052776"/>
                  </a:ext>
                </a:extLst>
              </a:tr>
              <a:tr h="144603">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JUNIO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JULIO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AGOSTO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ACTIVIDADES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148</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12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84</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55</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55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389</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37</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33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291</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371</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55</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51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422</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25</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200</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59</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349</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54</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72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542</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187</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211</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40</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255</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296</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37</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44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315</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46</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34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316</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14</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32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205</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197</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b"/>
                </a:tc>
                <a:tc>
                  <a:txBody>
                    <a:bodyPr/>
                    <a:lstStyle/>
                    <a:p>
                      <a:pPr algn="ctr" rtl="0" fontAlgn="b"/>
                      <a:r>
                        <a:rPr lang="es-CO" sz="1200" b="0" i="0" u="none" strike="noStrike">
                          <a:solidFill>
                            <a:srgbClr val="203864"/>
                          </a:solidFill>
                          <a:effectLst/>
                          <a:latin typeface="Calibri" panose="020F0502020204030204" pitchFamily="34" charset="0"/>
                        </a:rPr>
                        <a:t>45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357</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42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414</a:t>
                      </a:r>
                    </a:p>
                  </a:txBody>
                  <a:tcPr marL="9525" marR="9525" marT="9525" marB="0" anchor="ctr"/>
                </a:tc>
                <a:extLst>
                  <a:ext uri="{0D108BD9-81ED-4DB2-BD59-A6C34878D82A}">
                    <a16:rowId xmlns:a16="http://schemas.microsoft.com/office/drawing/2014/main" val="10020"/>
                  </a:ext>
                </a:extLst>
              </a:tr>
              <a:tr h="115782">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603</a:t>
                      </a:r>
                    </a:p>
                  </a:txBody>
                  <a:tcPr marL="9525" marR="9525" marT="9525" marB="0" anchor="ctr"/>
                </a:tc>
                <a:tc>
                  <a:txBody>
                    <a:bodyPr/>
                    <a:lstStyle/>
                    <a:p>
                      <a:pPr algn="ctr" rtl="0" fontAlgn="b"/>
                      <a:r>
                        <a:rPr lang="es-CO" sz="1200" b="1" i="0" u="none" strike="noStrike" dirty="0">
                          <a:solidFill>
                            <a:srgbClr val="203864"/>
                          </a:solidFill>
                          <a:effectLst/>
                          <a:highlight>
                            <a:srgbClr val="EBF1E9"/>
                          </a:highlight>
                          <a:latin typeface="Calibri" panose="020F0502020204030204" pitchFamily="34" charset="0"/>
                        </a:rPr>
                        <a:t>734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638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778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713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646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756</a:t>
                      </a:r>
                    </a:p>
                  </a:txBody>
                  <a:tcPr marL="9525" marR="9525" marT="9525" marB="0" anchor="b"/>
                </a:tc>
                <a:tc>
                  <a:txBody>
                    <a:bodyPr/>
                    <a:lstStyle/>
                    <a:p>
                      <a:pPr algn="ctr" rtl="0" fontAlgn="b"/>
                      <a:r>
                        <a:rPr lang="es-CO" sz="1200" b="1" i="0" u="none" strike="noStrike" dirty="0">
                          <a:solidFill>
                            <a:srgbClr val="203864"/>
                          </a:solidFill>
                          <a:effectLst/>
                          <a:latin typeface="Calibri" panose="020F0502020204030204" pitchFamily="34" charset="0"/>
                        </a:rPr>
                        <a:t>695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5.563</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97670669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650141" y="1477634"/>
          <a:ext cx="8075134" cy="5161739"/>
        </p:xfrm>
        <a:graphic>
          <a:graphicData uri="http://schemas.openxmlformats.org/drawingml/2006/table">
            <a:tbl>
              <a:tblPr firstRow="1" firstCol="1" bandRow="1">
                <a:tableStyleId>{68D230F3-CF80-4859-8CE7-A43EE81993B5}</a:tableStyleId>
              </a:tblPr>
              <a:tblGrid>
                <a:gridCol w="1005316">
                  <a:extLst>
                    <a:ext uri="{9D8B030D-6E8A-4147-A177-3AD203B41FA5}">
                      <a16:colId xmlns:a16="http://schemas.microsoft.com/office/drawing/2014/main" val="20000"/>
                    </a:ext>
                  </a:extLst>
                </a:gridCol>
                <a:gridCol w="1473896">
                  <a:extLst>
                    <a:ext uri="{9D8B030D-6E8A-4147-A177-3AD203B41FA5}">
                      <a16:colId xmlns:a16="http://schemas.microsoft.com/office/drawing/2014/main" val="20001"/>
                    </a:ext>
                  </a:extLst>
                </a:gridCol>
                <a:gridCol w="1601692">
                  <a:extLst>
                    <a:ext uri="{9D8B030D-6E8A-4147-A177-3AD203B41FA5}">
                      <a16:colId xmlns:a16="http://schemas.microsoft.com/office/drawing/2014/main" val="20002"/>
                    </a:ext>
                  </a:extLst>
                </a:gridCol>
                <a:gridCol w="1426603">
                  <a:extLst>
                    <a:ext uri="{9D8B030D-6E8A-4147-A177-3AD203B41FA5}">
                      <a16:colId xmlns:a16="http://schemas.microsoft.com/office/drawing/2014/main" val="368655991"/>
                    </a:ext>
                  </a:extLst>
                </a:gridCol>
                <a:gridCol w="1605602">
                  <a:extLst>
                    <a:ext uri="{9D8B030D-6E8A-4147-A177-3AD203B41FA5}">
                      <a16:colId xmlns:a16="http://schemas.microsoft.com/office/drawing/2014/main" val="3639436991"/>
                    </a:ext>
                  </a:extLst>
                </a:gridCol>
                <a:gridCol w="962025">
                  <a:extLst>
                    <a:ext uri="{9D8B030D-6E8A-4147-A177-3AD203B41FA5}">
                      <a16:colId xmlns:a16="http://schemas.microsoft.com/office/drawing/2014/main" val="20003"/>
                    </a:ext>
                  </a:extLst>
                </a:gridCol>
              </a:tblGrid>
              <a:tr h="447419">
                <a:tc rowSpan="2">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gridSpan="5">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ACTIVIDADES PROGRAMA GESTI</a:t>
                      </a:r>
                      <a:r>
                        <a:rPr lang="es-CO" sz="1200" b="1" i="0" u="none" strike="noStrike" dirty="0">
                          <a:solidFill>
                            <a:srgbClr val="203864"/>
                          </a:solidFill>
                          <a:effectLst/>
                          <a:latin typeface="Calibri" panose="020F0502020204030204" pitchFamily="34" charset="0"/>
                        </a:rPr>
                        <a:t>ÓN SOCIAL</a:t>
                      </a: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ACTIVIDADES ANEXO 2</a:t>
                      </a:r>
                    </a:p>
                    <a:p>
                      <a:pPr algn="ctr" rtl="0" fontAlgn="ct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7940" marR="7940" marT="7940"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2511220804"/>
                  </a:ext>
                </a:extLst>
              </a:tr>
              <a:tr h="478957">
                <a:tc vMerge="1">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ASISTENCIA </a:t>
                      </a:r>
                    </a:p>
                    <a:p>
                      <a:pPr algn="ctr" rtl="0" fontAlgn="b"/>
                      <a:r>
                        <a:rPr lang="es-CO" sz="1200" b="1" i="0" u="none" strike="noStrike" dirty="0">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 AGOSTO 2024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algn="l" rtl="0" fontAlgn="b"/>
                      <a:r>
                        <a:rPr lang="es-CO" sz="1200" b="1" i="0" u="none" strike="noStrike" dirty="0">
                          <a:solidFill>
                            <a:srgbClr val="203864"/>
                          </a:solidFill>
                          <a:effectLst/>
                          <a:latin typeface="Calibri" panose="020F0502020204030204" pitchFamily="34" charset="0"/>
                        </a:rPr>
                        <a:t>Antonio Nariño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26.680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9.057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7.744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5.017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48.498</a:t>
                      </a:r>
                    </a:p>
                  </a:txBody>
                  <a:tcPr marL="9525" marR="9525" marT="9525" marB="0" anchor="ctr"/>
                </a:tc>
                <a:extLst>
                  <a:ext uri="{0D108BD9-81ED-4DB2-BD59-A6C34878D82A}">
                    <a16:rowId xmlns:a16="http://schemas.microsoft.com/office/drawing/2014/main" val="1000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Barrios Unidos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40.984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4.295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2.834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54.133</a:t>
                      </a:r>
                    </a:p>
                  </a:txBody>
                  <a:tcPr marL="9525" marR="9525" marT="9525" marB="0" anchor="ctr"/>
                </a:tc>
                <a:extLst>
                  <a:ext uri="{0D108BD9-81ED-4DB2-BD59-A6C34878D82A}">
                    <a16:rowId xmlns:a16="http://schemas.microsoft.com/office/drawing/2014/main" val="1000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Bosa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54.027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22.293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26.662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13.805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116.787</a:t>
                      </a:r>
                    </a:p>
                  </a:txBody>
                  <a:tcPr marL="9525" marR="9525" marT="9525" marB="0" anchor="ctr"/>
                </a:tc>
                <a:extLst>
                  <a:ext uri="{0D108BD9-81ED-4DB2-BD59-A6C34878D82A}">
                    <a16:rowId xmlns:a16="http://schemas.microsoft.com/office/drawing/2014/main" val="1000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Candelaria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21.094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4.258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3.838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33.752</a:t>
                      </a:r>
                    </a:p>
                  </a:txBody>
                  <a:tcPr marL="9525" marR="9525" marT="9525" marB="0" anchor="ctr"/>
                </a:tc>
                <a:extLst>
                  <a:ext uri="{0D108BD9-81ED-4DB2-BD59-A6C34878D82A}">
                    <a16:rowId xmlns:a16="http://schemas.microsoft.com/office/drawing/2014/main" val="10004"/>
                  </a:ext>
                </a:extLst>
              </a:tr>
              <a:tr h="222546">
                <a:tc>
                  <a:txBody>
                    <a:bodyPr/>
                    <a:lstStyle/>
                    <a:p>
                      <a:pPr algn="l" rtl="0" fontAlgn="b"/>
                      <a:r>
                        <a:rPr lang="es-CO" sz="1200" b="1" i="0" u="none" strike="noStrike" dirty="0">
                          <a:solidFill>
                            <a:srgbClr val="203864"/>
                          </a:solidFill>
                          <a:effectLst/>
                          <a:latin typeface="Calibri" panose="020F0502020204030204" pitchFamily="34" charset="0"/>
                        </a:rPr>
                        <a:t>Chapinero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43.483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6.514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3.727</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61.837</a:t>
                      </a:r>
                    </a:p>
                  </a:txBody>
                  <a:tcPr marL="9525" marR="9525" marT="9525" marB="0" anchor="ctr"/>
                </a:tc>
                <a:extLst>
                  <a:ext uri="{0D108BD9-81ED-4DB2-BD59-A6C34878D82A}">
                    <a16:rowId xmlns:a16="http://schemas.microsoft.com/office/drawing/2014/main" val="1000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Ciudad Bolívar</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54.334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18.007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17.560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13.290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103.191</a:t>
                      </a:r>
                    </a:p>
                  </a:txBody>
                  <a:tcPr marL="9525" marR="9525" marT="9525" marB="0" anchor="ctr"/>
                </a:tc>
                <a:extLst>
                  <a:ext uri="{0D108BD9-81ED-4DB2-BD59-A6C34878D82A}">
                    <a16:rowId xmlns:a16="http://schemas.microsoft.com/office/drawing/2014/main" val="1000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Engativá</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65.322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13.005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11.529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6.854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96.710</a:t>
                      </a:r>
                    </a:p>
                  </a:txBody>
                  <a:tcPr marL="9525" marR="9525" marT="9525" marB="0" anchor="ctr"/>
                </a:tc>
                <a:extLst>
                  <a:ext uri="{0D108BD9-81ED-4DB2-BD59-A6C34878D82A}">
                    <a16:rowId xmlns:a16="http://schemas.microsoft.com/office/drawing/2014/main" val="1000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Fontibón</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77.054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21.526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14.831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134.719</a:t>
                      </a:r>
                    </a:p>
                  </a:txBody>
                  <a:tcPr marL="9525" marR="9525" marT="9525" marB="0" anchor="ctr"/>
                </a:tc>
                <a:extLst>
                  <a:ext uri="{0D108BD9-81ED-4DB2-BD59-A6C34878D82A}">
                    <a16:rowId xmlns:a16="http://schemas.microsoft.com/office/drawing/2014/main" val="1000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Kennedy</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161.129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56.657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46.790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25.082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289.658</a:t>
                      </a:r>
                    </a:p>
                  </a:txBody>
                  <a:tcPr marL="9525" marR="9525" marT="9525" marB="0" anchor="ctr"/>
                </a:tc>
                <a:extLst>
                  <a:ext uri="{0D108BD9-81ED-4DB2-BD59-A6C34878D82A}">
                    <a16:rowId xmlns:a16="http://schemas.microsoft.com/office/drawing/2014/main" val="1000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Los Mártires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23.638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7.570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.142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4.750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44.100</a:t>
                      </a:r>
                    </a:p>
                  </a:txBody>
                  <a:tcPr marL="9525" marR="9525" marT="9525" marB="0" anchor="ctr"/>
                </a:tc>
                <a:extLst>
                  <a:ext uri="{0D108BD9-81ED-4DB2-BD59-A6C34878D82A}">
                    <a16:rowId xmlns:a16="http://schemas.microsoft.com/office/drawing/2014/main" val="10010"/>
                  </a:ext>
                </a:extLst>
              </a:tr>
              <a:tr h="197201">
                <a:tc>
                  <a:txBody>
                    <a:bodyPr/>
                    <a:lstStyle/>
                    <a:p>
                      <a:pPr algn="l" rtl="0" fontAlgn="b"/>
                      <a:r>
                        <a:rPr lang="es-CO" sz="1200" b="1" i="0" u="none" strike="noStrike" dirty="0">
                          <a:solidFill>
                            <a:srgbClr val="203864"/>
                          </a:solidFill>
                          <a:effectLst/>
                          <a:latin typeface="Calibri" panose="020F0502020204030204" pitchFamily="34" charset="0"/>
                        </a:rPr>
                        <a:t>Puente Aranda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12.867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8.760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5.611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69.499</a:t>
                      </a:r>
                    </a:p>
                  </a:txBody>
                  <a:tcPr marL="9525" marR="9525" marT="9525" marB="0" anchor="ctr"/>
                </a:tc>
                <a:extLst>
                  <a:ext uri="{0D108BD9-81ED-4DB2-BD59-A6C34878D82A}">
                    <a16:rowId xmlns:a16="http://schemas.microsoft.com/office/drawing/2014/main" val="1001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Rafael Uribe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51.211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16.663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9.064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97.564</a:t>
                      </a:r>
                    </a:p>
                  </a:txBody>
                  <a:tcPr marL="9525" marR="9525" marT="9525" marB="0" anchor="ctr"/>
                </a:tc>
                <a:extLst>
                  <a:ext uri="{0D108BD9-81ED-4DB2-BD59-A6C34878D82A}">
                    <a16:rowId xmlns:a16="http://schemas.microsoft.com/office/drawing/2014/main" val="1001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 Cristóbal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122.770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8.947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6.810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151.840</a:t>
                      </a:r>
                    </a:p>
                  </a:txBody>
                  <a:tcPr marL="9525" marR="9525" marT="9525" marB="0" anchor="ctr"/>
                </a:tc>
                <a:extLst>
                  <a:ext uri="{0D108BD9-81ED-4DB2-BD59-A6C34878D82A}">
                    <a16:rowId xmlns:a16="http://schemas.microsoft.com/office/drawing/2014/main" val="1001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Santa Fe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36.053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7.527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3.761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53.515</a:t>
                      </a:r>
                    </a:p>
                  </a:txBody>
                  <a:tcPr marL="9525" marR="9525" marT="9525" marB="0" anchor="ctr"/>
                </a:tc>
                <a:extLst>
                  <a:ext uri="{0D108BD9-81ED-4DB2-BD59-A6C34878D82A}">
                    <a16:rowId xmlns:a16="http://schemas.microsoft.com/office/drawing/2014/main" val="10014"/>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Suba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68.393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19.238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19.638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13.190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120.459</a:t>
                      </a:r>
                    </a:p>
                  </a:txBody>
                  <a:tcPr marL="9525" marR="9525" marT="9525" marB="0" anchor="ctr"/>
                </a:tc>
                <a:extLst>
                  <a:ext uri="{0D108BD9-81ED-4DB2-BD59-A6C34878D82A}">
                    <a16:rowId xmlns:a16="http://schemas.microsoft.com/office/drawing/2014/main" val="1001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Sumapaz</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3.009</a:t>
                      </a:r>
                    </a:p>
                  </a:txBody>
                  <a:tcPr marL="9525" marR="9525" marT="9525" marB="0" anchor="ctr"/>
                </a:tc>
                <a:extLst>
                  <a:ext uri="{0D108BD9-81ED-4DB2-BD59-A6C34878D82A}">
                    <a16:rowId xmlns:a16="http://schemas.microsoft.com/office/drawing/2014/main" val="1001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Teusaquillo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33.077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6.591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4.491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49.995</a:t>
                      </a:r>
                    </a:p>
                  </a:txBody>
                  <a:tcPr marL="9525" marR="9525" marT="9525" marB="0" anchor="ctr"/>
                </a:tc>
                <a:extLst>
                  <a:ext uri="{0D108BD9-81ED-4DB2-BD59-A6C34878D82A}">
                    <a16:rowId xmlns:a16="http://schemas.microsoft.com/office/drawing/2014/main" val="1001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Tunjuelito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.848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4.529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62.576</a:t>
                      </a:r>
                    </a:p>
                  </a:txBody>
                  <a:tcPr marL="9525" marR="9525" marT="9525" marB="0" anchor="ctr"/>
                </a:tc>
                <a:extLst>
                  <a:ext uri="{0D108BD9-81ED-4DB2-BD59-A6C34878D82A}">
                    <a16:rowId xmlns:a16="http://schemas.microsoft.com/office/drawing/2014/main" val="1001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Usaquén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123.243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6.908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150.382</a:t>
                      </a:r>
                    </a:p>
                  </a:txBody>
                  <a:tcPr marL="9525" marR="9525" marT="9525" marB="0" anchor="ctr"/>
                </a:tc>
                <a:extLst>
                  <a:ext uri="{0D108BD9-81ED-4DB2-BD59-A6C34878D82A}">
                    <a16:rowId xmlns:a16="http://schemas.microsoft.com/office/drawing/2014/main" val="1001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Usme</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127.557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7.756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10.737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159.807</a:t>
                      </a:r>
                    </a:p>
                  </a:txBody>
                  <a:tcPr marL="9525" marR="9525" marT="9525" marB="0" anchor="ctr"/>
                </a:tc>
                <a:extLst>
                  <a:ext uri="{0D108BD9-81ED-4DB2-BD59-A6C34878D82A}">
                    <a16:rowId xmlns:a16="http://schemas.microsoft.com/office/drawing/2014/main" val="10020"/>
                  </a:ext>
                </a:extLst>
              </a:tr>
              <a:tr h="228261">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1.215.153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274.697</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252.887</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159.294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1.902.031</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44798" y="2835726"/>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955184"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spTree>
    <p:extLst>
      <p:ext uri="{BB962C8B-B14F-4D97-AF65-F5344CB8AC3E}">
        <p14:creationId xmlns:p14="http://schemas.microsoft.com/office/powerpoint/2010/main" val="126632413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86361" y="2950026"/>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933919"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graphicFrame>
        <p:nvGraphicFramePr>
          <p:cNvPr id="11" name="12 Tabla">
            <a:extLst>
              <a:ext uri="{FF2B5EF4-FFF2-40B4-BE49-F238E27FC236}">
                <a16:creationId xmlns:a16="http://schemas.microsoft.com/office/drawing/2014/main" id="{DA526A8A-45F1-4C2A-AA9B-1B3216387C1B}"/>
              </a:ext>
            </a:extLst>
          </p:cNvPr>
          <p:cNvGraphicFramePr>
            <a:graphicFrameLocks noGrp="1"/>
          </p:cNvGraphicFramePr>
          <p:nvPr/>
        </p:nvGraphicFramePr>
        <p:xfrm>
          <a:off x="3797969" y="1477634"/>
          <a:ext cx="8007342" cy="5117370"/>
        </p:xfrm>
        <a:graphic>
          <a:graphicData uri="http://schemas.openxmlformats.org/drawingml/2006/table">
            <a:tbl>
              <a:tblPr firstRow="1" firstCol="1" bandRow="1">
                <a:tableStyleId>{68D230F3-CF80-4859-8CE7-A43EE81993B5}</a:tableStyleId>
              </a:tblPr>
              <a:tblGrid>
                <a:gridCol w="1133898">
                  <a:extLst>
                    <a:ext uri="{9D8B030D-6E8A-4147-A177-3AD203B41FA5}">
                      <a16:colId xmlns:a16="http://schemas.microsoft.com/office/drawing/2014/main" val="20000"/>
                    </a:ext>
                  </a:extLst>
                </a:gridCol>
                <a:gridCol w="731877">
                  <a:extLst>
                    <a:ext uri="{9D8B030D-6E8A-4147-A177-3AD203B41FA5}">
                      <a16:colId xmlns:a16="http://schemas.microsoft.com/office/drawing/2014/main" val="20002"/>
                    </a:ext>
                  </a:extLst>
                </a:gridCol>
                <a:gridCol w="731877">
                  <a:extLst>
                    <a:ext uri="{9D8B030D-6E8A-4147-A177-3AD203B41FA5}">
                      <a16:colId xmlns:a16="http://schemas.microsoft.com/office/drawing/2014/main" val="2503963018"/>
                    </a:ext>
                  </a:extLst>
                </a:gridCol>
                <a:gridCol w="711263">
                  <a:extLst>
                    <a:ext uri="{9D8B030D-6E8A-4147-A177-3AD203B41FA5}">
                      <a16:colId xmlns:a16="http://schemas.microsoft.com/office/drawing/2014/main" val="561345334"/>
                    </a:ext>
                  </a:extLst>
                </a:gridCol>
                <a:gridCol w="653414">
                  <a:extLst>
                    <a:ext uri="{9D8B030D-6E8A-4147-A177-3AD203B41FA5}">
                      <a16:colId xmlns:a16="http://schemas.microsoft.com/office/drawing/2014/main" val="2667194400"/>
                    </a:ext>
                  </a:extLst>
                </a:gridCol>
                <a:gridCol w="774906">
                  <a:extLst>
                    <a:ext uri="{9D8B030D-6E8A-4147-A177-3AD203B41FA5}">
                      <a16:colId xmlns:a16="http://schemas.microsoft.com/office/drawing/2014/main" val="916079464"/>
                    </a:ext>
                  </a:extLst>
                </a:gridCol>
                <a:gridCol w="634512">
                  <a:extLst>
                    <a:ext uri="{9D8B030D-6E8A-4147-A177-3AD203B41FA5}">
                      <a16:colId xmlns:a16="http://schemas.microsoft.com/office/drawing/2014/main" val="3487433489"/>
                    </a:ext>
                  </a:extLst>
                </a:gridCol>
                <a:gridCol w="744629">
                  <a:extLst>
                    <a:ext uri="{9D8B030D-6E8A-4147-A177-3AD203B41FA5}">
                      <a16:colId xmlns:a16="http://schemas.microsoft.com/office/drawing/2014/main" val="1477968562"/>
                    </a:ext>
                  </a:extLst>
                </a:gridCol>
                <a:gridCol w="744629">
                  <a:extLst>
                    <a:ext uri="{9D8B030D-6E8A-4147-A177-3AD203B41FA5}">
                      <a16:colId xmlns:a16="http://schemas.microsoft.com/office/drawing/2014/main" val="22820744"/>
                    </a:ext>
                  </a:extLst>
                </a:gridCol>
                <a:gridCol w="1146337">
                  <a:extLst>
                    <a:ext uri="{9D8B030D-6E8A-4147-A177-3AD203B41FA5}">
                      <a16:colId xmlns:a16="http://schemas.microsoft.com/office/drawing/2014/main" val="720647983"/>
                    </a:ext>
                  </a:extLst>
                </a:gridCol>
              </a:tblGrid>
              <a:tr h="44163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9">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ENERO A AGOSTO 2024</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4128970749"/>
                  </a:ext>
                </a:extLst>
              </a:tr>
              <a:tr h="44516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JUNIO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JULIO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AGOSTO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2024</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5.017</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301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299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2.834</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972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1.877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1.782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1.472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1.667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13.805</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598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3.838</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698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534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3.727</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1.944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2.053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1.562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1.561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1.609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13.290</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1361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808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6.854</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1.655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1.670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2.003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1.046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3.203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2.223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14.831</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3.703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4.376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2.524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2.992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3.215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25.082</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314</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642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520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4.750</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1051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722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412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5.611</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829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1.139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908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9.064</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516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619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6.810</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799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355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438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3.761</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1.216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1.491</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1.626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13.190</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165</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780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462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4.491</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629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4.529</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578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1965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6.908</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5.896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753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661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10.737</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15.304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19.885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19.511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22.951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20.963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21.941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19.273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19.466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159.294</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88810743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3" y="183947"/>
            <a:ext cx="12102353" cy="87716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CAMPAÑAS CULTURA CIUDADANA - APROVECHAMIENTO</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1873935" y="1443623"/>
          <a:ext cx="8444130" cy="5301541"/>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363820">
                  <a:extLst>
                    <a:ext uri="{9D8B030D-6E8A-4147-A177-3AD203B41FA5}">
                      <a16:colId xmlns:a16="http://schemas.microsoft.com/office/drawing/2014/main" val="1581033583"/>
                    </a:ext>
                  </a:extLst>
                </a:gridCol>
                <a:gridCol w="1499099">
                  <a:extLst>
                    <a:ext uri="{9D8B030D-6E8A-4147-A177-3AD203B41FA5}">
                      <a16:colId xmlns:a16="http://schemas.microsoft.com/office/drawing/2014/main" val="2076764876"/>
                    </a:ext>
                  </a:extLst>
                </a:gridCol>
                <a:gridCol w="1215008">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PLAN DE CAMPAÑAS</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ANEXO 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 DIC 2021</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FEB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i="0" u="none" strike="noStrike" dirty="0">
                          <a:solidFill>
                            <a:srgbClr val="203864"/>
                          </a:solidFill>
                          <a:effectLst/>
                          <a:latin typeface="Calibri" panose="020F0502020204030204" pitchFamily="34" charset="0"/>
                        </a:rPr>
                        <a:t>ENERO – AGOSTO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26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165</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54</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242</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100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355</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60</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566</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75</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428</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93</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525</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57</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63</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50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365</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118</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406</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61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55</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610</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62</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537</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464</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2.432</a:t>
                      </a:r>
                    </a:p>
                  </a:txBody>
                  <a:tcPr marL="9525" marR="9525" marT="9525" marB="0" anchor="ctr"/>
                </a:tc>
                <a:tc>
                  <a:txBody>
                    <a:bodyPr/>
                    <a:lstStyle/>
                    <a:p>
                      <a:pPr marL="0" algn="ctr" defTabSz="914400" rtl="0" eaLnBrk="1" fontAlgn="b" latinLnBrk="0" hangingPunct="1"/>
                      <a:r>
                        <a:rPr lang="es-MX" sz="1200" b="1" i="0" u="none" strike="noStrike" kern="1200" dirty="0">
                          <a:solidFill>
                            <a:srgbClr val="203864"/>
                          </a:solidFill>
                          <a:effectLst/>
                          <a:latin typeface="Calibri" panose="020F0502020204030204" pitchFamily="34" charset="0"/>
                          <a:ea typeface="+mn-ea"/>
                          <a:cs typeface="+mn-cs"/>
                        </a:rPr>
                        <a:t>941</a:t>
                      </a:r>
                      <a:endParaRPr lang="es-CO" sz="1200" b="1"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961</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810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5.144</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1296641471"/>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733405" y="183947"/>
            <a:ext cx="11081605" cy="87716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ACTIVIDADES CAMPAÑAS CULTURA CIUDADANA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2239973" y="1391047"/>
          <a:ext cx="7654811" cy="5311628"/>
        </p:xfrm>
        <a:graphic>
          <a:graphicData uri="http://schemas.openxmlformats.org/drawingml/2006/table">
            <a:tbl>
              <a:tblPr firstRow="1" firstCol="1" bandRow="1">
                <a:tableStyleId>{68D230F3-CF80-4859-8CE7-A43EE81993B5}</a:tableStyleId>
              </a:tblPr>
              <a:tblGrid>
                <a:gridCol w="1034970">
                  <a:extLst>
                    <a:ext uri="{9D8B030D-6E8A-4147-A177-3AD203B41FA5}">
                      <a16:colId xmlns:a16="http://schemas.microsoft.com/office/drawing/2014/main" val="20000"/>
                    </a:ext>
                  </a:extLst>
                </a:gridCol>
                <a:gridCol w="720719">
                  <a:extLst>
                    <a:ext uri="{9D8B030D-6E8A-4147-A177-3AD203B41FA5}">
                      <a16:colId xmlns:a16="http://schemas.microsoft.com/office/drawing/2014/main" val="20002"/>
                    </a:ext>
                  </a:extLst>
                </a:gridCol>
                <a:gridCol w="752412">
                  <a:extLst>
                    <a:ext uri="{9D8B030D-6E8A-4147-A177-3AD203B41FA5}">
                      <a16:colId xmlns:a16="http://schemas.microsoft.com/office/drawing/2014/main" val="2888747854"/>
                    </a:ext>
                  </a:extLst>
                </a:gridCol>
                <a:gridCol w="710628">
                  <a:extLst>
                    <a:ext uri="{9D8B030D-6E8A-4147-A177-3AD203B41FA5}">
                      <a16:colId xmlns:a16="http://schemas.microsoft.com/office/drawing/2014/main" val="2748814764"/>
                    </a:ext>
                  </a:extLst>
                </a:gridCol>
                <a:gridCol w="710627">
                  <a:extLst>
                    <a:ext uri="{9D8B030D-6E8A-4147-A177-3AD203B41FA5}">
                      <a16:colId xmlns:a16="http://schemas.microsoft.com/office/drawing/2014/main" val="2287080822"/>
                    </a:ext>
                  </a:extLst>
                </a:gridCol>
                <a:gridCol w="571290">
                  <a:extLst>
                    <a:ext uri="{9D8B030D-6E8A-4147-A177-3AD203B41FA5}">
                      <a16:colId xmlns:a16="http://schemas.microsoft.com/office/drawing/2014/main" val="284620665"/>
                    </a:ext>
                  </a:extLst>
                </a:gridCol>
                <a:gridCol w="543421">
                  <a:extLst>
                    <a:ext uri="{9D8B030D-6E8A-4147-A177-3AD203B41FA5}">
                      <a16:colId xmlns:a16="http://schemas.microsoft.com/office/drawing/2014/main" val="1326500633"/>
                    </a:ext>
                  </a:extLst>
                </a:gridCol>
                <a:gridCol w="585223">
                  <a:extLst>
                    <a:ext uri="{9D8B030D-6E8A-4147-A177-3AD203B41FA5}">
                      <a16:colId xmlns:a16="http://schemas.microsoft.com/office/drawing/2014/main" val="2078536802"/>
                    </a:ext>
                  </a:extLst>
                </a:gridCol>
                <a:gridCol w="744216">
                  <a:extLst>
                    <a:ext uri="{9D8B030D-6E8A-4147-A177-3AD203B41FA5}">
                      <a16:colId xmlns:a16="http://schemas.microsoft.com/office/drawing/2014/main" val="2828527526"/>
                    </a:ext>
                  </a:extLst>
                </a:gridCol>
                <a:gridCol w="1281305">
                  <a:extLst>
                    <a:ext uri="{9D8B030D-6E8A-4147-A177-3AD203B41FA5}">
                      <a16:colId xmlns:a16="http://schemas.microsoft.com/office/drawing/2014/main" val="667159598"/>
                    </a:ext>
                  </a:extLst>
                </a:gridCol>
              </a:tblGrid>
              <a:tr h="37759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9">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AGOSTO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ABRIL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n-ea"/>
                        <a:cs typeface="+mn-cs"/>
                      </a:endParaRPr>
                    </a:p>
                  </a:txBody>
                  <a:tcPr marL="0" marR="0" marT="0"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2004052776"/>
                  </a:ext>
                </a:extLst>
              </a:tr>
              <a:tr h="144603">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MAYO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JUNIO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JULIO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AGOSTO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ACTIVIDADES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69</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76</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43</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43</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93</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118</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55</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100</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94</a:t>
                      </a:r>
                    </a:p>
                  </a:txBody>
                  <a:tcPr marL="9525" marR="9525" marT="9525" marB="0" anchor="ctr"/>
                </a:tc>
                <a:extLst>
                  <a:ext uri="{0D108BD9-81ED-4DB2-BD59-A6C34878D82A}">
                    <a16:rowId xmlns:a16="http://schemas.microsoft.com/office/drawing/2014/main" val="10020"/>
                  </a:ext>
                </a:extLst>
              </a:tr>
              <a:tr h="20091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115</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123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810</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421821782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657584" y="1425030"/>
          <a:ext cx="7336481" cy="5288001"/>
        </p:xfrm>
        <a:graphic>
          <a:graphicData uri="http://schemas.openxmlformats.org/drawingml/2006/table">
            <a:tbl>
              <a:tblPr firstRow="1" firstCol="1" bandRow="1">
                <a:tableStyleId>{68D230F3-CF80-4859-8CE7-A43EE81993B5}</a:tableStyleId>
              </a:tblPr>
              <a:tblGrid>
                <a:gridCol w="1166484">
                  <a:extLst>
                    <a:ext uri="{9D8B030D-6E8A-4147-A177-3AD203B41FA5}">
                      <a16:colId xmlns:a16="http://schemas.microsoft.com/office/drawing/2014/main" val="20000"/>
                    </a:ext>
                  </a:extLst>
                </a:gridCol>
                <a:gridCol w="1164041">
                  <a:extLst>
                    <a:ext uri="{9D8B030D-6E8A-4147-A177-3AD203B41FA5}">
                      <a16:colId xmlns:a16="http://schemas.microsoft.com/office/drawing/2014/main" val="20002"/>
                    </a:ext>
                  </a:extLst>
                </a:gridCol>
                <a:gridCol w="1307905">
                  <a:extLst>
                    <a:ext uri="{9D8B030D-6E8A-4147-A177-3AD203B41FA5}">
                      <a16:colId xmlns:a16="http://schemas.microsoft.com/office/drawing/2014/main" val="20003"/>
                    </a:ext>
                  </a:extLst>
                </a:gridCol>
                <a:gridCol w="1311966">
                  <a:extLst>
                    <a:ext uri="{9D8B030D-6E8A-4147-A177-3AD203B41FA5}">
                      <a16:colId xmlns:a16="http://schemas.microsoft.com/office/drawing/2014/main" val="3308399316"/>
                    </a:ext>
                  </a:extLst>
                </a:gridCol>
                <a:gridCol w="1586898">
                  <a:extLst>
                    <a:ext uri="{9D8B030D-6E8A-4147-A177-3AD203B41FA5}">
                      <a16:colId xmlns:a16="http://schemas.microsoft.com/office/drawing/2014/main" val="3923754554"/>
                    </a:ext>
                  </a:extLst>
                </a:gridCol>
                <a:gridCol w="799187">
                  <a:extLst>
                    <a:ext uri="{9D8B030D-6E8A-4147-A177-3AD203B41FA5}">
                      <a16:colId xmlns:a16="http://schemas.microsoft.com/office/drawing/2014/main" val="20004"/>
                    </a:ext>
                  </a:extLst>
                </a:gridCol>
              </a:tblGrid>
              <a:tr h="477730">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algn="ctr" rtl="0" fontAlgn="b"/>
                      <a:r>
                        <a:rPr lang="es-MX" sz="1200" b="1" i="0" u="none" strike="noStrike" dirty="0">
                          <a:solidFill>
                            <a:srgbClr val="203864"/>
                          </a:solidFill>
                          <a:effectLst/>
                          <a:latin typeface="Calibri" panose="020F0502020204030204" pitchFamily="34" charset="0"/>
                        </a:rPr>
                        <a:t>ASISTENCIA ACTIVIDADES PLAN DE CAMPAÑAS</a:t>
                      </a:r>
                    </a:p>
                  </a:txBody>
                  <a:tcPr marL="9525" marR="9525" marT="9525" marB="0" anchor="ctr"/>
                </a:tc>
                <a:tc hMerge="1">
                  <a:txBody>
                    <a:bodyPr/>
                    <a:lstStyle/>
                    <a:p>
                      <a:pPr algn="ctr" rtl="0" fontAlgn="b"/>
                      <a:r>
                        <a:rPr lang="es-MX" sz="1200" b="1" i="0" u="none" strike="noStrike" dirty="0">
                          <a:solidFill>
                            <a:srgbClr val="203864"/>
                          </a:solidFill>
                          <a:effectLst/>
                          <a:latin typeface="Calibri" panose="020F0502020204030204" pitchFamily="34" charset="0"/>
                        </a:rPr>
                        <a:t>ASISTENCIA ACTIVIDADES ANEXO 2</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b"/>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9388484"/>
                  </a:ext>
                </a:extLst>
              </a:tr>
              <a:tr h="579704">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ASISTENCIA</a:t>
                      </a:r>
                    </a:p>
                    <a:p>
                      <a:pPr algn="ctr" rtl="0" fontAlgn="b"/>
                      <a:r>
                        <a:rPr lang="es-CO" sz="1200" b="1" i="0" u="none" strike="noStrike" dirty="0">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a:t>
                      </a:r>
                      <a:r>
                        <a:rPr lang="es-MX" sz="1200" b="1" i="0" u="none" strike="noStrike">
                          <a:solidFill>
                            <a:srgbClr val="203864"/>
                          </a:solidFill>
                          <a:effectLst/>
                          <a:latin typeface="Calibri" panose="020F0502020204030204" pitchFamily="34" charset="0"/>
                        </a:rPr>
                        <a:t>– AGOSTO 2024</a:t>
                      </a:r>
                      <a:endParaRPr lang="es-MX"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853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2.435</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10.193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3.536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16.117</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308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2.885</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2.580</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1.694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984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5.411</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2.100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3.560</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19.126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3.852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1.949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28.269</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4.797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2.018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31.262</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23.340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10.907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8.507</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50.067</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504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2.074</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2.687</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706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3.550</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3.948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1.793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8.383</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2.963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1.637</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6.357</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10.303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3.602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2.117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18.576</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28</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795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746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265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2.411</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1.413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260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3.223</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1.092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9.220</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3.670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1.983</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1.243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9.100</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106.260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36.383</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41.513</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24.039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208.195</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7" name="CuadroTexto 5">
            <a:extLst>
              <a:ext uri="{FF2B5EF4-FFF2-40B4-BE49-F238E27FC236}">
                <a16:creationId xmlns:a16="http://schemas.microsoft.com/office/drawing/2014/main" id="{3355F43D-2561-479E-A8EA-E7F0B28328D3}"/>
              </a:ext>
            </a:extLst>
          </p:cNvPr>
          <p:cNvSpPr txBox="1"/>
          <p:nvPr/>
        </p:nvSpPr>
        <p:spPr>
          <a:xfrm>
            <a:off x="648345" y="144969"/>
            <a:ext cx="11081605"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CAMPAÑAS CULTURA CIUDADANA </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spTree>
    <p:extLst>
      <p:ext uri="{BB962C8B-B14F-4D97-AF65-F5344CB8AC3E}">
        <p14:creationId xmlns:p14="http://schemas.microsoft.com/office/powerpoint/2010/main" val="270952218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487918" y="1512177"/>
          <a:ext cx="7307461" cy="5047487"/>
        </p:xfrm>
        <a:graphic>
          <a:graphicData uri="http://schemas.openxmlformats.org/drawingml/2006/table">
            <a:tbl>
              <a:tblPr firstRow="1" firstCol="1" bandRow="1">
                <a:tableStyleId>{68D230F3-CF80-4859-8CE7-A43EE81993B5}</a:tableStyleId>
              </a:tblPr>
              <a:tblGrid>
                <a:gridCol w="1071084">
                  <a:extLst>
                    <a:ext uri="{9D8B030D-6E8A-4147-A177-3AD203B41FA5}">
                      <a16:colId xmlns:a16="http://schemas.microsoft.com/office/drawing/2014/main" val="20000"/>
                    </a:ext>
                  </a:extLst>
                </a:gridCol>
                <a:gridCol w="629231">
                  <a:extLst>
                    <a:ext uri="{9D8B030D-6E8A-4147-A177-3AD203B41FA5}">
                      <a16:colId xmlns:a16="http://schemas.microsoft.com/office/drawing/2014/main" val="20002"/>
                    </a:ext>
                  </a:extLst>
                </a:gridCol>
                <a:gridCol w="806364">
                  <a:extLst>
                    <a:ext uri="{9D8B030D-6E8A-4147-A177-3AD203B41FA5}">
                      <a16:colId xmlns:a16="http://schemas.microsoft.com/office/drawing/2014/main" val="2503963018"/>
                    </a:ext>
                  </a:extLst>
                </a:gridCol>
                <a:gridCol w="613828">
                  <a:extLst>
                    <a:ext uri="{9D8B030D-6E8A-4147-A177-3AD203B41FA5}">
                      <a16:colId xmlns:a16="http://schemas.microsoft.com/office/drawing/2014/main" val="561345334"/>
                    </a:ext>
                  </a:extLst>
                </a:gridCol>
                <a:gridCol w="588188">
                  <a:extLst>
                    <a:ext uri="{9D8B030D-6E8A-4147-A177-3AD203B41FA5}">
                      <a16:colId xmlns:a16="http://schemas.microsoft.com/office/drawing/2014/main" val="2667194400"/>
                    </a:ext>
                  </a:extLst>
                </a:gridCol>
                <a:gridCol w="628291">
                  <a:extLst>
                    <a:ext uri="{9D8B030D-6E8A-4147-A177-3AD203B41FA5}">
                      <a16:colId xmlns:a16="http://schemas.microsoft.com/office/drawing/2014/main" val="2521042923"/>
                    </a:ext>
                  </a:extLst>
                </a:gridCol>
                <a:gridCol w="588188">
                  <a:extLst>
                    <a:ext uri="{9D8B030D-6E8A-4147-A177-3AD203B41FA5}">
                      <a16:colId xmlns:a16="http://schemas.microsoft.com/office/drawing/2014/main" val="1235245814"/>
                    </a:ext>
                  </a:extLst>
                </a:gridCol>
                <a:gridCol w="548084">
                  <a:extLst>
                    <a:ext uri="{9D8B030D-6E8A-4147-A177-3AD203B41FA5}">
                      <a16:colId xmlns:a16="http://schemas.microsoft.com/office/drawing/2014/main" val="1369467735"/>
                    </a:ext>
                  </a:extLst>
                </a:gridCol>
                <a:gridCol w="660496">
                  <a:extLst>
                    <a:ext uri="{9D8B030D-6E8A-4147-A177-3AD203B41FA5}">
                      <a16:colId xmlns:a16="http://schemas.microsoft.com/office/drawing/2014/main" val="3693551277"/>
                    </a:ext>
                  </a:extLst>
                </a:gridCol>
                <a:gridCol w="1173707">
                  <a:extLst>
                    <a:ext uri="{9D8B030D-6E8A-4147-A177-3AD203B41FA5}">
                      <a16:colId xmlns:a16="http://schemas.microsoft.com/office/drawing/2014/main" val="720647983"/>
                    </a:ext>
                  </a:extLst>
                </a:gridCol>
              </a:tblGrid>
              <a:tr h="44163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9">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ENERO A AGOSTO 2024</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4128970749"/>
                  </a:ext>
                </a:extLst>
              </a:tr>
              <a:tr h="273220">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JUNIO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JULIO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AGOSTO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2024</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350</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44</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308</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388</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236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220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404</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984</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72</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255</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193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514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980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126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1.949</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398</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581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189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569</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2.018</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109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194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1610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2.883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1.756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1.120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570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8.507</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257</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89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279</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90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293</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241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601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170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1.793</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186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677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228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176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1.637</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203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205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426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216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161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436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2.117</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0</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265</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260</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76</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334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194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1.092</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367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481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1.243</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ctr"/>
                      <a:r>
                        <a:rPr lang="es-MX" sz="1200" b="1" i="0" u="none" strike="noStrike" dirty="0">
                          <a:solidFill>
                            <a:srgbClr val="203864"/>
                          </a:solidFill>
                          <a:effectLst/>
                          <a:latin typeface="Calibri" panose="020F0502020204030204" pitchFamily="34" charset="0"/>
                        </a:rPr>
                        <a:t>608</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1.285</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2.896</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3.894</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6.093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3.025</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3.118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3.120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24.039</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73541" y="3070745"/>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8" name="CuadroTexto 5">
            <a:extLst>
              <a:ext uri="{FF2B5EF4-FFF2-40B4-BE49-F238E27FC236}">
                <a16:creationId xmlns:a16="http://schemas.microsoft.com/office/drawing/2014/main" id="{F63C3BFA-8714-422E-AA3A-84D70B937F81}"/>
              </a:ext>
            </a:extLst>
          </p:cNvPr>
          <p:cNvSpPr txBox="1"/>
          <p:nvPr/>
        </p:nvSpPr>
        <p:spPr>
          <a:xfrm>
            <a:off x="555197" y="161559"/>
            <a:ext cx="11081605" cy="83099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200" kern="0" dirty="0">
                <a:solidFill>
                  <a:schemeClr val="accent1">
                    <a:lumMod val="50000"/>
                  </a:schemeClr>
                </a:solidFill>
              </a:rPr>
              <a:t>ACTIVIDADES CAMPAÑAS CULTURA CIUDADANA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spTree>
    <p:extLst>
      <p:ext uri="{BB962C8B-B14F-4D97-AF65-F5344CB8AC3E}">
        <p14:creationId xmlns:p14="http://schemas.microsoft.com/office/powerpoint/2010/main" val="295362613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6" name="5 Tabla"/>
          <p:cNvGraphicFramePr>
            <a:graphicFrameLocks noGrp="1"/>
          </p:cNvGraphicFramePr>
          <p:nvPr/>
        </p:nvGraphicFramePr>
        <p:xfrm>
          <a:off x="509667" y="1254506"/>
          <a:ext cx="11322942" cy="5471522"/>
        </p:xfrm>
        <a:graphic>
          <a:graphicData uri="http://schemas.openxmlformats.org/drawingml/2006/table">
            <a:tbl>
              <a:tblPr firstRow="1" firstCol="1" bandRow="1">
                <a:tableStyleId>{68D230F3-CF80-4859-8CE7-A43EE81993B5}</a:tableStyleId>
              </a:tblPr>
              <a:tblGrid>
                <a:gridCol w="1087292">
                  <a:extLst>
                    <a:ext uri="{9D8B030D-6E8A-4147-A177-3AD203B41FA5}">
                      <a16:colId xmlns:a16="http://schemas.microsoft.com/office/drawing/2014/main" val="20000"/>
                    </a:ext>
                  </a:extLst>
                </a:gridCol>
                <a:gridCol w="1221492">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359568">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323474">
                  <a:extLst>
                    <a:ext uri="{9D8B030D-6E8A-4147-A177-3AD203B41FA5}">
                      <a16:colId xmlns:a16="http://schemas.microsoft.com/office/drawing/2014/main" val="20006"/>
                    </a:ext>
                  </a:extLst>
                </a:gridCol>
                <a:gridCol w="1227221">
                  <a:extLst>
                    <a:ext uri="{9D8B030D-6E8A-4147-A177-3AD203B41FA5}">
                      <a16:colId xmlns:a16="http://schemas.microsoft.com/office/drawing/2014/main" val="3946207581"/>
                    </a:ext>
                  </a:extLst>
                </a:gridCol>
                <a:gridCol w="1632861">
                  <a:extLst>
                    <a:ext uri="{9D8B030D-6E8A-4147-A177-3AD203B41FA5}">
                      <a16:colId xmlns:a16="http://schemas.microsoft.com/office/drawing/2014/main" val="1718069567"/>
                    </a:ext>
                  </a:extLst>
                </a:gridCol>
                <a:gridCol w="727834">
                  <a:extLst>
                    <a:ext uri="{9D8B030D-6E8A-4147-A177-3AD203B41FA5}">
                      <a16:colId xmlns:a16="http://schemas.microsoft.com/office/drawing/2014/main" val="895959892"/>
                    </a:ext>
                  </a:extLst>
                </a:gridCol>
              </a:tblGrid>
              <a:tr h="417453">
                <a:tc rowSpan="3">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LOCALIDAD</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VERIFICACIÓN INTERVENTORÍA GESTIÓN SOCIAL  - ÁREA URBANA Y RURAL</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ES"/>
                    </a:p>
                  </a:txBody>
                  <a:tcPr/>
                </a:tc>
                <a:tc hMerge="1">
                  <a:txBody>
                    <a:bodyPr/>
                    <a:lstStyle/>
                    <a:p>
                      <a:endParaRPr lang="es-ES"/>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CO"/>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extLst>
                  <a:ext uri="{0D108BD9-81ED-4DB2-BD59-A6C34878D82A}">
                    <a16:rowId xmlns:a16="http://schemas.microsoft.com/office/drawing/2014/main" val="10000"/>
                  </a:ext>
                </a:extLst>
              </a:tr>
              <a:tr h="282230">
                <a:tc vMerge="1">
                  <a:txBody>
                    <a:bodyPr/>
                    <a:lstStyle/>
                    <a:p>
                      <a:endParaRPr lang="es-CO"/>
                    </a:p>
                  </a:txBody>
                  <a:tcP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VISITAS REALIZADAS</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3031789867"/>
                  </a:ext>
                </a:extLst>
              </a:tr>
              <a:tr h="300251">
                <a:tc vMerge="1">
                  <a:txBody>
                    <a:bodyPr/>
                    <a:lstStyle/>
                    <a:p>
                      <a:endParaRPr lang="es-ES"/>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FEB - DIC 2018</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2019</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2020</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2021</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algn="ctr" rtl="0" fontAlgn="ctr"/>
                      <a:r>
                        <a:rPr lang="es-CO" sz="1200" b="1" i="0" u="none" strike="noStrike" dirty="0">
                          <a:solidFill>
                            <a:srgbClr val="203864"/>
                          </a:solidFill>
                          <a:effectLst/>
                          <a:latin typeface="Calibri" panose="020F0502020204030204" pitchFamily="34" charset="0"/>
                        </a:rPr>
                        <a:t>ENERO – DIC 2022 </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ENERO  - DIC 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ENERO  – SEPT 2024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Antonio Nariño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257</a:t>
                      </a:r>
                    </a:p>
                  </a:txBody>
                  <a:tcPr marL="9525" marR="9525" marT="9525" marB="0" anchor="ctr"/>
                </a:tc>
                <a:extLst>
                  <a:ext uri="{0D108BD9-81ED-4DB2-BD59-A6C34878D82A}">
                    <a16:rowId xmlns:a16="http://schemas.microsoft.com/office/drawing/2014/main" val="10002"/>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Barrios Unidos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50</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440</a:t>
                      </a:r>
                    </a:p>
                  </a:txBody>
                  <a:tcPr marL="9525" marR="9525" marT="9525" marB="0" anchor="ctr"/>
                </a:tc>
                <a:extLst>
                  <a:ext uri="{0D108BD9-81ED-4DB2-BD59-A6C34878D82A}">
                    <a16:rowId xmlns:a16="http://schemas.microsoft.com/office/drawing/2014/main" val="10003"/>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Bosa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372</a:t>
                      </a:r>
                    </a:p>
                  </a:txBody>
                  <a:tcPr marL="9525" marR="9525" marT="9525" marB="0" anchor="ctr"/>
                </a:tc>
                <a:extLst>
                  <a:ext uri="{0D108BD9-81ED-4DB2-BD59-A6C34878D82A}">
                    <a16:rowId xmlns:a16="http://schemas.microsoft.com/office/drawing/2014/main" val="10004"/>
                  </a:ext>
                </a:extLst>
              </a:tr>
              <a:tr h="0">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Candelaria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319</a:t>
                      </a:r>
                    </a:p>
                  </a:txBody>
                  <a:tcPr marL="9525" marR="9525" marT="9525" marB="0" anchor="ctr"/>
                </a:tc>
                <a:extLst>
                  <a:ext uri="{0D108BD9-81ED-4DB2-BD59-A6C34878D82A}">
                    <a16:rowId xmlns:a16="http://schemas.microsoft.com/office/drawing/2014/main" val="1000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Chapinero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67</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475</a:t>
                      </a:r>
                    </a:p>
                  </a:txBody>
                  <a:tcPr marL="9525" marR="9525" marT="9525" marB="0" anchor="ctr"/>
                </a:tc>
                <a:extLst>
                  <a:ext uri="{0D108BD9-81ED-4DB2-BD59-A6C34878D82A}">
                    <a16:rowId xmlns:a16="http://schemas.microsoft.com/office/drawing/2014/main" val="10006"/>
                  </a:ext>
                </a:extLst>
              </a:tr>
              <a:tr h="222763">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Cuidad Bolívar</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58</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325</a:t>
                      </a:r>
                    </a:p>
                  </a:txBody>
                  <a:tcPr marL="9525" marR="9525" marT="9525" marB="0" anchor="ctr"/>
                </a:tc>
                <a:extLst>
                  <a:ext uri="{0D108BD9-81ED-4DB2-BD59-A6C34878D82A}">
                    <a16:rowId xmlns:a16="http://schemas.microsoft.com/office/drawing/2014/main" val="10007"/>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Engativá</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129</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94</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781</a:t>
                      </a:r>
                    </a:p>
                  </a:txBody>
                  <a:tcPr marL="9525" marR="9525" marT="9525" marB="0" anchor="ctr"/>
                </a:tc>
                <a:extLst>
                  <a:ext uri="{0D108BD9-81ED-4DB2-BD59-A6C34878D82A}">
                    <a16:rowId xmlns:a16="http://schemas.microsoft.com/office/drawing/2014/main" val="1000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Fontibón</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403</a:t>
                      </a:r>
                    </a:p>
                  </a:txBody>
                  <a:tcPr marL="9525" marR="9525" marT="9525" marB="0" anchor="ctr"/>
                </a:tc>
                <a:extLst>
                  <a:ext uri="{0D108BD9-81ED-4DB2-BD59-A6C34878D82A}">
                    <a16:rowId xmlns:a16="http://schemas.microsoft.com/office/drawing/2014/main" val="1000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Kennedy</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48</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547</a:t>
                      </a:r>
                    </a:p>
                  </a:txBody>
                  <a:tcPr marL="9525" marR="9525" marT="9525" marB="0" anchor="ctr"/>
                </a:tc>
                <a:extLst>
                  <a:ext uri="{0D108BD9-81ED-4DB2-BD59-A6C34878D82A}">
                    <a16:rowId xmlns:a16="http://schemas.microsoft.com/office/drawing/2014/main" val="10010"/>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Los Mártires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280</a:t>
                      </a:r>
                    </a:p>
                  </a:txBody>
                  <a:tcPr marL="9525" marR="9525" marT="9525" marB="0" anchor="ctr"/>
                </a:tc>
                <a:extLst>
                  <a:ext uri="{0D108BD9-81ED-4DB2-BD59-A6C34878D82A}">
                    <a16:rowId xmlns:a16="http://schemas.microsoft.com/office/drawing/2014/main" val="1001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Puente Aranda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97</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387</a:t>
                      </a:r>
                    </a:p>
                  </a:txBody>
                  <a:tcPr marL="9525" marR="9525" marT="9525" marB="0" anchor="ctr"/>
                </a:tc>
                <a:extLst>
                  <a:ext uri="{0D108BD9-81ED-4DB2-BD59-A6C34878D82A}">
                    <a16:rowId xmlns:a16="http://schemas.microsoft.com/office/drawing/2014/main" val="10012"/>
                  </a:ext>
                </a:extLst>
              </a:tr>
              <a:tr h="263877">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Rafael Uribe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34</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273</a:t>
                      </a:r>
                    </a:p>
                  </a:txBody>
                  <a:tcPr marL="9525" marR="9525" marT="9525" marB="0" anchor="ctr"/>
                </a:tc>
                <a:extLst>
                  <a:ext uri="{0D108BD9-81ED-4DB2-BD59-A6C34878D82A}">
                    <a16:rowId xmlns:a16="http://schemas.microsoft.com/office/drawing/2014/main" val="10013"/>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 Cristóbal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36</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299</a:t>
                      </a:r>
                    </a:p>
                  </a:txBody>
                  <a:tcPr marL="9525" marR="9525" marT="9525" marB="0" anchor="ctr"/>
                </a:tc>
                <a:extLst>
                  <a:ext uri="{0D108BD9-81ED-4DB2-BD59-A6C34878D82A}">
                    <a16:rowId xmlns:a16="http://schemas.microsoft.com/office/drawing/2014/main" val="10014"/>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Santa Fe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53</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355</a:t>
                      </a:r>
                    </a:p>
                  </a:txBody>
                  <a:tcPr marL="9525" marR="9525" marT="9525" marB="0" anchor="ctr"/>
                </a:tc>
                <a:extLst>
                  <a:ext uri="{0D108BD9-81ED-4DB2-BD59-A6C34878D82A}">
                    <a16:rowId xmlns:a16="http://schemas.microsoft.com/office/drawing/2014/main" val="1001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Suba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92</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832</a:t>
                      </a:r>
                    </a:p>
                  </a:txBody>
                  <a:tcPr marL="9525" marR="9525" marT="9525" marB="0" anchor="ctr"/>
                </a:tc>
                <a:extLst>
                  <a:ext uri="{0D108BD9-81ED-4DB2-BD59-A6C34878D82A}">
                    <a16:rowId xmlns:a16="http://schemas.microsoft.com/office/drawing/2014/main" val="10016"/>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Sumapaz</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62</a:t>
                      </a:r>
                    </a:p>
                  </a:txBody>
                  <a:tcPr marL="9525" marR="9525" marT="9525" marB="0" anchor="ctr"/>
                </a:tc>
                <a:extLst>
                  <a:ext uri="{0D108BD9-81ED-4DB2-BD59-A6C34878D82A}">
                    <a16:rowId xmlns:a16="http://schemas.microsoft.com/office/drawing/2014/main" val="10017"/>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Teusaquillo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52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334</a:t>
                      </a:r>
                    </a:p>
                  </a:txBody>
                  <a:tcPr marL="9525" marR="9525" marT="9525" marB="0" anchor="ctr"/>
                </a:tc>
                <a:extLst>
                  <a:ext uri="{0D108BD9-81ED-4DB2-BD59-A6C34878D82A}">
                    <a16:rowId xmlns:a16="http://schemas.microsoft.com/office/drawing/2014/main" val="1001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Tunjuelito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274</a:t>
                      </a:r>
                    </a:p>
                  </a:txBody>
                  <a:tcPr marL="9525" marR="9525" marT="9525" marB="0" anchor="ctr"/>
                </a:tc>
                <a:extLst>
                  <a:ext uri="{0D108BD9-81ED-4DB2-BD59-A6C34878D82A}">
                    <a16:rowId xmlns:a16="http://schemas.microsoft.com/office/drawing/2014/main" val="1001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Usaquén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algn="ctr" rtl="0" fontAlgn="ctr"/>
                      <a:r>
                        <a:rPr lang="es-CO" sz="1200" b="0" i="0" u="none" strike="noStrike">
                          <a:solidFill>
                            <a:srgbClr val="203864"/>
                          </a:solidFill>
                          <a:effectLst/>
                          <a:latin typeface="Calibri" panose="020F0502020204030204" pitchFamily="34" charset="0"/>
                        </a:rPr>
                        <a:t>68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411</a:t>
                      </a:r>
                    </a:p>
                  </a:txBody>
                  <a:tcPr marL="9525" marR="9525" marT="9525" marB="0" anchor="ctr"/>
                </a:tc>
                <a:extLst>
                  <a:ext uri="{0D108BD9-81ED-4DB2-BD59-A6C34878D82A}">
                    <a16:rowId xmlns:a16="http://schemas.microsoft.com/office/drawing/2014/main" val="10020"/>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Usme</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317</a:t>
                      </a:r>
                    </a:p>
                  </a:txBody>
                  <a:tcPr marL="9525" marR="9525" marT="9525" marB="0" anchor="ctr"/>
                </a:tc>
                <a:extLst>
                  <a:ext uri="{0D108BD9-81ED-4DB2-BD59-A6C34878D82A}">
                    <a16:rowId xmlns:a16="http://schemas.microsoft.com/office/drawing/2014/main" val="10021"/>
                  </a:ext>
                </a:extLst>
              </a:tr>
              <a:tr h="23327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TOTAL</a:t>
                      </a:r>
                    </a:p>
                  </a:txBody>
                  <a:tcPr marL="5725" marR="5725" marT="5725" marB="0" anchor="ctr"/>
                </a:tc>
                <a:tc>
                  <a:txBody>
                    <a:bodyPr/>
                    <a:lstStyle/>
                    <a:p>
                      <a:pPr algn="ctr" rtl="0" fontAlgn="b"/>
                      <a:r>
                        <a:rPr lang="es-CO" sz="1200" b="1" i="0" u="none" strike="noStrike" dirty="0">
                          <a:solidFill>
                            <a:srgbClr val="203864"/>
                          </a:solidFill>
                          <a:effectLst/>
                          <a:latin typeface="Calibri" panose="020F0502020204030204" pitchFamily="34" charset="0"/>
                        </a:rPr>
                        <a:t>616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744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1.309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1.298</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1.370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1.381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1.025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7.743</a:t>
                      </a:r>
                    </a:p>
                  </a:txBody>
                  <a:tcPr marL="9525" marR="9525" marT="9525" marB="0" anchor="ct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40221712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58296" y="1312750"/>
            <a:ext cx="873808" cy="628391"/>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466243" y="1321774"/>
            <a:ext cx="1336349" cy="628391"/>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237882" y="1416340"/>
            <a:ext cx="1320780" cy="280051"/>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73431" y="1323301"/>
            <a:ext cx="1159775" cy="446651"/>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49742" y="127632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solicitudes Residuos Especiales/RCD 2018 a 2023</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97497" y="6384485"/>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DB75ABD1-ABD1-4B73-B3BC-D73869C61B2D}"/>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617361" y="1543807"/>
            <a:ext cx="770813" cy="436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72B7452B-5D51-4883-A396-765CA50C4BF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82423" y="1147365"/>
            <a:ext cx="840690" cy="47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7494D7DE-2EC2-C290-72E8-E2327D5D9E7F}"/>
              </a:ext>
            </a:extLst>
          </p:cNvPr>
          <p:cNvGraphicFramePr>
            <a:graphicFrameLocks noGrp="1"/>
          </p:cNvGraphicFramePr>
          <p:nvPr>
            <p:extLst>
              <p:ext uri="{D42A27DB-BD31-4B8C-83A1-F6EECF244321}">
                <p14:modId xmlns:p14="http://schemas.microsoft.com/office/powerpoint/2010/main" val="752202648"/>
              </p:ext>
            </p:extLst>
          </p:nvPr>
        </p:nvGraphicFramePr>
        <p:xfrm>
          <a:off x="286603" y="2130209"/>
          <a:ext cx="11657634" cy="4214669"/>
        </p:xfrm>
        <a:graphic>
          <a:graphicData uri="http://schemas.openxmlformats.org/drawingml/2006/table">
            <a:tbl>
              <a:tblPr/>
              <a:tblGrid>
                <a:gridCol w="609613">
                  <a:extLst>
                    <a:ext uri="{9D8B030D-6E8A-4147-A177-3AD203B41FA5}">
                      <a16:colId xmlns:a16="http://schemas.microsoft.com/office/drawing/2014/main" val="4177687339"/>
                    </a:ext>
                  </a:extLst>
                </a:gridCol>
                <a:gridCol w="377379">
                  <a:extLst>
                    <a:ext uri="{9D8B030D-6E8A-4147-A177-3AD203B41FA5}">
                      <a16:colId xmlns:a16="http://schemas.microsoft.com/office/drawing/2014/main" val="1904208223"/>
                    </a:ext>
                  </a:extLst>
                </a:gridCol>
                <a:gridCol w="377379">
                  <a:extLst>
                    <a:ext uri="{9D8B030D-6E8A-4147-A177-3AD203B41FA5}">
                      <a16:colId xmlns:a16="http://schemas.microsoft.com/office/drawing/2014/main" val="3228469468"/>
                    </a:ext>
                  </a:extLst>
                </a:gridCol>
                <a:gridCol w="377379">
                  <a:extLst>
                    <a:ext uri="{9D8B030D-6E8A-4147-A177-3AD203B41FA5}">
                      <a16:colId xmlns:a16="http://schemas.microsoft.com/office/drawing/2014/main" val="913211075"/>
                    </a:ext>
                  </a:extLst>
                </a:gridCol>
                <a:gridCol w="203204">
                  <a:extLst>
                    <a:ext uri="{9D8B030D-6E8A-4147-A177-3AD203B41FA5}">
                      <a16:colId xmlns:a16="http://schemas.microsoft.com/office/drawing/2014/main" val="3016518714"/>
                    </a:ext>
                  </a:extLst>
                </a:gridCol>
                <a:gridCol w="551554">
                  <a:extLst>
                    <a:ext uri="{9D8B030D-6E8A-4147-A177-3AD203B41FA5}">
                      <a16:colId xmlns:a16="http://schemas.microsoft.com/office/drawing/2014/main" val="209234360"/>
                    </a:ext>
                  </a:extLst>
                </a:gridCol>
                <a:gridCol w="454790">
                  <a:extLst>
                    <a:ext uri="{9D8B030D-6E8A-4147-A177-3AD203B41FA5}">
                      <a16:colId xmlns:a16="http://schemas.microsoft.com/office/drawing/2014/main" val="106137872"/>
                    </a:ext>
                  </a:extLst>
                </a:gridCol>
                <a:gridCol w="454790">
                  <a:extLst>
                    <a:ext uri="{9D8B030D-6E8A-4147-A177-3AD203B41FA5}">
                      <a16:colId xmlns:a16="http://schemas.microsoft.com/office/drawing/2014/main" val="1445421460"/>
                    </a:ext>
                  </a:extLst>
                </a:gridCol>
                <a:gridCol w="454790">
                  <a:extLst>
                    <a:ext uri="{9D8B030D-6E8A-4147-A177-3AD203B41FA5}">
                      <a16:colId xmlns:a16="http://schemas.microsoft.com/office/drawing/2014/main" val="2827607255"/>
                    </a:ext>
                  </a:extLst>
                </a:gridCol>
                <a:gridCol w="203204">
                  <a:extLst>
                    <a:ext uri="{9D8B030D-6E8A-4147-A177-3AD203B41FA5}">
                      <a16:colId xmlns:a16="http://schemas.microsoft.com/office/drawing/2014/main" val="3807746952"/>
                    </a:ext>
                  </a:extLst>
                </a:gridCol>
                <a:gridCol w="551554">
                  <a:extLst>
                    <a:ext uri="{9D8B030D-6E8A-4147-A177-3AD203B41FA5}">
                      <a16:colId xmlns:a16="http://schemas.microsoft.com/office/drawing/2014/main" val="878928080"/>
                    </a:ext>
                  </a:extLst>
                </a:gridCol>
                <a:gridCol w="406409">
                  <a:extLst>
                    <a:ext uri="{9D8B030D-6E8A-4147-A177-3AD203B41FA5}">
                      <a16:colId xmlns:a16="http://schemas.microsoft.com/office/drawing/2014/main" val="2032217536"/>
                    </a:ext>
                  </a:extLst>
                </a:gridCol>
                <a:gridCol w="406409">
                  <a:extLst>
                    <a:ext uri="{9D8B030D-6E8A-4147-A177-3AD203B41FA5}">
                      <a16:colId xmlns:a16="http://schemas.microsoft.com/office/drawing/2014/main" val="3917947583"/>
                    </a:ext>
                  </a:extLst>
                </a:gridCol>
                <a:gridCol w="406409">
                  <a:extLst>
                    <a:ext uri="{9D8B030D-6E8A-4147-A177-3AD203B41FA5}">
                      <a16:colId xmlns:a16="http://schemas.microsoft.com/office/drawing/2014/main" val="4184734917"/>
                    </a:ext>
                  </a:extLst>
                </a:gridCol>
                <a:gridCol w="203204">
                  <a:extLst>
                    <a:ext uri="{9D8B030D-6E8A-4147-A177-3AD203B41FA5}">
                      <a16:colId xmlns:a16="http://schemas.microsoft.com/office/drawing/2014/main" val="3505294939"/>
                    </a:ext>
                  </a:extLst>
                </a:gridCol>
                <a:gridCol w="561231">
                  <a:extLst>
                    <a:ext uri="{9D8B030D-6E8A-4147-A177-3AD203B41FA5}">
                      <a16:colId xmlns:a16="http://schemas.microsoft.com/office/drawing/2014/main" val="3469649236"/>
                    </a:ext>
                  </a:extLst>
                </a:gridCol>
                <a:gridCol w="358025">
                  <a:extLst>
                    <a:ext uri="{9D8B030D-6E8A-4147-A177-3AD203B41FA5}">
                      <a16:colId xmlns:a16="http://schemas.microsoft.com/office/drawing/2014/main" val="1805734242"/>
                    </a:ext>
                  </a:extLst>
                </a:gridCol>
                <a:gridCol w="358025">
                  <a:extLst>
                    <a:ext uri="{9D8B030D-6E8A-4147-A177-3AD203B41FA5}">
                      <a16:colId xmlns:a16="http://schemas.microsoft.com/office/drawing/2014/main" val="4283334396"/>
                    </a:ext>
                  </a:extLst>
                </a:gridCol>
                <a:gridCol w="358025">
                  <a:extLst>
                    <a:ext uri="{9D8B030D-6E8A-4147-A177-3AD203B41FA5}">
                      <a16:colId xmlns:a16="http://schemas.microsoft.com/office/drawing/2014/main" val="1243447358"/>
                    </a:ext>
                  </a:extLst>
                </a:gridCol>
                <a:gridCol w="166918">
                  <a:extLst>
                    <a:ext uri="{9D8B030D-6E8A-4147-A177-3AD203B41FA5}">
                      <a16:colId xmlns:a16="http://schemas.microsoft.com/office/drawing/2014/main" val="4093182025"/>
                    </a:ext>
                  </a:extLst>
                </a:gridCol>
                <a:gridCol w="606798">
                  <a:extLst>
                    <a:ext uri="{9D8B030D-6E8A-4147-A177-3AD203B41FA5}">
                      <a16:colId xmlns:a16="http://schemas.microsoft.com/office/drawing/2014/main" val="3587668628"/>
                    </a:ext>
                  </a:extLst>
                </a:gridCol>
                <a:gridCol w="285850">
                  <a:extLst>
                    <a:ext uri="{9D8B030D-6E8A-4147-A177-3AD203B41FA5}">
                      <a16:colId xmlns:a16="http://schemas.microsoft.com/office/drawing/2014/main" val="3663789190"/>
                    </a:ext>
                  </a:extLst>
                </a:gridCol>
                <a:gridCol w="367703">
                  <a:extLst>
                    <a:ext uri="{9D8B030D-6E8A-4147-A177-3AD203B41FA5}">
                      <a16:colId xmlns:a16="http://schemas.microsoft.com/office/drawing/2014/main" val="3347734334"/>
                    </a:ext>
                  </a:extLst>
                </a:gridCol>
                <a:gridCol w="367703">
                  <a:extLst>
                    <a:ext uri="{9D8B030D-6E8A-4147-A177-3AD203B41FA5}">
                      <a16:colId xmlns:a16="http://schemas.microsoft.com/office/drawing/2014/main" val="2937844340"/>
                    </a:ext>
                  </a:extLst>
                </a:gridCol>
                <a:gridCol w="166918">
                  <a:extLst>
                    <a:ext uri="{9D8B030D-6E8A-4147-A177-3AD203B41FA5}">
                      <a16:colId xmlns:a16="http://schemas.microsoft.com/office/drawing/2014/main" val="3566356762"/>
                    </a:ext>
                  </a:extLst>
                </a:gridCol>
                <a:gridCol w="570908">
                  <a:extLst>
                    <a:ext uri="{9D8B030D-6E8A-4147-A177-3AD203B41FA5}">
                      <a16:colId xmlns:a16="http://schemas.microsoft.com/office/drawing/2014/main" val="2637064716"/>
                    </a:ext>
                  </a:extLst>
                </a:gridCol>
                <a:gridCol w="483821">
                  <a:extLst>
                    <a:ext uri="{9D8B030D-6E8A-4147-A177-3AD203B41FA5}">
                      <a16:colId xmlns:a16="http://schemas.microsoft.com/office/drawing/2014/main" val="2335563124"/>
                    </a:ext>
                  </a:extLst>
                </a:gridCol>
                <a:gridCol w="483821">
                  <a:extLst>
                    <a:ext uri="{9D8B030D-6E8A-4147-A177-3AD203B41FA5}">
                      <a16:colId xmlns:a16="http://schemas.microsoft.com/office/drawing/2014/main" val="520574071"/>
                    </a:ext>
                  </a:extLst>
                </a:gridCol>
                <a:gridCol w="483821">
                  <a:extLst>
                    <a:ext uri="{9D8B030D-6E8A-4147-A177-3AD203B41FA5}">
                      <a16:colId xmlns:a16="http://schemas.microsoft.com/office/drawing/2014/main" val="1671921458"/>
                    </a:ext>
                  </a:extLst>
                </a:gridCol>
              </a:tblGrid>
              <a:tr h="1159670">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08359100"/>
                  </a:ext>
                </a:extLst>
              </a:tr>
              <a:tr h="193279">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1.265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5.584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8.085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2.790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3.851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4.524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1.945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7.181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8.485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15.180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10823871"/>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3.198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2.224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1.996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7.120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5.780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2.266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5.085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1.691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356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277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2.730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1.060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10.213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12.561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11.032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93971538"/>
                  </a:ext>
                </a:extLst>
              </a:tr>
              <a:tr h="193279">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3.230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2.966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1.842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7.072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4.464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4.834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5.205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2.585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879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10.425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12.436</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10.965</a:t>
                      </a:r>
                    </a:p>
                  </a:txBody>
                  <a:tcPr marL="0" marR="0" marT="0" marB="0" anchor="ctr">
                    <a:lnL>
                      <a:noFill/>
                    </a:lnL>
                    <a:lnR>
                      <a:noFill/>
                    </a:lnR>
                    <a:lnT>
                      <a:noFill/>
                    </a:lnT>
                    <a:lnB>
                      <a:noFill/>
                    </a:lnB>
                    <a:noFill/>
                  </a:tcPr>
                </a:tc>
                <a:extLst>
                  <a:ext uri="{0D108BD9-81ED-4DB2-BD59-A6C34878D82A}">
                    <a16:rowId xmlns:a16="http://schemas.microsoft.com/office/drawing/2014/main" val="2708454542"/>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1.638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1.473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7.712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3.800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1.598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4.783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2.488</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382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250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433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764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5.143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12.919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8.409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18056360"/>
                  </a:ext>
                </a:extLst>
              </a:tr>
              <a:tr h="193279">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2.133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2.048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1.813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4.080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2.522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792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1.384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875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839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635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233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454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5.810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5.661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6.534</a:t>
                      </a:r>
                    </a:p>
                  </a:txBody>
                  <a:tcPr marL="0" marR="0" marT="0" marB="0" anchor="ctr">
                    <a:lnL>
                      <a:noFill/>
                    </a:lnL>
                    <a:lnR>
                      <a:noFill/>
                    </a:lnR>
                    <a:lnT>
                      <a:noFill/>
                    </a:lnT>
                    <a:lnB>
                      <a:noFill/>
                    </a:lnB>
                    <a:noFill/>
                  </a:tcPr>
                </a:tc>
                <a:extLst>
                  <a:ext uri="{0D108BD9-81ED-4DB2-BD59-A6C34878D82A}">
                    <a16:rowId xmlns:a16="http://schemas.microsoft.com/office/drawing/2014/main" val="2105877962"/>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1.301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2.394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1.082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4.044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2.934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1.672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1.277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829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762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307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63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701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3.518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5.779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8.068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19998653"/>
                  </a:ext>
                </a:extLst>
              </a:tr>
              <a:tr h="193279">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1.144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1.409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2.618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2.506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1.377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1.015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1.472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1.052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205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285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681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4.230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4.580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6.979</a:t>
                      </a:r>
                    </a:p>
                  </a:txBody>
                  <a:tcPr marL="0" marR="0" marT="0" marB="0" anchor="ctr">
                    <a:lnL>
                      <a:noFill/>
                    </a:lnL>
                    <a:lnR>
                      <a:noFill/>
                    </a:lnR>
                    <a:lnT>
                      <a:noFill/>
                    </a:lnT>
                    <a:lnB>
                      <a:noFill/>
                    </a:lnB>
                    <a:noFill/>
                  </a:tcPr>
                </a:tc>
                <a:extLst>
                  <a:ext uri="{0D108BD9-81ED-4DB2-BD59-A6C34878D82A}">
                    <a16:rowId xmlns:a16="http://schemas.microsoft.com/office/drawing/2014/main" val="2000716247"/>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890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1.179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1.653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2.709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2.327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156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1.410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1.020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155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867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1.083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171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287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727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3.025</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5.315</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6.336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39024009"/>
                  </a:ext>
                </a:extLst>
              </a:tr>
              <a:tr h="193279">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1.155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689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777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3.148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1.416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801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738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587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799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556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3.611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4.893</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4.621</a:t>
                      </a:r>
                    </a:p>
                  </a:txBody>
                  <a:tcPr marL="0" marR="0" marT="0" marB="0" anchor="ctr">
                    <a:lnL>
                      <a:noFill/>
                    </a:lnL>
                    <a:lnR>
                      <a:noFill/>
                    </a:lnR>
                    <a:lnT>
                      <a:noFill/>
                    </a:lnT>
                    <a:lnB>
                      <a:noFill/>
                    </a:lnB>
                    <a:noFill/>
                  </a:tcPr>
                </a:tc>
                <a:extLst>
                  <a:ext uri="{0D108BD9-81ED-4DB2-BD59-A6C34878D82A}">
                    <a16:rowId xmlns:a16="http://schemas.microsoft.com/office/drawing/2014/main" val="3673827298"/>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1.525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490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832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2.982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2.024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598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838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643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132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734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952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268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339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546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3.356</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4.991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4.655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46748644"/>
                  </a:ext>
                </a:extLst>
              </a:tr>
              <a:tr h="193279">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1.317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912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770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2.167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1.792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544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842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510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227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674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921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207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518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3.065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3.954</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4.653</a:t>
                      </a:r>
                    </a:p>
                  </a:txBody>
                  <a:tcPr marL="0" marR="0" marT="0" marB="0" anchor="ctr">
                    <a:lnL>
                      <a:noFill/>
                    </a:lnL>
                    <a:lnR>
                      <a:noFill/>
                    </a:lnR>
                    <a:lnT>
                      <a:noFill/>
                    </a:lnT>
                    <a:lnB>
                      <a:noFill/>
                    </a:lnB>
                    <a:noFill/>
                  </a:tcPr>
                </a:tc>
                <a:extLst>
                  <a:ext uri="{0D108BD9-81ED-4DB2-BD59-A6C34878D82A}">
                    <a16:rowId xmlns:a16="http://schemas.microsoft.com/office/drawing/2014/main" val="2433706072"/>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1.270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879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2.292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2.263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247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954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664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712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960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138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292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611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2.799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4.278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5.605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81598477"/>
                  </a:ext>
                </a:extLst>
              </a:tr>
              <a:tr h="205359">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20.192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252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17.598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15.792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51.528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40.336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12.451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27.141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14.048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4.017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5.013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11.613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9.924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9.442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62.376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85.851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93.037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76907576"/>
                  </a:ext>
                </a:extLst>
              </a:tr>
            </a:tbl>
          </a:graphicData>
        </a:graphic>
      </p:graphicFrame>
    </p:spTree>
    <p:extLst>
      <p:ext uri="{BB962C8B-B14F-4D97-AF65-F5344CB8AC3E}">
        <p14:creationId xmlns:p14="http://schemas.microsoft.com/office/powerpoint/2010/main" val="11590482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 2024</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3" name="Tabla 2">
            <a:extLst>
              <a:ext uri="{FF2B5EF4-FFF2-40B4-BE49-F238E27FC236}">
                <a16:creationId xmlns:a16="http://schemas.microsoft.com/office/drawing/2014/main" id="{74A990BC-A735-497A-A5CB-F067C31EAF2D}"/>
              </a:ext>
            </a:extLst>
          </p:cNvPr>
          <p:cNvGraphicFramePr>
            <a:graphicFrameLocks noGrp="1"/>
          </p:cNvGraphicFramePr>
          <p:nvPr/>
        </p:nvGraphicFramePr>
        <p:xfrm>
          <a:off x="1451163" y="1326218"/>
          <a:ext cx="9289673" cy="5211522"/>
        </p:xfrm>
        <a:graphic>
          <a:graphicData uri="http://schemas.openxmlformats.org/drawingml/2006/table">
            <a:tbl>
              <a:tblPr firstRow="1" firstCol="1" bandRow="1">
                <a:tableStyleId>{68D230F3-CF80-4859-8CE7-A43EE81993B5}</a:tableStyleId>
              </a:tblPr>
              <a:tblGrid>
                <a:gridCol w="999871">
                  <a:extLst>
                    <a:ext uri="{9D8B030D-6E8A-4147-A177-3AD203B41FA5}">
                      <a16:colId xmlns:a16="http://schemas.microsoft.com/office/drawing/2014/main" val="3842499046"/>
                    </a:ext>
                  </a:extLst>
                </a:gridCol>
                <a:gridCol w="783216">
                  <a:extLst>
                    <a:ext uri="{9D8B030D-6E8A-4147-A177-3AD203B41FA5}">
                      <a16:colId xmlns:a16="http://schemas.microsoft.com/office/drawing/2014/main" val="3713484307"/>
                    </a:ext>
                  </a:extLst>
                </a:gridCol>
                <a:gridCol w="914400">
                  <a:extLst>
                    <a:ext uri="{9D8B030D-6E8A-4147-A177-3AD203B41FA5}">
                      <a16:colId xmlns:a16="http://schemas.microsoft.com/office/drawing/2014/main" val="278531685"/>
                    </a:ext>
                  </a:extLst>
                </a:gridCol>
                <a:gridCol w="861237">
                  <a:extLst>
                    <a:ext uri="{9D8B030D-6E8A-4147-A177-3AD203B41FA5}">
                      <a16:colId xmlns:a16="http://schemas.microsoft.com/office/drawing/2014/main" val="2591421517"/>
                    </a:ext>
                  </a:extLst>
                </a:gridCol>
                <a:gridCol w="680484">
                  <a:extLst>
                    <a:ext uri="{9D8B030D-6E8A-4147-A177-3AD203B41FA5}">
                      <a16:colId xmlns:a16="http://schemas.microsoft.com/office/drawing/2014/main" val="1785417455"/>
                    </a:ext>
                  </a:extLst>
                </a:gridCol>
                <a:gridCol w="808074">
                  <a:extLst>
                    <a:ext uri="{9D8B030D-6E8A-4147-A177-3AD203B41FA5}">
                      <a16:colId xmlns:a16="http://schemas.microsoft.com/office/drawing/2014/main" val="4166780616"/>
                    </a:ext>
                  </a:extLst>
                </a:gridCol>
                <a:gridCol w="659219">
                  <a:extLst>
                    <a:ext uri="{9D8B030D-6E8A-4147-A177-3AD203B41FA5}">
                      <a16:colId xmlns:a16="http://schemas.microsoft.com/office/drawing/2014/main" val="3265316170"/>
                    </a:ext>
                  </a:extLst>
                </a:gridCol>
                <a:gridCol w="701749">
                  <a:extLst>
                    <a:ext uri="{9D8B030D-6E8A-4147-A177-3AD203B41FA5}">
                      <a16:colId xmlns:a16="http://schemas.microsoft.com/office/drawing/2014/main" val="1080548763"/>
                    </a:ext>
                  </a:extLst>
                </a:gridCol>
                <a:gridCol w="776176">
                  <a:extLst>
                    <a:ext uri="{9D8B030D-6E8A-4147-A177-3AD203B41FA5}">
                      <a16:colId xmlns:a16="http://schemas.microsoft.com/office/drawing/2014/main" val="855074781"/>
                    </a:ext>
                  </a:extLst>
                </a:gridCol>
                <a:gridCol w="925033">
                  <a:extLst>
                    <a:ext uri="{9D8B030D-6E8A-4147-A177-3AD203B41FA5}">
                      <a16:colId xmlns:a16="http://schemas.microsoft.com/office/drawing/2014/main" val="1081492494"/>
                    </a:ext>
                  </a:extLst>
                </a:gridCol>
                <a:gridCol w="1180214">
                  <a:extLst>
                    <a:ext uri="{9D8B030D-6E8A-4147-A177-3AD203B41FA5}">
                      <a16:colId xmlns:a16="http://schemas.microsoft.com/office/drawing/2014/main" val="456789224"/>
                    </a:ext>
                  </a:extLst>
                </a:gridCol>
              </a:tblGrid>
              <a:tr h="461871">
                <a:tc rowSpan="3">
                  <a:txBody>
                    <a:bodyPr/>
                    <a:lstStyle/>
                    <a:p>
                      <a:pPr algn="ctr" rtl="0" fontAlgn="ctr"/>
                      <a:r>
                        <a:rPr lang="es-CO" sz="1200" b="1" u="none" strike="noStrike" dirty="0">
                          <a:solidFill>
                            <a:srgbClr val="203864"/>
                          </a:solidFill>
                          <a:effectLst/>
                        </a:rPr>
                        <a:t>LOCALIDAD</a:t>
                      </a:r>
                      <a:endParaRPr lang="es-CO" sz="1200" b="1" i="0" u="none" strike="noStrike" dirty="0">
                        <a:solidFill>
                          <a:srgbClr val="203864"/>
                        </a:solidFill>
                        <a:effectLst/>
                        <a:latin typeface="Calibri" panose="020F0502020204030204" pitchFamily="34" charset="0"/>
                      </a:endParaRPr>
                    </a:p>
                  </a:txBody>
                  <a:tcPr marL="7408" marR="7408" marT="7408" marB="0" anchor="ctr"/>
                </a:tc>
                <a:tc gridSpan="10">
                  <a:txBody>
                    <a:bodyPr/>
                    <a:lstStyle/>
                    <a:p>
                      <a:pPr algn="ctr" rtl="0" fontAlgn="b"/>
                      <a:r>
                        <a:rPr lang="es-MX" sz="1200" b="1" u="none" strike="noStrike" dirty="0">
                          <a:solidFill>
                            <a:srgbClr val="203864"/>
                          </a:solidFill>
                          <a:effectLst/>
                        </a:rPr>
                        <a:t>VERIFICACIÓN INTERVENTORÍA GESTIÓN SOCIAL  - ÁREA URBANA Y RURAL</a:t>
                      </a:r>
                      <a:endParaRPr lang="es-MX" sz="1200" b="1" i="0" u="none" strike="noStrike" dirty="0">
                        <a:solidFill>
                          <a:srgbClr val="203864"/>
                        </a:solidFill>
                        <a:effectLst/>
                        <a:latin typeface="Calibri" panose="020F0502020204030204" pitchFamily="34" charset="0"/>
                      </a:endParaRPr>
                    </a:p>
                  </a:txBody>
                  <a:tcPr marL="7408" marR="7408" marT="7408" marB="0" anchor="ct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b"/>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b"/>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ctr"/>
                </a:tc>
                <a:extLst>
                  <a:ext uri="{0D108BD9-81ED-4DB2-BD59-A6C34878D82A}">
                    <a16:rowId xmlns:a16="http://schemas.microsoft.com/office/drawing/2014/main" val="228122846"/>
                  </a:ext>
                </a:extLst>
              </a:tr>
              <a:tr h="365299">
                <a:tc vMerge="1">
                  <a:txBody>
                    <a:bodyPr/>
                    <a:lstStyle/>
                    <a:p>
                      <a:endParaRPr lang="es-CO"/>
                    </a:p>
                  </a:txBody>
                  <a:tcPr/>
                </a:tc>
                <a:tc gridSpan="10">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VISITAS REALIZADAS ENERO A SEPTIEMBRE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590358044"/>
                  </a:ext>
                </a:extLst>
              </a:tr>
              <a:tr h="307297">
                <a:tc vMerge="1">
                  <a:txBody>
                    <a:bodyPr/>
                    <a:lstStyle/>
                    <a:p>
                      <a:endParaRPr lang="es-CO"/>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rPr>
                        <a:t>ENERO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FEBRERO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MARZO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ABRIL</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MAYO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JUNIO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JULIO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AGOSTO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SEPTIEMBRE</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313698546"/>
                  </a:ext>
                </a:extLst>
              </a:tr>
              <a:tr h="206419">
                <a:tc>
                  <a:txBody>
                    <a:bodyPr/>
                    <a:lstStyle/>
                    <a:p>
                      <a:pPr algn="l" rtl="0" fontAlgn="b"/>
                      <a:r>
                        <a:rPr lang="es-CO" sz="1200" b="1" u="none" strike="noStrike" dirty="0">
                          <a:solidFill>
                            <a:srgbClr val="203864"/>
                          </a:solidFill>
                          <a:effectLst/>
                        </a:rPr>
                        <a:t>Antonio Nariño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41</a:t>
                      </a:r>
                    </a:p>
                  </a:txBody>
                  <a:tcPr marL="9525" marR="9525" marT="9525" marB="0" anchor="ctr"/>
                </a:tc>
                <a:extLst>
                  <a:ext uri="{0D108BD9-81ED-4DB2-BD59-A6C34878D82A}">
                    <a16:rowId xmlns:a16="http://schemas.microsoft.com/office/drawing/2014/main" val="2155324781"/>
                  </a:ext>
                </a:extLst>
              </a:tr>
              <a:tr h="174059">
                <a:tc>
                  <a:txBody>
                    <a:bodyPr/>
                    <a:lstStyle/>
                    <a:p>
                      <a:pPr algn="l" rtl="0" fontAlgn="b"/>
                      <a:r>
                        <a:rPr lang="es-CO" sz="1200" b="1" u="none" strike="noStrike" dirty="0">
                          <a:solidFill>
                            <a:srgbClr val="203864"/>
                          </a:solidFill>
                          <a:effectLst/>
                        </a:rPr>
                        <a:t>Barrios Unidos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50</a:t>
                      </a:r>
                    </a:p>
                  </a:txBody>
                  <a:tcPr marL="9525" marR="9525" marT="9525" marB="0" anchor="ctr"/>
                </a:tc>
                <a:extLst>
                  <a:ext uri="{0D108BD9-81ED-4DB2-BD59-A6C34878D82A}">
                    <a16:rowId xmlns:a16="http://schemas.microsoft.com/office/drawing/2014/main" val="254295939"/>
                  </a:ext>
                </a:extLst>
              </a:tr>
              <a:tr h="174059">
                <a:tc>
                  <a:txBody>
                    <a:bodyPr/>
                    <a:lstStyle/>
                    <a:p>
                      <a:pPr algn="l" rtl="0" fontAlgn="b"/>
                      <a:r>
                        <a:rPr lang="es-CO" sz="1200" b="1" u="none" strike="noStrike" dirty="0">
                          <a:solidFill>
                            <a:srgbClr val="203864"/>
                          </a:solidFill>
                          <a:effectLst/>
                        </a:rPr>
                        <a:t>Bosa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46</a:t>
                      </a:r>
                    </a:p>
                  </a:txBody>
                  <a:tcPr marL="9525" marR="9525" marT="9525" marB="0" anchor="ctr"/>
                </a:tc>
                <a:extLst>
                  <a:ext uri="{0D108BD9-81ED-4DB2-BD59-A6C34878D82A}">
                    <a16:rowId xmlns:a16="http://schemas.microsoft.com/office/drawing/2014/main" val="3384566541"/>
                  </a:ext>
                </a:extLst>
              </a:tr>
              <a:tr h="174059">
                <a:tc>
                  <a:txBody>
                    <a:bodyPr/>
                    <a:lstStyle/>
                    <a:p>
                      <a:pPr algn="l" rtl="0" fontAlgn="b"/>
                      <a:r>
                        <a:rPr lang="es-CO" sz="1200" b="1" u="none" strike="noStrike" dirty="0">
                          <a:solidFill>
                            <a:srgbClr val="203864"/>
                          </a:solidFill>
                          <a:effectLst/>
                        </a:rPr>
                        <a:t>Candelaria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49</a:t>
                      </a:r>
                    </a:p>
                  </a:txBody>
                  <a:tcPr marL="9525" marR="9525" marT="9525" marB="0" anchor="ctr"/>
                </a:tc>
                <a:extLst>
                  <a:ext uri="{0D108BD9-81ED-4DB2-BD59-A6C34878D82A}">
                    <a16:rowId xmlns:a16="http://schemas.microsoft.com/office/drawing/2014/main" val="1891800920"/>
                  </a:ext>
                </a:extLst>
              </a:tr>
              <a:tr h="174059">
                <a:tc>
                  <a:txBody>
                    <a:bodyPr/>
                    <a:lstStyle/>
                    <a:p>
                      <a:pPr algn="l" rtl="0" fontAlgn="b"/>
                      <a:r>
                        <a:rPr lang="es-CO" sz="1200" b="1" u="none" strike="noStrike" dirty="0">
                          <a:solidFill>
                            <a:srgbClr val="203864"/>
                          </a:solidFill>
                          <a:effectLst/>
                        </a:rPr>
                        <a:t>Chapinero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67</a:t>
                      </a:r>
                    </a:p>
                  </a:txBody>
                  <a:tcPr marL="9525" marR="9525" marT="9525" marB="0" anchor="ctr"/>
                </a:tc>
                <a:extLst>
                  <a:ext uri="{0D108BD9-81ED-4DB2-BD59-A6C34878D82A}">
                    <a16:rowId xmlns:a16="http://schemas.microsoft.com/office/drawing/2014/main" val="1743242307"/>
                  </a:ext>
                </a:extLst>
              </a:tr>
              <a:tr h="174059">
                <a:tc>
                  <a:txBody>
                    <a:bodyPr/>
                    <a:lstStyle/>
                    <a:p>
                      <a:pPr algn="l" rtl="0" fontAlgn="b"/>
                      <a:r>
                        <a:rPr lang="es-CO" sz="1200" b="1" u="none" strike="noStrike" dirty="0">
                          <a:solidFill>
                            <a:srgbClr val="203864"/>
                          </a:solidFill>
                          <a:effectLst/>
                        </a:rPr>
                        <a:t>Cuidad Bolívar</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58</a:t>
                      </a:r>
                    </a:p>
                  </a:txBody>
                  <a:tcPr marL="9525" marR="9525" marT="9525" marB="0" anchor="ctr"/>
                </a:tc>
                <a:extLst>
                  <a:ext uri="{0D108BD9-81ED-4DB2-BD59-A6C34878D82A}">
                    <a16:rowId xmlns:a16="http://schemas.microsoft.com/office/drawing/2014/main" val="915907325"/>
                  </a:ext>
                </a:extLst>
              </a:tr>
              <a:tr h="174059">
                <a:tc>
                  <a:txBody>
                    <a:bodyPr/>
                    <a:lstStyle/>
                    <a:p>
                      <a:pPr algn="l" rtl="0" fontAlgn="b"/>
                      <a:r>
                        <a:rPr lang="es-CO" sz="1200" b="1" u="none" strike="noStrike" dirty="0">
                          <a:solidFill>
                            <a:srgbClr val="203864"/>
                          </a:solidFill>
                          <a:effectLst/>
                        </a:rPr>
                        <a:t>Engativá</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94</a:t>
                      </a:r>
                    </a:p>
                  </a:txBody>
                  <a:tcPr marL="9525" marR="9525" marT="9525" marB="0" anchor="ctr"/>
                </a:tc>
                <a:extLst>
                  <a:ext uri="{0D108BD9-81ED-4DB2-BD59-A6C34878D82A}">
                    <a16:rowId xmlns:a16="http://schemas.microsoft.com/office/drawing/2014/main" val="788904728"/>
                  </a:ext>
                </a:extLst>
              </a:tr>
              <a:tr h="174059">
                <a:tc>
                  <a:txBody>
                    <a:bodyPr/>
                    <a:lstStyle/>
                    <a:p>
                      <a:pPr algn="l" rtl="0" fontAlgn="b"/>
                      <a:r>
                        <a:rPr lang="es-CO" sz="1200" b="1" u="none" strike="noStrike" dirty="0">
                          <a:solidFill>
                            <a:srgbClr val="203864"/>
                          </a:solidFill>
                          <a:effectLst/>
                        </a:rPr>
                        <a:t>Fontibón</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41</a:t>
                      </a:r>
                    </a:p>
                  </a:txBody>
                  <a:tcPr marL="9525" marR="9525" marT="9525" marB="0" anchor="ctr"/>
                </a:tc>
                <a:extLst>
                  <a:ext uri="{0D108BD9-81ED-4DB2-BD59-A6C34878D82A}">
                    <a16:rowId xmlns:a16="http://schemas.microsoft.com/office/drawing/2014/main" val="1454734425"/>
                  </a:ext>
                </a:extLst>
              </a:tr>
              <a:tr h="174059">
                <a:tc>
                  <a:txBody>
                    <a:bodyPr/>
                    <a:lstStyle/>
                    <a:p>
                      <a:pPr algn="l" rtl="0" fontAlgn="b"/>
                      <a:r>
                        <a:rPr lang="es-CO" sz="1200" b="1" u="none" strike="noStrike" dirty="0">
                          <a:solidFill>
                            <a:srgbClr val="203864"/>
                          </a:solidFill>
                          <a:effectLst/>
                        </a:rPr>
                        <a:t>Kennedy</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48</a:t>
                      </a:r>
                    </a:p>
                  </a:txBody>
                  <a:tcPr marL="9525" marR="9525" marT="9525" marB="0" anchor="ctr"/>
                </a:tc>
                <a:extLst>
                  <a:ext uri="{0D108BD9-81ED-4DB2-BD59-A6C34878D82A}">
                    <a16:rowId xmlns:a16="http://schemas.microsoft.com/office/drawing/2014/main" val="2373474650"/>
                  </a:ext>
                </a:extLst>
              </a:tr>
              <a:tr h="174059">
                <a:tc>
                  <a:txBody>
                    <a:bodyPr/>
                    <a:lstStyle/>
                    <a:p>
                      <a:pPr algn="l" rtl="0" fontAlgn="b"/>
                      <a:r>
                        <a:rPr lang="es-CO" sz="1200" b="1" u="none" strike="noStrike" dirty="0">
                          <a:solidFill>
                            <a:srgbClr val="203864"/>
                          </a:solidFill>
                          <a:effectLst/>
                        </a:rPr>
                        <a:t>Los Mártires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46</a:t>
                      </a:r>
                    </a:p>
                  </a:txBody>
                  <a:tcPr marL="9525" marR="9525" marT="9525" marB="0" anchor="ctr"/>
                </a:tc>
                <a:extLst>
                  <a:ext uri="{0D108BD9-81ED-4DB2-BD59-A6C34878D82A}">
                    <a16:rowId xmlns:a16="http://schemas.microsoft.com/office/drawing/2014/main" val="309877097"/>
                  </a:ext>
                </a:extLst>
              </a:tr>
              <a:tr h="191079">
                <a:tc>
                  <a:txBody>
                    <a:bodyPr/>
                    <a:lstStyle/>
                    <a:p>
                      <a:pPr algn="l" rtl="0" fontAlgn="b"/>
                      <a:r>
                        <a:rPr lang="es-CO" sz="1200" b="1" u="none" strike="noStrike" dirty="0">
                          <a:solidFill>
                            <a:srgbClr val="203864"/>
                          </a:solidFill>
                          <a:effectLst/>
                        </a:rPr>
                        <a:t>Puente Aranda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54</a:t>
                      </a:r>
                    </a:p>
                  </a:txBody>
                  <a:tcPr marL="9525" marR="9525" marT="9525" marB="0" anchor="ctr"/>
                </a:tc>
                <a:extLst>
                  <a:ext uri="{0D108BD9-81ED-4DB2-BD59-A6C34878D82A}">
                    <a16:rowId xmlns:a16="http://schemas.microsoft.com/office/drawing/2014/main" val="267618544"/>
                  </a:ext>
                </a:extLst>
              </a:tr>
              <a:tr h="174059">
                <a:tc>
                  <a:txBody>
                    <a:bodyPr/>
                    <a:lstStyle/>
                    <a:p>
                      <a:pPr algn="l" rtl="0" fontAlgn="b"/>
                      <a:r>
                        <a:rPr lang="es-CO" sz="1200" b="1" u="none" strike="noStrike" dirty="0">
                          <a:solidFill>
                            <a:srgbClr val="203864"/>
                          </a:solidFill>
                          <a:effectLst/>
                        </a:rPr>
                        <a:t>Rafael Uribe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34</a:t>
                      </a:r>
                    </a:p>
                  </a:txBody>
                  <a:tcPr marL="9525" marR="9525" marT="9525" marB="0" anchor="ctr"/>
                </a:tc>
                <a:extLst>
                  <a:ext uri="{0D108BD9-81ED-4DB2-BD59-A6C34878D82A}">
                    <a16:rowId xmlns:a16="http://schemas.microsoft.com/office/drawing/2014/main" val="2971998991"/>
                  </a:ext>
                </a:extLst>
              </a:tr>
              <a:tr h="214941">
                <a:tc>
                  <a:txBody>
                    <a:bodyPr/>
                    <a:lstStyle/>
                    <a:p>
                      <a:pPr algn="l" rtl="0" fontAlgn="b"/>
                      <a:r>
                        <a:rPr lang="es-CO" sz="1200" b="1" u="none" strike="noStrike" dirty="0">
                          <a:solidFill>
                            <a:srgbClr val="203864"/>
                          </a:solidFill>
                          <a:effectLst/>
                        </a:rPr>
                        <a:t>San Cristóbal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36</a:t>
                      </a:r>
                    </a:p>
                  </a:txBody>
                  <a:tcPr marL="9525" marR="9525" marT="9525" marB="0" anchor="ctr"/>
                </a:tc>
                <a:extLst>
                  <a:ext uri="{0D108BD9-81ED-4DB2-BD59-A6C34878D82A}">
                    <a16:rowId xmlns:a16="http://schemas.microsoft.com/office/drawing/2014/main" val="2431152030"/>
                  </a:ext>
                </a:extLst>
              </a:tr>
              <a:tr h="174059">
                <a:tc>
                  <a:txBody>
                    <a:bodyPr/>
                    <a:lstStyle/>
                    <a:p>
                      <a:pPr algn="l" rtl="0" fontAlgn="b"/>
                      <a:r>
                        <a:rPr lang="es-CO" sz="1200" b="1" u="none" strike="noStrike" dirty="0">
                          <a:solidFill>
                            <a:srgbClr val="203864"/>
                          </a:solidFill>
                          <a:effectLst/>
                        </a:rPr>
                        <a:t>Santa Fe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53</a:t>
                      </a:r>
                    </a:p>
                  </a:txBody>
                  <a:tcPr marL="9525" marR="9525" marT="9525" marB="0" anchor="ctr"/>
                </a:tc>
                <a:extLst>
                  <a:ext uri="{0D108BD9-81ED-4DB2-BD59-A6C34878D82A}">
                    <a16:rowId xmlns:a16="http://schemas.microsoft.com/office/drawing/2014/main" val="823249952"/>
                  </a:ext>
                </a:extLst>
              </a:tr>
              <a:tr h="174059">
                <a:tc>
                  <a:txBody>
                    <a:bodyPr/>
                    <a:lstStyle/>
                    <a:p>
                      <a:pPr algn="l" rtl="0" fontAlgn="b"/>
                      <a:r>
                        <a:rPr lang="es-CO" sz="1200" b="1" u="none" strike="noStrike" dirty="0">
                          <a:solidFill>
                            <a:srgbClr val="203864"/>
                          </a:solidFill>
                          <a:effectLst/>
                        </a:rPr>
                        <a:t>Suba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92</a:t>
                      </a:r>
                    </a:p>
                  </a:txBody>
                  <a:tcPr marL="9525" marR="9525" marT="9525" marB="0" anchor="ctr"/>
                </a:tc>
                <a:extLst>
                  <a:ext uri="{0D108BD9-81ED-4DB2-BD59-A6C34878D82A}">
                    <a16:rowId xmlns:a16="http://schemas.microsoft.com/office/drawing/2014/main" val="3619413915"/>
                  </a:ext>
                </a:extLst>
              </a:tr>
              <a:tr h="174059">
                <a:tc>
                  <a:txBody>
                    <a:bodyPr/>
                    <a:lstStyle/>
                    <a:p>
                      <a:pPr algn="l" rtl="0" fontAlgn="b"/>
                      <a:r>
                        <a:rPr lang="es-CO" sz="1200" b="1" u="none" strike="noStrike" dirty="0">
                          <a:solidFill>
                            <a:srgbClr val="203864"/>
                          </a:solidFill>
                          <a:effectLst/>
                        </a:rPr>
                        <a:t>Sumapaz</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6</a:t>
                      </a:r>
                    </a:p>
                  </a:txBody>
                  <a:tcPr marL="9525" marR="9525" marT="9525" marB="0" anchor="ctr"/>
                </a:tc>
                <a:extLst>
                  <a:ext uri="{0D108BD9-81ED-4DB2-BD59-A6C34878D82A}">
                    <a16:rowId xmlns:a16="http://schemas.microsoft.com/office/drawing/2014/main" val="1300154610"/>
                  </a:ext>
                </a:extLst>
              </a:tr>
              <a:tr h="174059">
                <a:tc>
                  <a:txBody>
                    <a:bodyPr/>
                    <a:lstStyle/>
                    <a:p>
                      <a:pPr algn="l" rtl="0" fontAlgn="b"/>
                      <a:r>
                        <a:rPr lang="es-CO" sz="1200" b="1" u="none" strike="noStrike" dirty="0">
                          <a:solidFill>
                            <a:srgbClr val="203864"/>
                          </a:solidFill>
                          <a:effectLst/>
                        </a:rPr>
                        <a:t>Teusaquillo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52</a:t>
                      </a:r>
                    </a:p>
                  </a:txBody>
                  <a:tcPr marL="9525" marR="9525" marT="9525" marB="0" anchor="ctr"/>
                </a:tc>
                <a:extLst>
                  <a:ext uri="{0D108BD9-81ED-4DB2-BD59-A6C34878D82A}">
                    <a16:rowId xmlns:a16="http://schemas.microsoft.com/office/drawing/2014/main" val="246147235"/>
                  </a:ext>
                </a:extLst>
              </a:tr>
              <a:tr h="174059">
                <a:tc>
                  <a:txBody>
                    <a:bodyPr/>
                    <a:lstStyle/>
                    <a:p>
                      <a:pPr algn="l" rtl="0" fontAlgn="b"/>
                      <a:r>
                        <a:rPr lang="es-CO" sz="1200" b="1" u="none" strike="noStrike" dirty="0">
                          <a:solidFill>
                            <a:srgbClr val="203864"/>
                          </a:solidFill>
                          <a:effectLst/>
                        </a:rPr>
                        <a:t>Tunjuelito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41</a:t>
                      </a:r>
                    </a:p>
                  </a:txBody>
                  <a:tcPr marL="9525" marR="9525" marT="9525" marB="0" anchor="ctr"/>
                </a:tc>
                <a:extLst>
                  <a:ext uri="{0D108BD9-81ED-4DB2-BD59-A6C34878D82A}">
                    <a16:rowId xmlns:a16="http://schemas.microsoft.com/office/drawing/2014/main" val="1948130884"/>
                  </a:ext>
                </a:extLst>
              </a:tr>
              <a:tr h="172451">
                <a:tc>
                  <a:txBody>
                    <a:bodyPr/>
                    <a:lstStyle/>
                    <a:p>
                      <a:pPr algn="l" rtl="0" fontAlgn="b"/>
                      <a:r>
                        <a:rPr lang="es-CO" sz="1200" b="1" u="none" strike="noStrike" dirty="0">
                          <a:solidFill>
                            <a:srgbClr val="203864"/>
                          </a:solidFill>
                          <a:effectLst/>
                        </a:rPr>
                        <a:t>Usaquén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68</a:t>
                      </a:r>
                    </a:p>
                  </a:txBody>
                  <a:tcPr marL="9525" marR="9525" marT="9525" marB="0" anchor="ctr"/>
                </a:tc>
                <a:extLst>
                  <a:ext uri="{0D108BD9-81ED-4DB2-BD59-A6C34878D82A}">
                    <a16:rowId xmlns:a16="http://schemas.microsoft.com/office/drawing/2014/main" val="3597668811"/>
                  </a:ext>
                </a:extLst>
              </a:tr>
              <a:tr h="174059">
                <a:tc>
                  <a:txBody>
                    <a:bodyPr/>
                    <a:lstStyle/>
                    <a:p>
                      <a:pPr algn="l" rtl="0" fontAlgn="b"/>
                      <a:r>
                        <a:rPr lang="es-CO" sz="1200" b="1" u="none" strike="noStrike" dirty="0">
                          <a:solidFill>
                            <a:srgbClr val="203864"/>
                          </a:solidFill>
                          <a:effectLst/>
                        </a:rPr>
                        <a:t>Usme</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49</a:t>
                      </a:r>
                    </a:p>
                  </a:txBody>
                  <a:tcPr marL="9525" marR="9525" marT="9525" marB="0" anchor="ctr"/>
                </a:tc>
                <a:extLst>
                  <a:ext uri="{0D108BD9-81ED-4DB2-BD59-A6C34878D82A}">
                    <a16:rowId xmlns:a16="http://schemas.microsoft.com/office/drawing/2014/main" val="4024689169"/>
                  </a:ext>
                </a:extLst>
              </a:tr>
              <a:tr h="0">
                <a:tc>
                  <a:txBody>
                    <a:bodyPr/>
                    <a:lstStyle/>
                    <a:p>
                      <a:pPr algn="l" rtl="0" fontAlgn="b"/>
                      <a:r>
                        <a:rPr lang="es-CO" sz="1200" b="1" u="none" strike="noStrike" dirty="0">
                          <a:solidFill>
                            <a:srgbClr val="203864"/>
                          </a:solidFill>
                          <a:effectLst/>
                        </a:rPr>
                        <a:t>TOTAL</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118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1.025</a:t>
                      </a:r>
                    </a:p>
                  </a:txBody>
                  <a:tcPr marL="9525" marR="9525" marT="9525" marB="0" anchor="ctr"/>
                </a:tc>
                <a:extLst>
                  <a:ext uri="{0D108BD9-81ED-4DB2-BD59-A6C34878D82A}">
                    <a16:rowId xmlns:a16="http://schemas.microsoft.com/office/drawing/2014/main" val="2996887752"/>
                  </a:ext>
                </a:extLst>
              </a:tr>
            </a:tbl>
          </a:graphicData>
        </a:graphic>
      </p:graphicFrame>
    </p:spTree>
    <p:extLst>
      <p:ext uri="{BB962C8B-B14F-4D97-AF65-F5344CB8AC3E}">
        <p14:creationId xmlns:p14="http://schemas.microsoft.com/office/powerpoint/2010/main" val="105173844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782941DF-864F-4068-8BEA-D6C7D7295FCB}"/>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comercial y financiera</a:t>
            </a:r>
          </a:p>
        </p:txBody>
      </p:sp>
      <p:pic>
        <p:nvPicPr>
          <p:cNvPr id="4099" name="Imagen 1">
            <a:extLst>
              <a:ext uri="{FF2B5EF4-FFF2-40B4-BE49-F238E27FC236}">
                <a16:creationId xmlns:a16="http://schemas.microsoft.com/office/drawing/2014/main" id="{2AF07909-EFCF-4FC7-BBCE-683467900B1F}"/>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305675" y="1155700"/>
            <a:ext cx="3970338" cy="369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B3BC7992-E23C-4770-80C8-F9B82982A3BC}"/>
              </a:ext>
            </a:extLst>
          </p:cNvPr>
          <p:cNvSpPr txBox="1"/>
          <p:nvPr/>
        </p:nvSpPr>
        <p:spPr>
          <a:xfrm>
            <a:off x="531813" y="2513250"/>
            <a:ext cx="2824163" cy="1261884"/>
          </a:xfrm>
          <a:prstGeom prst="rect">
            <a:avLst/>
          </a:prstGeom>
          <a:noFill/>
        </p:spPr>
        <p:txBody>
          <a:bodyPr lIns="91440" tIns="45720" rIns="91440" bIns="45720" anchor="t">
            <a:spAutoFit/>
          </a:bodyPr>
          <a:lstStyle/>
          <a:p>
            <a:pPr algn="ctr" fontAlgn="t">
              <a:defRPr/>
            </a:pPr>
            <a:r>
              <a:rPr lang="es-CO" sz="2000" b="1" dirty="0">
                <a:solidFill>
                  <a:schemeClr val="accent1">
                    <a:lumMod val="50000"/>
                  </a:schemeClr>
                </a:solidFill>
                <a:latin typeface="Candara"/>
              </a:rPr>
              <a:t>TOTAL DE SUSCRIPTORES</a:t>
            </a:r>
            <a:endParaRPr lang="es-CO" sz="2000" dirty="0">
              <a:solidFill>
                <a:schemeClr val="accent1">
                  <a:lumMod val="50000"/>
                </a:schemeClr>
              </a:solidFill>
              <a:latin typeface="Candara"/>
            </a:endParaRPr>
          </a:p>
          <a:p>
            <a:pPr algn="ctr" fontAlgn="t">
              <a:defRPr/>
            </a:pPr>
            <a:r>
              <a:rPr lang="es-CO" sz="3600" b="1" dirty="0">
                <a:solidFill>
                  <a:schemeClr val="accent1">
                    <a:lumMod val="50000"/>
                  </a:schemeClr>
                </a:solidFill>
                <a:latin typeface="Candara"/>
              </a:rPr>
              <a:t>2.393.113</a:t>
            </a:r>
          </a:p>
        </p:txBody>
      </p:sp>
      <p:pic>
        <p:nvPicPr>
          <p:cNvPr id="5123" name="Imagen 32">
            <a:extLst>
              <a:ext uri="{FF2B5EF4-FFF2-40B4-BE49-F238E27FC236}">
                <a16:creationId xmlns:a16="http://schemas.microsoft.com/office/drawing/2014/main" id="{FFBA5A5C-1EB1-48FA-AFEE-421C779A819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5" y="1800764"/>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4" name="Imagen 33">
            <a:extLst>
              <a:ext uri="{FF2B5EF4-FFF2-40B4-BE49-F238E27FC236}">
                <a16:creationId xmlns:a16="http://schemas.microsoft.com/office/drawing/2014/main" id="{BA070F5E-7B0E-4D28-A9BA-4BA5C6A8D78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4" y="2483962"/>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5" name="Imagen 34">
            <a:extLst>
              <a:ext uri="{FF2B5EF4-FFF2-40B4-BE49-F238E27FC236}">
                <a16:creationId xmlns:a16="http://schemas.microsoft.com/office/drawing/2014/main" id="{517038C9-2E11-49A9-BA28-1E4DF127B5E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26315" y="3116806"/>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6" name="Imagen 35">
            <a:extLst>
              <a:ext uri="{FF2B5EF4-FFF2-40B4-BE49-F238E27FC236}">
                <a16:creationId xmlns:a16="http://schemas.microsoft.com/office/drawing/2014/main" id="{DCC3CEF3-526F-420F-8C0B-3C75D3771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3816462"/>
            <a:ext cx="8620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7" name="Imagen 36">
            <a:extLst>
              <a:ext uri="{FF2B5EF4-FFF2-40B4-BE49-F238E27FC236}">
                <a16:creationId xmlns:a16="http://schemas.microsoft.com/office/drawing/2014/main" id="{533C7083-2596-4CE2-A07D-5092F3540E2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4512274"/>
            <a:ext cx="842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CuadroTexto 38">
            <a:extLst>
              <a:ext uri="{FF2B5EF4-FFF2-40B4-BE49-F238E27FC236}">
                <a16:creationId xmlns:a16="http://schemas.microsoft.com/office/drawing/2014/main" id="{AE867C8E-59C2-45E8-96BD-2E8F2E0515EA}"/>
              </a:ext>
            </a:extLst>
          </p:cNvPr>
          <p:cNvSpPr txBox="1"/>
          <p:nvPr/>
        </p:nvSpPr>
        <p:spPr>
          <a:xfrm>
            <a:off x="1779588" y="95250"/>
            <a:ext cx="9880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FINANCIERO</a:t>
            </a:r>
          </a:p>
          <a:p>
            <a:pPr lvl="1">
              <a:defRPr/>
            </a:pPr>
            <a:r>
              <a:rPr lang="es-CO" sz="1600" b="0" dirty="0">
                <a:solidFill>
                  <a:schemeClr val="accent1">
                    <a:lumMod val="50000"/>
                  </a:schemeClr>
                </a:solidFill>
              </a:rPr>
              <a:t>catastro suscriptores a septiembre  2024</a:t>
            </a:r>
            <a:endParaRPr lang="es-CO" sz="1600" b="0" kern="0" dirty="0">
              <a:solidFill>
                <a:schemeClr val="accent1">
                  <a:lumMod val="50000"/>
                </a:schemeClr>
              </a:solidFill>
            </a:endParaRPr>
          </a:p>
        </p:txBody>
      </p:sp>
      <p:cxnSp>
        <p:nvCxnSpPr>
          <p:cNvPr id="40" name="Conector recto 39">
            <a:extLst>
              <a:ext uri="{FF2B5EF4-FFF2-40B4-BE49-F238E27FC236}">
                <a16:creationId xmlns:a16="http://schemas.microsoft.com/office/drawing/2014/main" id="{48A0F832-51B9-445E-A5E3-3B471A09B65D}"/>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D1C314E-9E18-4EF0-A0E5-25AD3F69E3D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DDED8B3A-F9F8-4E83-A000-22E7AC654649}"/>
              </a:ext>
            </a:extLst>
          </p:cNvPr>
          <p:cNvSpPr txBox="1">
            <a:spLocks noChangeArrowheads="1"/>
          </p:cNvSpPr>
          <p:nvPr/>
        </p:nvSpPr>
        <p:spPr bwMode="auto">
          <a:xfrm>
            <a:off x="1497013" y="6339362"/>
            <a:ext cx="9179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s-ES" altLang="es-CO" sz="1200" dirty="0">
                <a:solidFill>
                  <a:schemeClr val="accent1">
                    <a:lumMod val="50000"/>
                  </a:schemeClr>
                </a:solidFill>
              </a:rPr>
              <a:t>*Información del archivo plano de catastro a corte del 30-septiembre-2024 - Descargado del SIGAB el 02 de octubre de 2024</a:t>
            </a:r>
            <a:endParaRPr lang="es-CO" altLang="es-CO" sz="1200" dirty="0">
              <a:solidFill>
                <a:schemeClr val="accent1">
                  <a:lumMod val="50000"/>
                </a:schemeClr>
              </a:solidFill>
            </a:endParaRPr>
          </a:p>
        </p:txBody>
      </p:sp>
      <p:pic>
        <p:nvPicPr>
          <p:cNvPr id="4" name="Imagen 3">
            <a:extLst>
              <a:ext uri="{FF2B5EF4-FFF2-40B4-BE49-F238E27FC236}">
                <a16:creationId xmlns:a16="http://schemas.microsoft.com/office/drawing/2014/main" id="{E413FD3A-43F5-B730-F8CD-9C58F533ADB5}"/>
              </a:ext>
            </a:extLst>
          </p:cNvPr>
          <p:cNvPicPr>
            <a:picLocks noChangeAspect="1"/>
          </p:cNvPicPr>
          <p:nvPr/>
        </p:nvPicPr>
        <p:blipFill rotWithShape="1">
          <a:blip r:embed="rId5"/>
          <a:srcRect r="1115"/>
          <a:stretch/>
        </p:blipFill>
        <p:spPr>
          <a:xfrm>
            <a:off x="5387879" y="1397262"/>
            <a:ext cx="5288513" cy="3923781"/>
          </a:xfrm>
          <a:prstGeom prst="rect">
            <a:avLst/>
          </a:prstGeom>
        </p:spPr>
      </p:pic>
      <p:graphicFrame>
        <p:nvGraphicFramePr>
          <p:cNvPr id="7" name="Tabla 6">
            <a:extLst>
              <a:ext uri="{FF2B5EF4-FFF2-40B4-BE49-F238E27FC236}">
                <a16:creationId xmlns:a16="http://schemas.microsoft.com/office/drawing/2014/main" id="{6F39C368-8913-BF0D-1E54-838ECE0D308F}"/>
              </a:ext>
            </a:extLst>
          </p:cNvPr>
          <p:cNvGraphicFramePr>
            <a:graphicFrameLocks noGrp="1"/>
          </p:cNvGraphicFramePr>
          <p:nvPr/>
        </p:nvGraphicFramePr>
        <p:xfrm>
          <a:off x="2244299" y="5321043"/>
          <a:ext cx="8331199" cy="609600"/>
        </p:xfrm>
        <a:graphic>
          <a:graphicData uri="http://schemas.openxmlformats.org/drawingml/2006/table">
            <a:tbl>
              <a:tblPr/>
              <a:tblGrid>
                <a:gridCol w="2234348">
                  <a:extLst>
                    <a:ext uri="{9D8B030D-6E8A-4147-A177-3AD203B41FA5}">
                      <a16:colId xmlns:a16="http://schemas.microsoft.com/office/drawing/2014/main" val="3791547304"/>
                    </a:ext>
                  </a:extLst>
                </a:gridCol>
                <a:gridCol w="977527">
                  <a:extLst>
                    <a:ext uri="{9D8B030D-6E8A-4147-A177-3AD203B41FA5}">
                      <a16:colId xmlns:a16="http://schemas.microsoft.com/office/drawing/2014/main" val="3190969704"/>
                    </a:ext>
                  </a:extLst>
                </a:gridCol>
                <a:gridCol w="1764628">
                  <a:extLst>
                    <a:ext uri="{9D8B030D-6E8A-4147-A177-3AD203B41FA5}">
                      <a16:colId xmlns:a16="http://schemas.microsoft.com/office/drawing/2014/main" val="38985359"/>
                    </a:ext>
                  </a:extLst>
                </a:gridCol>
                <a:gridCol w="1856667">
                  <a:extLst>
                    <a:ext uri="{9D8B030D-6E8A-4147-A177-3AD203B41FA5}">
                      <a16:colId xmlns:a16="http://schemas.microsoft.com/office/drawing/2014/main" val="4147766536"/>
                    </a:ext>
                  </a:extLst>
                </a:gridCol>
                <a:gridCol w="1498029">
                  <a:extLst>
                    <a:ext uri="{9D8B030D-6E8A-4147-A177-3AD203B41FA5}">
                      <a16:colId xmlns:a16="http://schemas.microsoft.com/office/drawing/2014/main" val="270496212"/>
                    </a:ext>
                  </a:extLst>
                </a:gridCol>
              </a:tblGrid>
              <a:tr h="304800">
                <a:tc>
                  <a:txBody>
                    <a:bodyPr/>
                    <a:lstStyle/>
                    <a:p>
                      <a:pPr algn="ctr" rtl="0" fontAlgn="ctr"/>
                      <a:r>
                        <a:rPr lang="es-CO" sz="1800" b="0" i="0" u="none" strike="noStrike">
                          <a:solidFill>
                            <a:srgbClr val="FFFFFF"/>
                          </a:solidFill>
                          <a:effectLst/>
                          <a:latin typeface="Calibri" panose="020F0502020204030204" pitchFamily="34" charset="0"/>
                        </a:rPr>
                        <a:t>PROMOAMBIENTAL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rtl="0" fontAlgn="ctr"/>
                      <a:r>
                        <a:rPr lang="es-CO" sz="1800" b="0" i="0" u="none" strike="noStrike">
                          <a:solidFill>
                            <a:srgbClr val="FFFFFF"/>
                          </a:solidFill>
                          <a:effectLst/>
                          <a:latin typeface="Calibri" panose="020F0502020204030204" pitchFamily="34" charset="0"/>
                        </a:rPr>
                        <a:t>LIME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2F5597"/>
                    </a:solidFill>
                  </a:tcPr>
                </a:tc>
                <a:tc>
                  <a:txBody>
                    <a:bodyPr/>
                    <a:lstStyle/>
                    <a:p>
                      <a:pPr algn="ctr" rtl="0" fontAlgn="ctr"/>
                      <a:r>
                        <a:rPr lang="es-CO" sz="1800" b="0" i="0" u="none" strike="noStrike">
                          <a:solidFill>
                            <a:srgbClr val="FFFFFF"/>
                          </a:solidFill>
                          <a:effectLst/>
                          <a:latin typeface="Calibri" panose="020F0502020204030204" pitchFamily="34" charset="0"/>
                        </a:rPr>
                        <a:t>CIUDAD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ctr" rtl="0" fontAlgn="ctr"/>
                      <a:r>
                        <a:rPr lang="es-CO" sz="1800" b="0" i="0" u="none" strike="noStrike">
                          <a:solidFill>
                            <a:srgbClr val="FFFFFF"/>
                          </a:solidFill>
                          <a:effectLst/>
                          <a:latin typeface="Calibri" panose="020F0502020204030204" pitchFamily="34" charset="0"/>
                        </a:rPr>
                        <a:t>BOGOTÁ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0" fontAlgn="ctr"/>
                      <a:r>
                        <a:rPr lang="es-CO" sz="1800" b="0" i="0" u="none" strike="noStrike">
                          <a:solidFill>
                            <a:srgbClr val="FFFFFF"/>
                          </a:solidFill>
                          <a:effectLst/>
                          <a:latin typeface="Calibri" panose="020F0502020204030204" pitchFamily="34" charset="0"/>
                        </a:rPr>
                        <a:t>ÁREA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3634801795"/>
                  </a:ext>
                </a:extLst>
              </a:tr>
              <a:tr h="304800">
                <a:tc>
                  <a:txBody>
                    <a:bodyPr/>
                    <a:lstStyle/>
                    <a:p>
                      <a:pPr algn="ctr" rtl="0" fontAlgn="ctr"/>
                      <a:r>
                        <a:rPr lang="es-CO" sz="1800" b="0" i="0" u="none" strike="noStrike" dirty="0">
                          <a:solidFill>
                            <a:srgbClr val="203864"/>
                          </a:solidFill>
                          <a:effectLst/>
                          <a:latin typeface="Calibri" panose="020F0502020204030204" pitchFamily="34" charset="0"/>
                        </a:rPr>
                        <a:t>601.327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dirty="0">
                          <a:solidFill>
                            <a:srgbClr val="203864"/>
                          </a:solidFill>
                          <a:effectLst/>
                          <a:latin typeface="Calibri" panose="020F0502020204030204" pitchFamily="34" charset="0"/>
                        </a:rPr>
                        <a:t>638.524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dirty="0">
                          <a:solidFill>
                            <a:srgbClr val="203864"/>
                          </a:solidFill>
                          <a:effectLst/>
                          <a:latin typeface="Calibri" panose="020F0502020204030204" pitchFamily="34" charset="0"/>
                        </a:rPr>
                        <a:t>468.730</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dirty="0">
                          <a:solidFill>
                            <a:srgbClr val="203864"/>
                          </a:solidFill>
                          <a:effectLst/>
                          <a:latin typeface="Calibri" panose="020F0502020204030204" pitchFamily="34" charset="0"/>
                        </a:rPr>
                        <a:t>288.668</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dirty="0">
                          <a:solidFill>
                            <a:srgbClr val="203864"/>
                          </a:solidFill>
                          <a:effectLst/>
                          <a:latin typeface="Calibri" panose="020F0502020204030204" pitchFamily="34" charset="0"/>
                        </a:rPr>
                        <a:t>395.864</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378327572"/>
                  </a:ext>
                </a:extLst>
              </a:tr>
            </a:tbl>
          </a:graphicData>
        </a:graphic>
      </p:graphicFrame>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06271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63DFD48-AE20-437F-AB3E-B7A5D696176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1" name="CuadroTexto 10">
            <a:extLst>
              <a:ext uri="{FF2B5EF4-FFF2-40B4-BE49-F238E27FC236}">
                <a16:creationId xmlns:a16="http://schemas.microsoft.com/office/drawing/2014/main" id="{7B731908-2F32-4288-BF39-1A4789B63589}"/>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septiembre de 2024</a:t>
            </a:r>
          </a:p>
        </p:txBody>
      </p:sp>
      <p:sp>
        <p:nvSpPr>
          <p:cNvPr id="3" name="CuadroTexto 2">
            <a:extLst>
              <a:ext uri="{FF2B5EF4-FFF2-40B4-BE49-F238E27FC236}">
                <a16:creationId xmlns:a16="http://schemas.microsoft.com/office/drawing/2014/main" id="{FF3172CA-B2B6-25DA-861E-A11AD3AA99FC}"/>
              </a:ext>
            </a:extLst>
          </p:cNvPr>
          <p:cNvSpPr txBox="1"/>
          <p:nvPr/>
        </p:nvSpPr>
        <p:spPr>
          <a:xfrm>
            <a:off x="1931549" y="4793939"/>
            <a:ext cx="7868705" cy="830997"/>
          </a:xfrm>
          <a:prstGeom prst="rect">
            <a:avLst/>
          </a:prstGeom>
          <a:noFill/>
        </p:spPr>
        <p:txBody>
          <a:bodyPr wrap="square" rtlCol="0">
            <a:spAutoFit/>
          </a:bodyPr>
          <a:lstStyle/>
          <a:p>
            <a:pPr marL="228600" indent="-228600">
              <a:buFont typeface="+mj-lt"/>
              <a:buAutoNum type="arabicPeriod"/>
            </a:pPr>
            <a:r>
              <a:rPr lang="es-ES" sz="1200" dirty="0">
                <a:solidFill>
                  <a:schemeClr val="accent1">
                    <a:lumMod val="50000"/>
                  </a:schemeClr>
                </a:solidFill>
              </a:rPr>
              <a:t>Fuente de información suscriptores, unidades residenciales y no residenciales y predios con descuento puerta a puerta – Archivos planos de catastro con corte a 30 de septiembre de 2024.</a:t>
            </a:r>
          </a:p>
          <a:p>
            <a:pPr marL="228600" indent="-228600">
              <a:buFont typeface="+mj-lt"/>
              <a:buAutoNum type="arabicPeriod"/>
            </a:pPr>
            <a:r>
              <a:rPr lang="es-ES" sz="1200" dirty="0">
                <a:solidFill>
                  <a:schemeClr val="accent1">
                    <a:lumMod val="50000"/>
                  </a:schemeClr>
                </a:solidFill>
              </a:rPr>
              <a:t>Fuente Información predios desocupados – Reportes del SIGAB con corte a </a:t>
            </a:r>
            <a:r>
              <a:rPr lang="es-MX" sz="1200" dirty="0">
                <a:solidFill>
                  <a:schemeClr val="accent1">
                    <a:lumMod val="50000"/>
                  </a:schemeClr>
                </a:solidFill>
              </a:rPr>
              <a:t>30 de septiembre de 2024.</a:t>
            </a:r>
          </a:p>
          <a:p>
            <a:pPr marL="228600" indent="-228600">
              <a:buFont typeface="+mj-lt"/>
              <a:buAutoNum type="arabicPeriod"/>
            </a:pPr>
            <a:endParaRPr lang="es-CO" sz="1200" dirty="0">
              <a:solidFill>
                <a:schemeClr val="accent1">
                  <a:lumMod val="50000"/>
                </a:schemeClr>
              </a:solidFill>
            </a:endParaRPr>
          </a:p>
        </p:txBody>
      </p:sp>
      <p:graphicFrame>
        <p:nvGraphicFramePr>
          <p:cNvPr id="5" name="Tabla 4">
            <a:extLst>
              <a:ext uri="{FF2B5EF4-FFF2-40B4-BE49-F238E27FC236}">
                <a16:creationId xmlns:a16="http://schemas.microsoft.com/office/drawing/2014/main" id="{A987A1FF-B4F3-52B9-F641-6B808E3B4AFF}"/>
              </a:ext>
            </a:extLst>
          </p:cNvPr>
          <p:cNvGraphicFramePr>
            <a:graphicFrameLocks noGrp="1"/>
          </p:cNvGraphicFramePr>
          <p:nvPr/>
        </p:nvGraphicFramePr>
        <p:xfrm>
          <a:off x="1931549" y="2154217"/>
          <a:ext cx="7753989" cy="2273989"/>
        </p:xfrm>
        <a:graphic>
          <a:graphicData uri="http://schemas.openxmlformats.org/drawingml/2006/table">
            <a:tbl>
              <a:tblPr/>
              <a:tblGrid>
                <a:gridCol w="754952">
                  <a:extLst>
                    <a:ext uri="{9D8B030D-6E8A-4147-A177-3AD203B41FA5}">
                      <a16:colId xmlns:a16="http://schemas.microsoft.com/office/drawing/2014/main" val="337812141"/>
                    </a:ext>
                  </a:extLst>
                </a:gridCol>
                <a:gridCol w="1395972">
                  <a:extLst>
                    <a:ext uri="{9D8B030D-6E8A-4147-A177-3AD203B41FA5}">
                      <a16:colId xmlns:a16="http://schemas.microsoft.com/office/drawing/2014/main" val="628463660"/>
                    </a:ext>
                  </a:extLst>
                </a:gridCol>
                <a:gridCol w="1071418">
                  <a:extLst>
                    <a:ext uri="{9D8B030D-6E8A-4147-A177-3AD203B41FA5}">
                      <a16:colId xmlns:a16="http://schemas.microsoft.com/office/drawing/2014/main" val="4115106951"/>
                    </a:ext>
                  </a:extLst>
                </a:gridCol>
                <a:gridCol w="849745">
                  <a:extLst>
                    <a:ext uri="{9D8B030D-6E8A-4147-A177-3AD203B41FA5}">
                      <a16:colId xmlns:a16="http://schemas.microsoft.com/office/drawing/2014/main" val="2281871230"/>
                    </a:ext>
                  </a:extLst>
                </a:gridCol>
                <a:gridCol w="1190559">
                  <a:extLst>
                    <a:ext uri="{9D8B030D-6E8A-4147-A177-3AD203B41FA5}">
                      <a16:colId xmlns:a16="http://schemas.microsoft.com/office/drawing/2014/main" val="533046307"/>
                    </a:ext>
                  </a:extLst>
                </a:gridCol>
                <a:gridCol w="2491343">
                  <a:extLst>
                    <a:ext uri="{9D8B030D-6E8A-4147-A177-3AD203B41FA5}">
                      <a16:colId xmlns:a16="http://schemas.microsoft.com/office/drawing/2014/main" val="1447216000"/>
                    </a:ext>
                  </a:extLst>
                </a:gridCol>
              </a:tblGrid>
              <a:tr h="376547">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 (**)</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88079245"/>
                  </a:ext>
                </a:extLst>
              </a:tr>
              <a:tr h="229853">
                <a:tc>
                  <a:txBody>
                    <a:bodyPr/>
                    <a:lstStyle/>
                    <a:p>
                      <a:pPr algn="ctr" rtl="0" fontAlgn="ctr"/>
                      <a:r>
                        <a:rPr lang="es-CO" sz="1100" b="0" i="0" u="none" strike="noStrike">
                          <a:solidFill>
                            <a:srgbClr val="203764"/>
                          </a:solidFill>
                          <a:effectLst/>
                          <a:latin typeface="Calibri" panose="020F0502020204030204" pitchFamily="34" charset="0"/>
                        </a:rPr>
                        <a:t>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CANDELARIA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8.920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12.503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376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87913992"/>
                  </a:ext>
                </a:extLst>
              </a:tr>
              <a:tr h="238227">
                <a:tc>
                  <a:txBody>
                    <a:bodyPr/>
                    <a:lstStyle/>
                    <a:p>
                      <a:pPr algn="ctr" rtl="0" fontAlgn="ctr"/>
                      <a:r>
                        <a:rPr lang="es-CO" sz="1100" b="0" i="0" u="none" strike="noStrike">
                          <a:solidFill>
                            <a:srgbClr val="203764"/>
                          </a:solidFill>
                          <a:effectLst/>
                          <a:latin typeface="Calibri" panose="020F0502020204030204" pitchFamily="34" charset="0"/>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CHAPINERO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107.983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117.159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1.040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64478284"/>
                  </a:ext>
                </a:extLst>
              </a:tr>
              <a:tr h="238227">
                <a:tc>
                  <a:txBody>
                    <a:bodyPr/>
                    <a:lstStyle/>
                    <a:p>
                      <a:pPr algn="ctr" rtl="0" fontAlgn="ctr"/>
                      <a:r>
                        <a:rPr lang="es-CO" sz="1100" b="0" i="0" u="none" strike="noStrike">
                          <a:solidFill>
                            <a:srgbClr val="203764"/>
                          </a:solidFill>
                          <a:effectLst/>
                          <a:latin typeface="Calibri" panose="020F0502020204030204" pitchFamily="34" charset="0"/>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SAN CRISTOBAL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101.014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142.371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1.600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8.592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90228032"/>
                  </a:ext>
                </a:extLst>
              </a:tr>
              <a:tr h="238227">
                <a:tc>
                  <a:txBody>
                    <a:bodyPr/>
                    <a:lstStyle/>
                    <a:p>
                      <a:pPr algn="ctr" rtl="0" fontAlgn="ctr"/>
                      <a:r>
                        <a:rPr lang="es-CO" sz="1100" b="0" i="0" u="none" strike="noStrike">
                          <a:solidFill>
                            <a:srgbClr val="203764"/>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SANTA FE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47.511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61.624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1.733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790521554"/>
                  </a:ext>
                </a:extLst>
              </a:tr>
              <a:tr h="238227">
                <a:tc>
                  <a:txBody>
                    <a:bodyPr/>
                    <a:lstStyle/>
                    <a:p>
                      <a:pPr algn="ctr" rtl="0" fontAlgn="ctr"/>
                      <a:r>
                        <a:rPr lang="es-CO" sz="1100" b="0" i="0" u="none" strike="noStrike">
                          <a:solidFill>
                            <a:srgbClr val="203764"/>
                          </a:solidFill>
                          <a:effectLst/>
                          <a:latin typeface="Calibri" panose="020F0502020204030204" pitchFamily="34" charset="0"/>
                        </a:rPr>
                        <a:t>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SUMAPAZ</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49455473"/>
                  </a:ext>
                </a:extLst>
              </a:tr>
              <a:tr h="238227">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USAQUEN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234.821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258.202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1.207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1.748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79045117"/>
                  </a:ext>
                </a:extLst>
              </a:tr>
              <a:tr h="238227">
                <a:tc>
                  <a:txBody>
                    <a:bodyPr/>
                    <a:lstStyle/>
                    <a:p>
                      <a:pPr algn="ctr" rtl="0" fontAlgn="ctr"/>
                      <a:r>
                        <a:rPr lang="es-CO" sz="1100" b="0" i="0" u="none" strike="noStrike">
                          <a:solidFill>
                            <a:srgbClr val="203764"/>
                          </a:solidFill>
                          <a:effectLst/>
                          <a:latin typeface="Calibri" panose="020F0502020204030204" pitchFamily="34" charset="0"/>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USME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100.935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143.426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1.076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3.321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945999578"/>
                  </a:ext>
                </a:extLst>
              </a:tr>
              <a:tr h="238227">
                <a:tc gridSpan="2">
                  <a:txBody>
                    <a:bodyPr/>
                    <a:lstStyle/>
                    <a:p>
                      <a:pPr algn="ctr" rtl="0" fontAlgn="ctr"/>
                      <a:r>
                        <a:rPr lang="es-CO" sz="1100" b="1" i="0" u="none" strike="noStrike">
                          <a:solidFill>
                            <a:srgbClr val="203764"/>
                          </a:solidFill>
                          <a:effectLst/>
                          <a:latin typeface="Calibri" panose="020F0502020204030204" pitchFamily="34" charset="0"/>
                        </a:rPr>
                        <a:t>Total ASE 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601.327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735.428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6.150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18.072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61648266"/>
                  </a:ext>
                </a:extLst>
              </a:tr>
            </a:tbl>
          </a:graphicData>
        </a:graphic>
      </p:graphicFrame>
      <p:sp>
        <p:nvSpPr>
          <p:cNvPr id="4" name="CuadroTexto 3">
            <a:extLst>
              <a:ext uri="{FF2B5EF4-FFF2-40B4-BE49-F238E27FC236}">
                <a16:creationId xmlns:a16="http://schemas.microsoft.com/office/drawing/2014/main" id="{978071F5-B8CC-2DE5-2C17-7DCA3FEB4612}"/>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Tree>
    <p:extLst>
      <p:ext uri="{BB962C8B-B14F-4D97-AF65-F5344CB8AC3E}">
        <p14:creationId xmlns:p14="http://schemas.microsoft.com/office/powerpoint/2010/main" val="186970975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57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211DC1C8-66BD-4671-95C9-2C89E921C565}"/>
              </a:ext>
            </a:extLst>
          </p:cNvPr>
          <p:cNvSpPr txBox="1"/>
          <p:nvPr/>
        </p:nvSpPr>
        <p:spPr>
          <a:xfrm>
            <a:off x="1408096" y="163651"/>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septiembre de 2024</a:t>
            </a:r>
          </a:p>
        </p:txBody>
      </p:sp>
      <p:sp>
        <p:nvSpPr>
          <p:cNvPr id="12" name="CuadroTexto 4">
            <a:extLst>
              <a:ext uri="{FF2B5EF4-FFF2-40B4-BE49-F238E27FC236}">
                <a16:creationId xmlns:a16="http://schemas.microsoft.com/office/drawing/2014/main" id="{676B63F9-DCC1-43F5-BA19-B865F5FA073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1F413953-D510-AFF9-EB2D-004E6EFEAFDE}"/>
              </a:ext>
            </a:extLst>
          </p:cNvPr>
          <p:cNvSpPr txBox="1"/>
          <p:nvPr/>
        </p:nvSpPr>
        <p:spPr>
          <a:xfrm>
            <a:off x="1833715" y="4672503"/>
            <a:ext cx="8177566" cy="276999"/>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 Archivos planos de catastro con corte a 30 de septiembre de 2024</a:t>
            </a:r>
          </a:p>
        </p:txBody>
      </p:sp>
      <p:graphicFrame>
        <p:nvGraphicFramePr>
          <p:cNvPr id="5" name="Tabla 4">
            <a:extLst>
              <a:ext uri="{FF2B5EF4-FFF2-40B4-BE49-F238E27FC236}">
                <a16:creationId xmlns:a16="http://schemas.microsoft.com/office/drawing/2014/main" id="{979C16D0-0EBC-ED8C-E93B-08CC3A8A08BB}"/>
              </a:ext>
            </a:extLst>
          </p:cNvPr>
          <p:cNvGraphicFramePr>
            <a:graphicFrameLocks noGrp="1"/>
          </p:cNvGraphicFramePr>
          <p:nvPr/>
        </p:nvGraphicFramePr>
        <p:xfrm>
          <a:off x="1901952" y="2513274"/>
          <a:ext cx="7571233" cy="1649469"/>
        </p:xfrm>
        <a:graphic>
          <a:graphicData uri="http://schemas.openxmlformats.org/drawingml/2006/table">
            <a:tbl>
              <a:tblPr/>
              <a:tblGrid>
                <a:gridCol w="2016552">
                  <a:extLst>
                    <a:ext uri="{9D8B030D-6E8A-4147-A177-3AD203B41FA5}">
                      <a16:colId xmlns:a16="http://schemas.microsoft.com/office/drawing/2014/main" val="200165110"/>
                    </a:ext>
                  </a:extLst>
                </a:gridCol>
                <a:gridCol w="1567283">
                  <a:extLst>
                    <a:ext uri="{9D8B030D-6E8A-4147-A177-3AD203B41FA5}">
                      <a16:colId xmlns:a16="http://schemas.microsoft.com/office/drawing/2014/main" val="3999584836"/>
                    </a:ext>
                  </a:extLst>
                </a:gridCol>
                <a:gridCol w="1631806">
                  <a:extLst>
                    <a:ext uri="{9D8B030D-6E8A-4147-A177-3AD203B41FA5}">
                      <a16:colId xmlns:a16="http://schemas.microsoft.com/office/drawing/2014/main" val="1182121226"/>
                    </a:ext>
                  </a:extLst>
                </a:gridCol>
                <a:gridCol w="2355592">
                  <a:extLst>
                    <a:ext uri="{9D8B030D-6E8A-4147-A177-3AD203B41FA5}">
                      <a16:colId xmlns:a16="http://schemas.microsoft.com/office/drawing/2014/main" val="2743960880"/>
                    </a:ext>
                  </a:extLst>
                </a:gridCol>
              </a:tblGrid>
              <a:tr h="467670">
                <a:tc>
                  <a:txBody>
                    <a:bodyPr/>
                    <a:lstStyle/>
                    <a:p>
                      <a:pPr algn="ctr" rtl="0" fontAlgn="ctr"/>
                      <a:r>
                        <a:rPr lang="es-CO" sz="1100" b="1" i="0" u="none" strike="noStrike" dirty="0">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AGOSTO-2024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SEPTIEMBRE-2024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 PARTICIPACIÓN</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 (SEP-24)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01863392"/>
                  </a:ext>
                </a:extLst>
              </a:tr>
              <a:tr h="393933">
                <a:tc>
                  <a:txBody>
                    <a:bodyPr/>
                    <a:lstStyle/>
                    <a:p>
                      <a:pPr algn="ctr" rtl="0" fontAlgn="ctr"/>
                      <a:r>
                        <a:rPr lang="es-CO" sz="1100" b="0" i="0" u="none" strike="noStrike" dirty="0">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b"/>
                      <a:r>
                        <a:rPr lang="es-CO" sz="1100" b="1" i="0" u="none" strike="noStrike" dirty="0">
                          <a:solidFill>
                            <a:srgbClr val="203864"/>
                          </a:solidFill>
                          <a:effectLst/>
                          <a:latin typeface="Calibri" panose="020F0502020204030204" pitchFamily="34" charset="0"/>
                        </a:rPr>
                        <a:t>1.882</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Calibri" panose="020F0502020204030204" pitchFamily="34" charset="0"/>
                        </a:rPr>
                        <a:t>1.881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417164523"/>
                  </a:ext>
                </a:extLst>
              </a:tr>
              <a:tr h="393933">
                <a:tc>
                  <a:txBody>
                    <a:bodyPr/>
                    <a:lstStyle/>
                    <a:p>
                      <a:pPr algn="ctr" rtl="0" fontAlgn="ctr"/>
                      <a:r>
                        <a:rPr lang="es-CO" sz="11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b"/>
                      <a:r>
                        <a:rPr lang="es-CO" sz="1100" b="0" i="0" u="none" strike="noStrike" dirty="0">
                          <a:solidFill>
                            <a:srgbClr val="203864"/>
                          </a:solidFill>
                          <a:effectLst/>
                          <a:latin typeface="Calibri" panose="020F0502020204030204" pitchFamily="34" charset="0"/>
                        </a:rPr>
                        <a:t>598.011</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599.446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99,69%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834438464"/>
                  </a:ext>
                </a:extLst>
              </a:tr>
              <a:tr h="393933">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b"/>
                      <a:r>
                        <a:rPr lang="es-CO" sz="1100" b="0" i="0" u="none" strike="noStrike" dirty="0">
                          <a:solidFill>
                            <a:srgbClr val="203864"/>
                          </a:solidFill>
                          <a:effectLst/>
                          <a:latin typeface="Calibri" panose="020F0502020204030204" pitchFamily="34" charset="0"/>
                        </a:rPr>
                        <a:t>599.893</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601.327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26996504"/>
                  </a:ext>
                </a:extLst>
              </a:tr>
            </a:tbl>
          </a:graphicData>
        </a:graphic>
      </p:graphicFrame>
    </p:spTree>
    <p:extLst>
      <p:ext uri="{BB962C8B-B14F-4D97-AF65-F5344CB8AC3E}">
        <p14:creationId xmlns:p14="http://schemas.microsoft.com/office/powerpoint/2010/main" val="366293801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75416" y="1173794"/>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845191" y="179204"/>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ED912C9B-EFD6-4458-B3DF-3C1B690F17BC}"/>
              </a:ext>
            </a:extLst>
          </p:cNvPr>
          <p:cNvSpPr txBox="1"/>
          <p:nvPr/>
        </p:nvSpPr>
        <p:spPr>
          <a:xfrm>
            <a:off x="1112926" y="125978"/>
            <a:ext cx="10552922"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septiembre de 2024</a:t>
            </a:r>
          </a:p>
        </p:txBody>
      </p:sp>
      <p:sp>
        <p:nvSpPr>
          <p:cNvPr id="12" name="CuadroTexto 4">
            <a:extLst>
              <a:ext uri="{FF2B5EF4-FFF2-40B4-BE49-F238E27FC236}">
                <a16:creationId xmlns:a16="http://schemas.microsoft.com/office/drawing/2014/main" id="{77A3EEE1-1C9A-40AF-9C2D-7297CB1229C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C42A0C91-4DEE-8B4B-17BA-66572EADB6C4}"/>
              </a:ext>
            </a:extLst>
          </p:cNvPr>
          <p:cNvSpPr txBox="1"/>
          <p:nvPr/>
        </p:nvSpPr>
        <p:spPr>
          <a:xfrm>
            <a:off x="1835150" y="4197934"/>
            <a:ext cx="8328580" cy="646331"/>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vinculación de Asociaciones de aprovechamiento a suscriptores – Archivos planos de catastro con corte a 30 de septiembre de 2024</a:t>
            </a:r>
          </a:p>
          <a:p>
            <a:pPr marL="228600" indent="-228600">
              <a:buAutoNum type="arabicPeriod"/>
            </a:pPr>
            <a:endParaRPr lang="es-ES" sz="1200" dirty="0">
              <a:solidFill>
                <a:schemeClr val="accent1">
                  <a:lumMod val="50000"/>
                </a:schemeClr>
              </a:solidFill>
            </a:endParaRPr>
          </a:p>
        </p:txBody>
      </p:sp>
      <p:graphicFrame>
        <p:nvGraphicFramePr>
          <p:cNvPr id="5" name="Tabla 4">
            <a:extLst>
              <a:ext uri="{FF2B5EF4-FFF2-40B4-BE49-F238E27FC236}">
                <a16:creationId xmlns:a16="http://schemas.microsoft.com/office/drawing/2014/main" id="{D4630E72-C260-697F-9EC6-9C698ADA4543}"/>
              </a:ext>
            </a:extLst>
          </p:cNvPr>
          <p:cNvGraphicFramePr>
            <a:graphicFrameLocks noGrp="1"/>
          </p:cNvGraphicFramePr>
          <p:nvPr/>
        </p:nvGraphicFramePr>
        <p:xfrm>
          <a:off x="2264116" y="2660066"/>
          <a:ext cx="7470648" cy="1266075"/>
        </p:xfrm>
        <a:graphic>
          <a:graphicData uri="http://schemas.openxmlformats.org/drawingml/2006/table">
            <a:tbl>
              <a:tblPr/>
              <a:tblGrid>
                <a:gridCol w="1212673">
                  <a:extLst>
                    <a:ext uri="{9D8B030D-6E8A-4147-A177-3AD203B41FA5}">
                      <a16:colId xmlns:a16="http://schemas.microsoft.com/office/drawing/2014/main" val="2167762924"/>
                    </a:ext>
                  </a:extLst>
                </a:gridCol>
                <a:gridCol w="1845950">
                  <a:extLst>
                    <a:ext uri="{9D8B030D-6E8A-4147-A177-3AD203B41FA5}">
                      <a16:colId xmlns:a16="http://schemas.microsoft.com/office/drawing/2014/main" val="4012451443"/>
                    </a:ext>
                  </a:extLst>
                </a:gridCol>
                <a:gridCol w="2495075">
                  <a:extLst>
                    <a:ext uri="{9D8B030D-6E8A-4147-A177-3AD203B41FA5}">
                      <a16:colId xmlns:a16="http://schemas.microsoft.com/office/drawing/2014/main" val="4200805553"/>
                    </a:ext>
                  </a:extLst>
                </a:gridCol>
                <a:gridCol w="1916950">
                  <a:extLst>
                    <a:ext uri="{9D8B030D-6E8A-4147-A177-3AD203B41FA5}">
                      <a16:colId xmlns:a16="http://schemas.microsoft.com/office/drawing/2014/main" val="3528021170"/>
                    </a:ext>
                  </a:extLst>
                </a:gridCol>
              </a:tblGrid>
              <a:tr h="777240">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342471695"/>
                  </a:ext>
                </a:extLst>
              </a:tr>
              <a:tr h="488835">
                <a:tc>
                  <a:txBody>
                    <a:bodyPr/>
                    <a:lstStyle/>
                    <a:p>
                      <a:pPr algn="ctr" rtl="0" fontAlgn="ctr"/>
                      <a:r>
                        <a:rPr lang="es-CO" sz="1100" b="0" i="0" u="none" strike="noStrike" dirty="0">
                          <a:solidFill>
                            <a:srgbClr val="002060"/>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Calibri" panose="020F0502020204030204" pitchFamily="34" charset="0"/>
                        </a:rPr>
                        <a:t>601.327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43.181</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Calibri" panose="020F0502020204030204" pitchFamily="34" charset="0"/>
                        </a:rPr>
                        <a:t>7,18%</a:t>
                      </a:r>
                      <a:endParaRPr lang="es-CO" sz="1400" b="1"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936184855"/>
                  </a:ext>
                </a:extLst>
              </a:tr>
            </a:tbl>
          </a:graphicData>
        </a:graphic>
      </p:graphicFrame>
    </p:spTree>
    <p:extLst>
      <p:ext uri="{BB962C8B-B14F-4D97-AF65-F5344CB8AC3E}">
        <p14:creationId xmlns:p14="http://schemas.microsoft.com/office/powerpoint/2010/main" val="283882655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B6514E5-740A-4766-BB7A-66B2D983B862}"/>
              </a:ext>
            </a:extLst>
          </p:cNvPr>
          <p:cNvCxnSpPr>
            <a:cxnSpLocks/>
          </p:cNvCxnSpPr>
          <p:nvPr/>
        </p:nvCxnSpPr>
        <p:spPr>
          <a:xfrm>
            <a:off x="117475" y="107931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220" name="Imagen 8">
            <a:extLst>
              <a:ext uri="{FF2B5EF4-FFF2-40B4-BE49-F238E27FC236}">
                <a16:creationId xmlns:a16="http://schemas.microsoft.com/office/drawing/2014/main" id="{92D53E5E-A3D2-4937-BD2B-E2F4EC96ABBF}"/>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l="12659" t="17307" r="12910" b="19214"/>
          <a:stretch>
            <a:fillRect/>
          </a:stretch>
        </p:blipFill>
        <p:spPr bwMode="auto">
          <a:xfrm>
            <a:off x="10345590" y="-8226"/>
            <a:ext cx="1728935" cy="980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00" name="Imagen 8">
            <a:extLst>
              <a:ext uri="{FF2B5EF4-FFF2-40B4-BE49-F238E27FC236}">
                <a16:creationId xmlns:a16="http://schemas.microsoft.com/office/drawing/2014/main" id="{E756A628-7045-47A9-B3A4-91DD178C2B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3388" y="101600"/>
            <a:ext cx="973137" cy="784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B953F39-1DA6-4C79-B5A7-E2075C5961CA}"/>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septiembre de 2024</a:t>
            </a:r>
          </a:p>
        </p:txBody>
      </p:sp>
      <p:sp>
        <p:nvSpPr>
          <p:cNvPr id="9" name="CuadroTexto 4">
            <a:extLst>
              <a:ext uri="{FF2B5EF4-FFF2-40B4-BE49-F238E27FC236}">
                <a16:creationId xmlns:a16="http://schemas.microsoft.com/office/drawing/2014/main" id="{30ED0139-8C9D-44DD-876A-063379FEC87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33A13E15-409E-1CD8-1AE6-539293E7167A}"/>
              </a:ext>
            </a:extLst>
          </p:cNvPr>
          <p:cNvSpPr txBox="1"/>
          <p:nvPr/>
        </p:nvSpPr>
        <p:spPr>
          <a:xfrm>
            <a:off x="2184400" y="4312985"/>
            <a:ext cx="7868705" cy="646331"/>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30 de septiembre de 2024.</a:t>
            </a:r>
          </a:p>
          <a:p>
            <a:r>
              <a:rPr lang="es-ES" sz="1200" dirty="0">
                <a:solidFill>
                  <a:schemeClr val="accent1">
                    <a:lumMod val="50000"/>
                  </a:schemeClr>
                </a:solidFill>
              </a:rPr>
              <a:t>2. Fuente Información predios desocupados. Reportes del SIGAB con corte a </a:t>
            </a:r>
            <a:r>
              <a:rPr lang="es-MX" sz="1200" dirty="0">
                <a:solidFill>
                  <a:schemeClr val="accent1">
                    <a:lumMod val="50000"/>
                  </a:schemeClr>
                </a:solidFill>
              </a:rPr>
              <a:t>30 de septiembre de 2024.</a:t>
            </a:r>
          </a:p>
        </p:txBody>
      </p:sp>
      <p:graphicFrame>
        <p:nvGraphicFramePr>
          <p:cNvPr id="5" name="Tabla 4">
            <a:extLst>
              <a:ext uri="{FF2B5EF4-FFF2-40B4-BE49-F238E27FC236}">
                <a16:creationId xmlns:a16="http://schemas.microsoft.com/office/drawing/2014/main" id="{1E573CAA-D0A0-37B1-C6FF-DF297889492E}"/>
              </a:ext>
            </a:extLst>
          </p:cNvPr>
          <p:cNvGraphicFramePr>
            <a:graphicFrameLocks noGrp="1"/>
          </p:cNvGraphicFramePr>
          <p:nvPr/>
        </p:nvGraphicFramePr>
        <p:xfrm>
          <a:off x="2078383" y="1962508"/>
          <a:ext cx="7823200" cy="2190750"/>
        </p:xfrm>
        <a:graphic>
          <a:graphicData uri="http://schemas.openxmlformats.org/drawingml/2006/table">
            <a:tbl>
              <a:tblPr/>
              <a:tblGrid>
                <a:gridCol w="761691">
                  <a:extLst>
                    <a:ext uri="{9D8B030D-6E8A-4147-A177-3AD203B41FA5}">
                      <a16:colId xmlns:a16="http://schemas.microsoft.com/office/drawing/2014/main" val="1467924442"/>
                    </a:ext>
                  </a:extLst>
                </a:gridCol>
                <a:gridCol w="1307569">
                  <a:extLst>
                    <a:ext uri="{9D8B030D-6E8A-4147-A177-3AD203B41FA5}">
                      <a16:colId xmlns:a16="http://schemas.microsoft.com/office/drawing/2014/main" val="288426239"/>
                    </a:ext>
                  </a:extLst>
                </a:gridCol>
                <a:gridCol w="1002893">
                  <a:extLst>
                    <a:ext uri="{9D8B030D-6E8A-4147-A177-3AD203B41FA5}">
                      <a16:colId xmlns:a16="http://schemas.microsoft.com/office/drawing/2014/main" val="2230401599"/>
                    </a:ext>
                  </a:extLst>
                </a:gridCol>
                <a:gridCol w="761691">
                  <a:extLst>
                    <a:ext uri="{9D8B030D-6E8A-4147-A177-3AD203B41FA5}">
                      <a16:colId xmlns:a16="http://schemas.microsoft.com/office/drawing/2014/main" val="1806573275"/>
                    </a:ext>
                  </a:extLst>
                </a:gridCol>
                <a:gridCol w="1475776">
                  <a:extLst>
                    <a:ext uri="{9D8B030D-6E8A-4147-A177-3AD203B41FA5}">
                      <a16:colId xmlns:a16="http://schemas.microsoft.com/office/drawing/2014/main" val="2717339834"/>
                    </a:ext>
                  </a:extLst>
                </a:gridCol>
                <a:gridCol w="2513580">
                  <a:extLst>
                    <a:ext uri="{9D8B030D-6E8A-4147-A177-3AD203B41FA5}">
                      <a16:colId xmlns:a16="http://schemas.microsoft.com/office/drawing/2014/main" val="1940153194"/>
                    </a:ext>
                  </a:extLst>
                </a:gridCol>
              </a:tblGrid>
              <a:tr h="390525">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84198283"/>
                  </a:ext>
                </a:extLst>
              </a:tr>
              <a:tr h="200025">
                <a:tc>
                  <a:txBody>
                    <a:bodyPr/>
                    <a:lstStyle/>
                    <a:p>
                      <a:pPr algn="ctr" rtl="0" fontAlgn="ctr"/>
                      <a:r>
                        <a:rPr lang="es-CO" sz="1100" b="0" i="0" u="none" strike="noStrike">
                          <a:solidFill>
                            <a:srgbClr val="203764"/>
                          </a:solidFill>
                          <a:effectLst/>
                          <a:latin typeface="Calibri" panose="020F0502020204030204" pitchFamily="34" charset="0"/>
                        </a:rPr>
                        <a:t>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ANTONIO NARIÑO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27.889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44.375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287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230333301"/>
                  </a:ext>
                </a:extLst>
              </a:tr>
              <a:tr h="200025">
                <a:tc>
                  <a:txBody>
                    <a:bodyPr/>
                    <a:lstStyle/>
                    <a:p>
                      <a:pPr algn="ctr" rtl="0" fontAlgn="ctr"/>
                      <a:r>
                        <a:rPr lang="es-CO" sz="1100" b="0" i="0" u="none" strike="noStrike">
                          <a:solidFill>
                            <a:srgbClr val="203764"/>
                          </a:solidFill>
                          <a:effectLst/>
                          <a:latin typeface="Calibri" panose="020F0502020204030204" pitchFamily="34" charset="0"/>
                        </a:rPr>
                        <a:t>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BOSA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175.232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263.268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1.508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8.329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707842848"/>
                  </a:ext>
                </a:extLst>
              </a:tr>
              <a:tr h="200025">
                <a:tc>
                  <a:txBody>
                    <a:bodyPr/>
                    <a:lstStyle/>
                    <a:p>
                      <a:pPr algn="ctr" rtl="0" fontAlgn="ctr"/>
                      <a:r>
                        <a:rPr lang="es-CO" sz="1100" b="0" i="0" u="none" strike="noStrike">
                          <a:solidFill>
                            <a:srgbClr val="203764"/>
                          </a:solidFill>
                          <a:effectLst/>
                          <a:latin typeface="Calibri" panose="020F0502020204030204" pitchFamily="34" charset="0"/>
                        </a:rPr>
                        <a:t>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CIUDAD BOLIVAR</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133.029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215.609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38.127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335578054"/>
                  </a:ext>
                </a:extLst>
              </a:tr>
              <a:tr h="200025">
                <a:tc>
                  <a:txBody>
                    <a:bodyPr/>
                    <a:lstStyle/>
                    <a:p>
                      <a:pPr algn="ctr" rtl="0" fontAlgn="ctr"/>
                      <a:r>
                        <a:rPr lang="es-CO" sz="1100" b="0" i="0" u="none" strike="noStrike">
                          <a:solidFill>
                            <a:srgbClr val="203764"/>
                          </a:solidFill>
                          <a:effectLst/>
                          <a:latin typeface="Calibri" panose="020F0502020204030204" pitchFamily="34" charset="0"/>
                        </a:rPr>
                        <a:t>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LOS MARTIRES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33.798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53.230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99648636"/>
                  </a:ext>
                </a:extLst>
              </a:tr>
              <a:tr h="200025">
                <a:tc>
                  <a:txBody>
                    <a:bodyPr/>
                    <a:lstStyle/>
                    <a:p>
                      <a:pPr algn="ctr" rtl="0" fontAlgn="ctr"/>
                      <a:r>
                        <a:rPr lang="es-CO" sz="1100" b="0" i="0" u="none" strike="noStrike">
                          <a:solidFill>
                            <a:srgbClr val="203764"/>
                          </a:solidFill>
                          <a:effectLst/>
                          <a:latin typeface="Calibri" panose="020F0502020204030204" pitchFamily="34" charset="0"/>
                        </a:rPr>
                        <a:t>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PUENTE ARANDA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74.523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110.267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1.171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3.149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12979060"/>
                  </a:ext>
                </a:extLst>
              </a:tr>
              <a:tr h="200025">
                <a:tc>
                  <a:txBody>
                    <a:bodyPr/>
                    <a:lstStyle/>
                    <a:p>
                      <a:pPr algn="ctr" rtl="0" fontAlgn="ctr"/>
                      <a:r>
                        <a:rPr lang="es-CO" sz="1100" b="0" i="0" u="none" strike="noStrike">
                          <a:solidFill>
                            <a:srgbClr val="203764"/>
                          </a:solidFill>
                          <a:effectLst/>
                          <a:latin typeface="Calibri" panose="020F0502020204030204" pitchFamily="34" charset="0"/>
                        </a:rPr>
                        <a:t>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RAFAEL URIBE URIBE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87.238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144.096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1.205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22.203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178383639"/>
                  </a:ext>
                </a:extLst>
              </a:tr>
              <a:tr h="200025">
                <a:tc>
                  <a:txBody>
                    <a:bodyPr/>
                    <a:lstStyle/>
                    <a:p>
                      <a:pPr algn="ctr" rtl="0" fontAlgn="ctr"/>
                      <a:r>
                        <a:rPr lang="es-CO" sz="1100" b="0" i="0" u="none" strike="noStrike">
                          <a:solidFill>
                            <a:srgbClr val="203764"/>
                          </a:solidFill>
                          <a:effectLst/>
                          <a:latin typeface="Calibri" panose="020F0502020204030204" pitchFamily="34" charset="0"/>
                        </a:rPr>
                        <a:t>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TEUSAQUILLO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70.492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84.195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217828931"/>
                  </a:ext>
                </a:extLst>
              </a:tr>
              <a:tr h="200025">
                <a:tc>
                  <a:txBody>
                    <a:bodyPr/>
                    <a:lstStyle/>
                    <a:p>
                      <a:pPr algn="ctr" rtl="0" fontAlgn="ctr"/>
                      <a:r>
                        <a:rPr lang="es-CO" sz="1100" b="0" i="0" u="none" strike="noStrike">
                          <a:solidFill>
                            <a:srgbClr val="203764"/>
                          </a:solidFill>
                          <a:effectLst/>
                          <a:latin typeface="Calibri" panose="020F0502020204030204" pitchFamily="34" charset="0"/>
                        </a:rPr>
                        <a:t>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TUNJUELITO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36.323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66.047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2994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402731272"/>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dirty="0">
                          <a:solidFill>
                            <a:srgbClr val="203764"/>
                          </a:solidFill>
                          <a:effectLst/>
                          <a:latin typeface="Calibri" panose="020F0502020204030204" pitchFamily="34" charset="0"/>
                        </a:rPr>
                        <a:t>638.524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981.087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7.046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76.761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00672538"/>
                  </a:ext>
                </a:extLst>
              </a:tr>
            </a:tbl>
          </a:graphicData>
        </a:graphic>
      </p:graphicFrame>
      <p:sp>
        <p:nvSpPr>
          <p:cNvPr id="10" name="CuadroTexto 9">
            <a:extLst>
              <a:ext uri="{FF2B5EF4-FFF2-40B4-BE49-F238E27FC236}">
                <a16:creationId xmlns:a16="http://schemas.microsoft.com/office/drawing/2014/main" id="{1A0969F7-03B6-4605-AE3A-CA8E32BFB289}"/>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115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8">
            <a:extLst>
              <a:ext uri="{FF2B5EF4-FFF2-40B4-BE49-F238E27FC236}">
                <a16:creationId xmlns:a16="http://schemas.microsoft.com/office/drawing/2014/main" id="{03A98E24-B518-49D1-B789-09E50D220089}"/>
              </a:ext>
            </a:extLst>
          </p:cNvPr>
          <p:cNvPicPr>
            <a:picLocks noChangeAspect="1" noChangeArrowheads="1"/>
          </p:cNvPicPr>
          <p:nvPr/>
        </p:nvPicPr>
        <p:blipFill>
          <a:blip r:embed="rId4" cstate="email">
            <a:extLst>
              <a:ext uri="{28A0092B-C50C-407E-A947-70E740481C1C}">
                <a14:useLocalDpi xmlns:a14="http://schemas.microsoft.com/office/drawing/2010/main" val="0"/>
              </a:ext>
            </a:extLst>
          </a:blip>
          <a:srcRect l="12659" t="17307" r="12910" b="19214"/>
          <a:stretch>
            <a:fillRect/>
          </a:stretch>
        </p:blipFill>
        <p:spPr bwMode="auto">
          <a:xfrm>
            <a:off x="10160932" y="110466"/>
            <a:ext cx="1763992" cy="10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687B8689-E453-4678-8F38-DEB403925B92}"/>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septiembre de 2024</a:t>
            </a:r>
          </a:p>
        </p:txBody>
      </p:sp>
      <p:sp>
        <p:nvSpPr>
          <p:cNvPr id="11" name="CuadroTexto 4">
            <a:extLst>
              <a:ext uri="{FF2B5EF4-FFF2-40B4-BE49-F238E27FC236}">
                <a16:creationId xmlns:a16="http://schemas.microsoft.com/office/drawing/2014/main" id="{581D7CA3-BE70-48AA-8158-6D0D83DF86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883D7B05-049E-5218-33F8-7F80BA0932EC}"/>
              </a:ext>
            </a:extLst>
          </p:cNvPr>
          <p:cNvSpPr txBox="1"/>
          <p:nvPr/>
        </p:nvSpPr>
        <p:spPr>
          <a:xfrm>
            <a:off x="2071923" y="4189758"/>
            <a:ext cx="8971005" cy="276999"/>
          </a:xfrm>
          <a:prstGeom prst="rect">
            <a:avLst/>
          </a:prstGeom>
          <a:noFill/>
        </p:spPr>
        <p:txBody>
          <a:bodyPr wrap="square" rtlCol="0">
            <a:spAutoFit/>
          </a:bodyPr>
          <a:lstStyle/>
          <a:p>
            <a:pPr marL="228600" indent="-228600">
              <a:buFontTx/>
              <a:buAutoNum type="arabicPeriod"/>
            </a:pPr>
            <a:r>
              <a:rPr lang="es-ES" sz="1200" dirty="0">
                <a:solidFill>
                  <a:schemeClr val="accent1">
                    <a:lumMod val="50000"/>
                  </a:schemeClr>
                </a:solidFill>
              </a:rPr>
              <a:t>Fuente de información suscriptores por tipo de población. Archivos planos de catastro con corte a 30 de septiembre de 2024.</a:t>
            </a:r>
          </a:p>
        </p:txBody>
      </p:sp>
      <p:graphicFrame>
        <p:nvGraphicFramePr>
          <p:cNvPr id="5" name="Tabla 4">
            <a:extLst>
              <a:ext uri="{FF2B5EF4-FFF2-40B4-BE49-F238E27FC236}">
                <a16:creationId xmlns:a16="http://schemas.microsoft.com/office/drawing/2014/main" id="{BC6D30C0-6B4D-2286-191A-60EF39DC6EF5}"/>
              </a:ext>
            </a:extLst>
          </p:cNvPr>
          <p:cNvGraphicFramePr>
            <a:graphicFrameLocks noGrp="1"/>
          </p:cNvGraphicFramePr>
          <p:nvPr/>
        </p:nvGraphicFramePr>
        <p:xfrm>
          <a:off x="2463706" y="2084644"/>
          <a:ext cx="7018225" cy="1761799"/>
        </p:xfrm>
        <a:graphic>
          <a:graphicData uri="http://schemas.openxmlformats.org/drawingml/2006/table">
            <a:tbl>
              <a:tblPr/>
              <a:tblGrid>
                <a:gridCol w="2065009">
                  <a:extLst>
                    <a:ext uri="{9D8B030D-6E8A-4147-A177-3AD203B41FA5}">
                      <a16:colId xmlns:a16="http://schemas.microsoft.com/office/drawing/2014/main" val="2309272288"/>
                    </a:ext>
                  </a:extLst>
                </a:gridCol>
                <a:gridCol w="1503843">
                  <a:extLst>
                    <a:ext uri="{9D8B030D-6E8A-4147-A177-3AD203B41FA5}">
                      <a16:colId xmlns:a16="http://schemas.microsoft.com/office/drawing/2014/main" val="1226909684"/>
                    </a:ext>
                  </a:extLst>
                </a:gridCol>
                <a:gridCol w="1503842">
                  <a:extLst>
                    <a:ext uri="{9D8B030D-6E8A-4147-A177-3AD203B41FA5}">
                      <a16:colId xmlns:a16="http://schemas.microsoft.com/office/drawing/2014/main" val="2820561419"/>
                    </a:ext>
                  </a:extLst>
                </a:gridCol>
                <a:gridCol w="1945531">
                  <a:extLst>
                    <a:ext uri="{9D8B030D-6E8A-4147-A177-3AD203B41FA5}">
                      <a16:colId xmlns:a16="http://schemas.microsoft.com/office/drawing/2014/main" val="1144564402"/>
                    </a:ext>
                  </a:extLst>
                </a:gridCol>
              </a:tblGrid>
              <a:tr h="521630">
                <a:tc>
                  <a:txBody>
                    <a:bodyPr/>
                    <a:lstStyle/>
                    <a:p>
                      <a:pPr algn="ctr" rtl="0" fontAlgn="ctr"/>
                      <a:r>
                        <a:rPr lang="es-CO" sz="1000" b="1" i="0" u="none" strike="noStrike" dirty="0">
                          <a:solidFill>
                            <a:srgbClr val="002060"/>
                          </a:solidFill>
                          <a:effectLst/>
                          <a:latin typeface="+mn-lt"/>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000" b="1" i="0" u="none" strike="noStrike" kern="1200" dirty="0">
                          <a:solidFill>
                            <a:srgbClr val="002060"/>
                          </a:solidFill>
                          <a:effectLst/>
                          <a:latin typeface="+mn-lt"/>
                          <a:ea typeface="+mn-ea"/>
                          <a:cs typeface="+mn-cs"/>
                        </a:rPr>
                        <a:t>AGOSTO-2024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000" b="1" i="0" u="none" strike="noStrike" kern="1200" dirty="0">
                          <a:solidFill>
                            <a:srgbClr val="002060"/>
                          </a:solidFill>
                          <a:effectLst/>
                          <a:latin typeface="+mn-lt"/>
                          <a:ea typeface="+mn-ea"/>
                          <a:cs typeface="+mn-cs"/>
                        </a:rPr>
                        <a:t>SEPTIEMBRE-2024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002060"/>
                          </a:solidFill>
                          <a:effectLst/>
                          <a:latin typeface="+mn-lt"/>
                        </a:rPr>
                        <a:t>% PARTICIPACIÓN</a:t>
                      </a:r>
                    </a:p>
                    <a:p>
                      <a:pPr algn="ctr" rtl="0" fontAlgn="ctr"/>
                      <a:r>
                        <a:rPr lang="es-CO" sz="1000" b="1" i="0" u="none" strike="noStrike" dirty="0">
                          <a:solidFill>
                            <a:srgbClr val="002060"/>
                          </a:solidFill>
                          <a:effectLst/>
                          <a:latin typeface="+mn-lt"/>
                        </a:rPr>
                        <a:t>(SEP-24)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693547858"/>
                  </a:ext>
                </a:extLst>
              </a:tr>
              <a:tr h="427009">
                <a:tc>
                  <a:txBody>
                    <a:bodyPr/>
                    <a:lstStyle/>
                    <a:p>
                      <a:pPr algn="ctr" rtl="0" fontAlgn="ctr"/>
                      <a:r>
                        <a:rPr lang="es-CO" sz="1000" b="0" i="0" u="none" strike="noStrike" dirty="0">
                          <a:solidFill>
                            <a:srgbClr val="002060"/>
                          </a:solidFill>
                          <a:effectLst/>
                          <a:latin typeface="+mn-lt"/>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1" i="0" u="none" strike="noStrike" dirty="0">
                          <a:solidFill>
                            <a:srgbClr val="002060"/>
                          </a:solidFill>
                          <a:effectLst/>
                          <a:latin typeface="+mn-lt"/>
                        </a:rPr>
                        <a:t>1.758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000" b="1" i="0" u="none" strike="noStrike" dirty="0">
                          <a:solidFill>
                            <a:srgbClr val="002060"/>
                          </a:solidFill>
                          <a:effectLst/>
                          <a:latin typeface="+mn-lt"/>
                        </a:rPr>
                        <a:t>1.758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000" b="0" i="0" u="none" strike="noStrike" dirty="0">
                          <a:solidFill>
                            <a:srgbClr val="002060"/>
                          </a:solidFill>
                          <a:effectLst/>
                          <a:latin typeface="+mn-lt"/>
                        </a:rPr>
                        <a:t>0,28%</a:t>
                      </a:r>
                      <a:endParaRPr lang="es-CO" sz="1000" b="0"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8898360"/>
                  </a:ext>
                </a:extLst>
              </a:tr>
              <a:tr h="427009">
                <a:tc>
                  <a:txBody>
                    <a:bodyPr/>
                    <a:lstStyle/>
                    <a:p>
                      <a:pPr algn="ctr" rtl="0" fontAlgn="ctr"/>
                      <a:r>
                        <a:rPr lang="es-CO" sz="1000" b="0" i="0" u="none" strike="noStrike" dirty="0">
                          <a:solidFill>
                            <a:srgbClr val="002060"/>
                          </a:solidFill>
                          <a:effectLst/>
                          <a:latin typeface="+mn-lt"/>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mn-lt"/>
                        </a:rPr>
                        <a:t>636.311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mn-lt"/>
                        </a:rPr>
                        <a:t>636.766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000" b="0" i="0" u="none" strike="noStrike" dirty="0">
                          <a:solidFill>
                            <a:srgbClr val="002060"/>
                          </a:solidFill>
                          <a:effectLst/>
                          <a:latin typeface="+mn-lt"/>
                        </a:rPr>
                        <a:t>99,72%</a:t>
                      </a:r>
                      <a:endParaRPr lang="es-CO" sz="1000" b="0"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57613312"/>
                  </a:ext>
                </a:extLst>
              </a:tr>
              <a:tr h="386151">
                <a:tc>
                  <a:txBody>
                    <a:bodyPr/>
                    <a:lstStyle/>
                    <a:p>
                      <a:pPr algn="ctr" rtl="0" fontAlgn="ctr"/>
                      <a:r>
                        <a:rPr lang="es-CO" sz="1000" b="1" i="0" u="none" strike="noStrike" dirty="0">
                          <a:solidFill>
                            <a:srgbClr val="002060"/>
                          </a:solidFill>
                          <a:effectLst/>
                          <a:latin typeface="+mn-lt"/>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mn-lt"/>
                        </a:rPr>
                        <a:t>638.069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mn-lt"/>
                        </a:rPr>
                        <a:t>638.524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000" b="0" i="0" u="none" strike="noStrike" dirty="0">
                          <a:solidFill>
                            <a:srgbClr val="002060"/>
                          </a:solidFill>
                          <a:effectLst/>
                          <a:latin typeface="+mn-lt"/>
                        </a:rPr>
                        <a:t>100,00%</a:t>
                      </a:r>
                      <a:endParaRPr lang="es-CO" sz="1000" b="0"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6128188"/>
                  </a:ext>
                </a:extLst>
              </a:tr>
            </a:tbl>
          </a:graphicData>
        </a:graphic>
      </p:graphicFrame>
    </p:spTree>
    <p:extLst>
      <p:ext uri="{BB962C8B-B14F-4D97-AF65-F5344CB8AC3E}">
        <p14:creationId xmlns:p14="http://schemas.microsoft.com/office/powerpoint/2010/main" val="1015559659"/>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296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C40B3D22-95B6-4F86-91D9-ECB619D214D5}"/>
              </a:ext>
            </a:extLst>
          </p:cNvPr>
          <p:cNvPicPr>
            <a:picLocks noChangeAspect="1" noChangeArrowheads="1"/>
          </p:cNvPicPr>
          <p:nvPr/>
        </p:nvPicPr>
        <p:blipFill rotWithShape="1">
          <a:blip r:embed="rId4" cstate="email">
            <a:extLst>
              <a:ext uri="{28A0092B-C50C-407E-A947-70E740481C1C}">
                <a14:useLocalDpi xmlns:a14="http://schemas.microsoft.com/office/drawing/2010/main" val="0"/>
              </a:ext>
            </a:extLst>
          </a:blip>
          <a:srcRect l="12659" t="26088" r="12910" b="25971"/>
          <a:stretch/>
        </p:blipFill>
        <p:spPr bwMode="auto">
          <a:xfrm>
            <a:off x="10191472" y="64862"/>
            <a:ext cx="176399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523A446-0B03-43B9-8368-A71B1D94E2F5}"/>
              </a:ext>
            </a:extLst>
          </p:cNvPr>
          <p:cNvSpPr txBox="1"/>
          <p:nvPr/>
        </p:nvSpPr>
        <p:spPr>
          <a:xfrm>
            <a:off x="1131587" y="199918"/>
            <a:ext cx="10534261"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septiembre de 2024</a:t>
            </a:r>
          </a:p>
        </p:txBody>
      </p:sp>
      <p:sp>
        <p:nvSpPr>
          <p:cNvPr id="10" name="CuadroTexto 4">
            <a:extLst>
              <a:ext uri="{FF2B5EF4-FFF2-40B4-BE49-F238E27FC236}">
                <a16:creationId xmlns:a16="http://schemas.microsoft.com/office/drawing/2014/main" id="{B1A54554-3A61-4913-ACCD-869C933AFC0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D3660192-78EC-0FFB-A90C-D5711C805B7E}"/>
              </a:ext>
            </a:extLst>
          </p:cNvPr>
          <p:cNvSpPr txBox="1"/>
          <p:nvPr/>
        </p:nvSpPr>
        <p:spPr>
          <a:xfrm>
            <a:off x="2161647" y="4102222"/>
            <a:ext cx="7868705"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a:t>
            </a:r>
            <a:r>
              <a:rPr lang="es-MX" sz="1200" dirty="0">
                <a:solidFill>
                  <a:schemeClr val="accent1">
                    <a:lumMod val="50000"/>
                  </a:schemeClr>
                </a:solidFill>
              </a:rPr>
              <a:t>30 de septiembre de 2024.</a:t>
            </a:r>
            <a:endParaRPr lang="es-ES" sz="1200" dirty="0">
              <a:solidFill>
                <a:schemeClr val="accent1">
                  <a:lumMod val="50000"/>
                </a:schemeClr>
              </a:solidFill>
            </a:endParaRPr>
          </a:p>
        </p:txBody>
      </p:sp>
      <p:graphicFrame>
        <p:nvGraphicFramePr>
          <p:cNvPr id="3" name="Tabla 2">
            <a:extLst>
              <a:ext uri="{FF2B5EF4-FFF2-40B4-BE49-F238E27FC236}">
                <a16:creationId xmlns:a16="http://schemas.microsoft.com/office/drawing/2014/main" id="{8CBFB3C0-F4D0-5C7D-E3D2-2D4916ECA3B5}"/>
              </a:ext>
            </a:extLst>
          </p:cNvPr>
          <p:cNvGraphicFramePr>
            <a:graphicFrameLocks noGrp="1"/>
          </p:cNvGraphicFramePr>
          <p:nvPr/>
        </p:nvGraphicFramePr>
        <p:xfrm>
          <a:off x="2403584" y="2438198"/>
          <a:ext cx="7417071" cy="1402279"/>
        </p:xfrm>
        <a:graphic>
          <a:graphicData uri="http://schemas.openxmlformats.org/drawingml/2006/table">
            <a:tbl>
              <a:tblPr/>
              <a:tblGrid>
                <a:gridCol w="614955">
                  <a:extLst>
                    <a:ext uri="{9D8B030D-6E8A-4147-A177-3AD203B41FA5}">
                      <a16:colId xmlns:a16="http://schemas.microsoft.com/office/drawing/2014/main" val="3166686462"/>
                    </a:ext>
                  </a:extLst>
                </a:gridCol>
                <a:gridCol w="2267372">
                  <a:extLst>
                    <a:ext uri="{9D8B030D-6E8A-4147-A177-3AD203B41FA5}">
                      <a16:colId xmlns:a16="http://schemas.microsoft.com/office/drawing/2014/main" val="3817956555"/>
                    </a:ext>
                  </a:extLst>
                </a:gridCol>
                <a:gridCol w="2267372">
                  <a:extLst>
                    <a:ext uri="{9D8B030D-6E8A-4147-A177-3AD203B41FA5}">
                      <a16:colId xmlns:a16="http://schemas.microsoft.com/office/drawing/2014/main" val="1215206883"/>
                    </a:ext>
                  </a:extLst>
                </a:gridCol>
                <a:gridCol w="2267372">
                  <a:extLst>
                    <a:ext uri="{9D8B030D-6E8A-4147-A177-3AD203B41FA5}">
                      <a16:colId xmlns:a16="http://schemas.microsoft.com/office/drawing/2014/main" val="2847405450"/>
                    </a:ext>
                  </a:extLst>
                </a:gridCol>
              </a:tblGrid>
              <a:tr h="803547">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598732">
                <a:tc>
                  <a:txBody>
                    <a:bodyPr/>
                    <a:lstStyle/>
                    <a:p>
                      <a:pPr algn="ctr" rtl="0" fontAlgn="ctr"/>
                      <a:r>
                        <a:rPr lang="es-CO" sz="1100" b="0" i="0" u="none" strike="noStrike" dirty="0">
                          <a:solidFill>
                            <a:srgbClr val="002060"/>
                          </a:solidFill>
                          <a:effectLst/>
                          <a:latin typeface="+mn-lt"/>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mn-lt"/>
                        </a:rPr>
                        <a:t>638.524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b"/>
                      <a:r>
                        <a:rPr lang="es-MX" sz="1100" b="0" i="0" u="none" strike="noStrike" dirty="0">
                          <a:solidFill>
                            <a:srgbClr val="002060"/>
                          </a:solidFill>
                          <a:effectLst/>
                          <a:latin typeface="Calibri" panose="020F0502020204030204" pitchFamily="34" charset="0"/>
                        </a:rPr>
                        <a:t>384.030</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mn-lt"/>
                        </a:rPr>
                        <a:t>60,14%</a:t>
                      </a:r>
                      <a:endParaRPr lang="es-CO" sz="1400" b="1"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Tree>
    <p:extLst>
      <p:ext uri="{BB962C8B-B14F-4D97-AF65-F5344CB8AC3E}">
        <p14:creationId xmlns:p14="http://schemas.microsoft.com/office/powerpoint/2010/main" val="177208632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ángulo 2">
            <a:extLst>
              <a:ext uri="{FF2B5EF4-FFF2-40B4-BE49-F238E27FC236}">
                <a16:creationId xmlns:a16="http://schemas.microsoft.com/office/drawing/2014/main" id="{50713022-DA97-4EC6-8F41-0CA5BE8B977E}"/>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rgbClr val="FFFFFF"/>
                </a:solidFill>
              </a:rPr>
              <a:t>GESTIÓN COMECIAL</a:t>
            </a:r>
            <a:endParaRPr lang="es-CO" altLang="es-CO" dirty="0">
              <a:solidFill>
                <a:srgbClr val="FFFFFF"/>
              </a:solidFill>
            </a:endParaRPr>
          </a:p>
        </p:txBody>
      </p:sp>
      <p:cxnSp>
        <p:nvCxnSpPr>
          <p:cNvPr id="7" name="Conector recto 6">
            <a:extLst>
              <a:ext uri="{FF2B5EF4-FFF2-40B4-BE49-F238E27FC236}">
                <a16:creationId xmlns:a16="http://schemas.microsoft.com/office/drawing/2014/main" id="{32DFEAD4-6C79-4A35-8086-136D5B0D882C}"/>
              </a:ext>
            </a:extLst>
          </p:cNvPr>
          <p:cNvCxnSpPr>
            <a:cxnSpLocks/>
          </p:cNvCxnSpPr>
          <p:nvPr/>
        </p:nvCxnSpPr>
        <p:spPr>
          <a:xfrm>
            <a:off x="37708" y="103666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06" name="Imagen 8">
            <a:extLst>
              <a:ext uri="{FF2B5EF4-FFF2-40B4-BE49-F238E27FC236}">
                <a16:creationId xmlns:a16="http://schemas.microsoft.com/office/drawing/2014/main" id="{12BC9C1E-6D13-4733-B7B7-C84A187651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3388" y="101600"/>
            <a:ext cx="973137" cy="707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upo 11">
            <a:extLst>
              <a:ext uri="{FF2B5EF4-FFF2-40B4-BE49-F238E27FC236}">
                <a16:creationId xmlns:a16="http://schemas.microsoft.com/office/drawing/2014/main" id="{375C5440-3236-4E6A-827A-C462C2C594F9}"/>
              </a:ext>
            </a:extLst>
          </p:cNvPr>
          <p:cNvGrpSpPr/>
          <p:nvPr/>
        </p:nvGrpSpPr>
        <p:grpSpPr>
          <a:xfrm>
            <a:off x="10603980" y="-69880"/>
            <a:ext cx="1154632" cy="1040552"/>
            <a:chOff x="10562619" y="1423954"/>
            <a:chExt cx="1280250" cy="1299632"/>
          </a:xfrm>
        </p:grpSpPr>
        <p:pic>
          <p:nvPicPr>
            <p:cNvPr id="13" name="Picture 2">
              <a:extLst>
                <a:ext uri="{FF2B5EF4-FFF2-40B4-BE49-F238E27FC236}">
                  <a16:creationId xmlns:a16="http://schemas.microsoft.com/office/drawing/2014/main" id="{9F94428B-C7B4-4525-8DB8-6CD53D9F0D9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FD48E00F-F92C-4980-B1C5-18A0223CC6A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CuadroTexto 14">
            <a:extLst>
              <a:ext uri="{FF2B5EF4-FFF2-40B4-BE49-F238E27FC236}">
                <a16:creationId xmlns:a16="http://schemas.microsoft.com/office/drawing/2014/main" id="{445BB43C-4E07-4DD6-BAE6-D78A2FF016DF}"/>
              </a:ext>
            </a:extLst>
          </p:cNvPr>
          <p:cNvSpPr txBox="1"/>
          <p:nvPr/>
        </p:nvSpPr>
        <p:spPr>
          <a:xfrm>
            <a:off x="1406525" y="110932"/>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septiembre de 2024</a:t>
            </a:r>
          </a:p>
        </p:txBody>
      </p:sp>
      <p:sp>
        <p:nvSpPr>
          <p:cNvPr id="17" name="CuadroTexto 4">
            <a:extLst>
              <a:ext uri="{FF2B5EF4-FFF2-40B4-BE49-F238E27FC236}">
                <a16:creationId xmlns:a16="http://schemas.microsoft.com/office/drawing/2014/main" id="{84E6A0FB-B38C-400A-8569-41650933E3A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90BB2732-71DD-D944-1C8A-31DC48D4F875}"/>
              </a:ext>
            </a:extLst>
          </p:cNvPr>
          <p:cNvSpPr txBox="1"/>
          <p:nvPr/>
        </p:nvSpPr>
        <p:spPr>
          <a:xfrm>
            <a:off x="1835150" y="3695450"/>
            <a:ext cx="7868705" cy="830997"/>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30 de septiembre de 2024.</a:t>
            </a:r>
          </a:p>
          <a:p>
            <a:endParaRPr lang="es-ES" sz="1200" dirty="0">
              <a:solidFill>
                <a:schemeClr val="accent1">
                  <a:lumMod val="50000"/>
                </a:schemeClr>
              </a:solidFill>
            </a:endParaRPr>
          </a:p>
          <a:p>
            <a:r>
              <a:rPr lang="es-ES" sz="1200" dirty="0">
                <a:solidFill>
                  <a:schemeClr val="accent1">
                    <a:lumMod val="50000"/>
                  </a:schemeClr>
                </a:solidFill>
              </a:rPr>
              <a:t>2. Fuente Información predios desocupados. Reportes del SIGAB con corte a 30 de septiembre de 2024.</a:t>
            </a:r>
          </a:p>
        </p:txBody>
      </p:sp>
      <p:graphicFrame>
        <p:nvGraphicFramePr>
          <p:cNvPr id="3" name="Tabla 2">
            <a:extLst>
              <a:ext uri="{FF2B5EF4-FFF2-40B4-BE49-F238E27FC236}">
                <a16:creationId xmlns:a16="http://schemas.microsoft.com/office/drawing/2014/main" id="{4AC0E54D-1FCD-4193-3FBF-F90A310B7CF9}"/>
              </a:ext>
            </a:extLst>
          </p:cNvPr>
          <p:cNvGraphicFramePr>
            <a:graphicFrameLocks noGrp="1"/>
          </p:cNvGraphicFramePr>
          <p:nvPr/>
        </p:nvGraphicFramePr>
        <p:xfrm>
          <a:off x="1880655" y="2438400"/>
          <a:ext cx="7823200" cy="990600"/>
        </p:xfrm>
        <a:graphic>
          <a:graphicData uri="http://schemas.openxmlformats.org/drawingml/2006/table">
            <a:tbl>
              <a:tblPr/>
              <a:tblGrid>
                <a:gridCol w="761691">
                  <a:extLst>
                    <a:ext uri="{9D8B030D-6E8A-4147-A177-3AD203B41FA5}">
                      <a16:colId xmlns:a16="http://schemas.microsoft.com/office/drawing/2014/main" val="1687137401"/>
                    </a:ext>
                  </a:extLst>
                </a:gridCol>
                <a:gridCol w="1307569">
                  <a:extLst>
                    <a:ext uri="{9D8B030D-6E8A-4147-A177-3AD203B41FA5}">
                      <a16:colId xmlns:a16="http://schemas.microsoft.com/office/drawing/2014/main" val="718098764"/>
                    </a:ext>
                  </a:extLst>
                </a:gridCol>
                <a:gridCol w="1002893">
                  <a:extLst>
                    <a:ext uri="{9D8B030D-6E8A-4147-A177-3AD203B41FA5}">
                      <a16:colId xmlns:a16="http://schemas.microsoft.com/office/drawing/2014/main" val="1244944177"/>
                    </a:ext>
                  </a:extLst>
                </a:gridCol>
                <a:gridCol w="761691">
                  <a:extLst>
                    <a:ext uri="{9D8B030D-6E8A-4147-A177-3AD203B41FA5}">
                      <a16:colId xmlns:a16="http://schemas.microsoft.com/office/drawing/2014/main" val="1102279302"/>
                    </a:ext>
                  </a:extLst>
                </a:gridCol>
                <a:gridCol w="1475776">
                  <a:extLst>
                    <a:ext uri="{9D8B030D-6E8A-4147-A177-3AD203B41FA5}">
                      <a16:colId xmlns:a16="http://schemas.microsoft.com/office/drawing/2014/main" val="4261550611"/>
                    </a:ext>
                  </a:extLst>
                </a:gridCol>
                <a:gridCol w="2513580">
                  <a:extLst>
                    <a:ext uri="{9D8B030D-6E8A-4147-A177-3AD203B41FA5}">
                      <a16:colId xmlns:a16="http://schemas.microsoft.com/office/drawing/2014/main" val="4007557317"/>
                    </a:ext>
                  </a:extLst>
                </a:gridCol>
              </a:tblGrid>
              <a:tr h="390525">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256781279"/>
                  </a:ext>
                </a:extLst>
              </a:tr>
              <a:tr h="200025">
                <a:tc>
                  <a:txBody>
                    <a:bodyPr/>
                    <a:lstStyle/>
                    <a:p>
                      <a:pPr algn="ctr" rtl="0" fontAlgn="ctr"/>
                      <a:r>
                        <a:rPr lang="es-CO" sz="1100" b="0" i="0" u="none" strike="noStrike">
                          <a:solidFill>
                            <a:srgbClr val="203764"/>
                          </a:solidFill>
                          <a:effectLst/>
                          <a:latin typeface="Calibri" panose="020F0502020204030204" pitchFamily="34" charset="0"/>
                        </a:rPr>
                        <a:t>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FONTIBÓN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138.956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162.792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1.012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903873900"/>
                  </a:ext>
                </a:extLst>
              </a:tr>
              <a:tr h="200025">
                <a:tc>
                  <a:txBody>
                    <a:bodyPr/>
                    <a:lstStyle/>
                    <a:p>
                      <a:pPr algn="ctr" rtl="0" fontAlgn="ctr"/>
                      <a:r>
                        <a:rPr lang="es-CO" sz="1100" b="0" i="0" u="none" strike="noStrike">
                          <a:solidFill>
                            <a:srgbClr val="203764"/>
                          </a:solidFill>
                          <a:effectLst/>
                          <a:latin typeface="Calibri" panose="020F0502020204030204" pitchFamily="34" charset="0"/>
                        </a:rPr>
                        <a:t>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KENNEDY</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329.774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403.564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3.711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736464996"/>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468.730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566.356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4.723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3.432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94255100"/>
                  </a:ext>
                </a:extLst>
              </a:tr>
            </a:tbl>
          </a:graphicData>
        </a:graphic>
      </p:graphicFrame>
      <p:sp>
        <p:nvSpPr>
          <p:cNvPr id="16" name="CuadroTexto 15">
            <a:extLst>
              <a:ext uri="{FF2B5EF4-FFF2-40B4-BE49-F238E27FC236}">
                <a16:creationId xmlns:a16="http://schemas.microsoft.com/office/drawing/2014/main" id="{B70F7067-9D44-4D90-A2AA-DB361D77E096}"/>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1491" y="153228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11881" y="1470510"/>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096000" y="1876955"/>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3904" y="180601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2374" y="1755635"/>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6764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Ejecuciones  – Residuos especiales/RCD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84389" y="6302396"/>
            <a:ext cx="6038024" cy="369332"/>
          </a:xfrm>
          <a:prstGeom prst="rect">
            <a:avLst/>
          </a:prstGeom>
          <a:noFill/>
        </p:spPr>
        <p:txBody>
          <a:bodyPr wrap="square" rtlCol="0">
            <a:spAutoFit/>
          </a:bodyPr>
          <a:lstStyle/>
          <a:p>
            <a:r>
              <a:rPr lang="es-CO" sz="900">
                <a:solidFill>
                  <a:schemeClr val="accent1">
                    <a:lumMod val="50000"/>
                  </a:schemeClr>
                </a:solidFill>
              </a:rPr>
              <a:t>Fuente: Base de datos PIDJ en revisión de la interventoría  e Informes del Concesionario</a:t>
            </a:r>
          </a:p>
          <a:p>
            <a:r>
              <a:rPr lang="es-MX" sz="900">
                <a:solidFill>
                  <a:schemeClr val="accent1">
                    <a:lumMod val="50000"/>
                  </a:schemeClr>
                </a:solidFill>
              </a:rPr>
              <a:t>Periodo comprendido entre el 1 de enero y el 31 de agosto de 2024.</a:t>
            </a:r>
            <a:endParaRPr lang="es-CO" sz="900">
              <a:solidFill>
                <a:schemeClr val="accent1">
                  <a:lumMod val="50000"/>
                </a:schemeClr>
              </a:solidFill>
            </a:endParaRPr>
          </a:p>
        </p:txBody>
      </p:sp>
      <p:pic>
        <p:nvPicPr>
          <p:cNvPr id="31" name="Picture 2">
            <a:extLst>
              <a:ext uri="{FF2B5EF4-FFF2-40B4-BE49-F238E27FC236}">
                <a16:creationId xmlns:a16="http://schemas.microsoft.com/office/drawing/2014/main" id="{7C312B35-1301-4055-9069-F3CCB8C3048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992" y="2014328"/>
            <a:ext cx="1214936" cy="544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2">
            <a:extLst>
              <a:ext uri="{FF2B5EF4-FFF2-40B4-BE49-F238E27FC236}">
                <a16:creationId xmlns:a16="http://schemas.microsoft.com/office/drawing/2014/main" id="{104FA903-43D3-4B1B-8920-0377FA347F1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47692" y="127470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833E726A-2DC7-D316-F024-D793A5E03C90}"/>
              </a:ext>
            </a:extLst>
          </p:cNvPr>
          <p:cNvGraphicFramePr>
            <a:graphicFrameLocks noGrp="1"/>
          </p:cNvGraphicFramePr>
          <p:nvPr>
            <p:extLst>
              <p:ext uri="{D42A27DB-BD31-4B8C-83A1-F6EECF244321}">
                <p14:modId xmlns:p14="http://schemas.microsoft.com/office/powerpoint/2010/main" val="320464302"/>
              </p:ext>
            </p:extLst>
          </p:nvPr>
        </p:nvGraphicFramePr>
        <p:xfrm>
          <a:off x="281353" y="2741760"/>
          <a:ext cx="11445831" cy="3098482"/>
        </p:xfrm>
        <a:graphic>
          <a:graphicData uri="http://schemas.openxmlformats.org/drawingml/2006/table">
            <a:tbl>
              <a:tblPr/>
              <a:tblGrid>
                <a:gridCol w="598536">
                  <a:extLst>
                    <a:ext uri="{9D8B030D-6E8A-4147-A177-3AD203B41FA5}">
                      <a16:colId xmlns:a16="http://schemas.microsoft.com/office/drawing/2014/main" val="1800491009"/>
                    </a:ext>
                  </a:extLst>
                </a:gridCol>
                <a:gridCol w="370524">
                  <a:extLst>
                    <a:ext uri="{9D8B030D-6E8A-4147-A177-3AD203B41FA5}">
                      <a16:colId xmlns:a16="http://schemas.microsoft.com/office/drawing/2014/main" val="2638651143"/>
                    </a:ext>
                  </a:extLst>
                </a:gridCol>
                <a:gridCol w="370524">
                  <a:extLst>
                    <a:ext uri="{9D8B030D-6E8A-4147-A177-3AD203B41FA5}">
                      <a16:colId xmlns:a16="http://schemas.microsoft.com/office/drawing/2014/main" val="445329993"/>
                    </a:ext>
                  </a:extLst>
                </a:gridCol>
                <a:gridCol w="370524">
                  <a:extLst>
                    <a:ext uri="{9D8B030D-6E8A-4147-A177-3AD203B41FA5}">
                      <a16:colId xmlns:a16="http://schemas.microsoft.com/office/drawing/2014/main" val="4239144711"/>
                    </a:ext>
                  </a:extLst>
                </a:gridCol>
                <a:gridCol w="199511">
                  <a:extLst>
                    <a:ext uri="{9D8B030D-6E8A-4147-A177-3AD203B41FA5}">
                      <a16:colId xmlns:a16="http://schemas.microsoft.com/office/drawing/2014/main" val="2712261893"/>
                    </a:ext>
                  </a:extLst>
                </a:gridCol>
                <a:gridCol w="541533">
                  <a:extLst>
                    <a:ext uri="{9D8B030D-6E8A-4147-A177-3AD203B41FA5}">
                      <a16:colId xmlns:a16="http://schemas.microsoft.com/office/drawing/2014/main" val="3043626704"/>
                    </a:ext>
                  </a:extLst>
                </a:gridCol>
                <a:gridCol w="446527">
                  <a:extLst>
                    <a:ext uri="{9D8B030D-6E8A-4147-A177-3AD203B41FA5}">
                      <a16:colId xmlns:a16="http://schemas.microsoft.com/office/drawing/2014/main" val="2012648634"/>
                    </a:ext>
                  </a:extLst>
                </a:gridCol>
                <a:gridCol w="446527">
                  <a:extLst>
                    <a:ext uri="{9D8B030D-6E8A-4147-A177-3AD203B41FA5}">
                      <a16:colId xmlns:a16="http://schemas.microsoft.com/office/drawing/2014/main" val="3353317554"/>
                    </a:ext>
                  </a:extLst>
                </a:gridCol>
                <a:gridCol w="446527">
                  <a:extLst>
                    <a:ext uri="{9D8B030D-6E8A-4147-A177-3AD203B41FA5}">
                      <a16:colId xmlns:a16="http://schemas.microsoft.com/office/drawing/2014/main" val="945092317"/>
                    </a:ext>
                  </a:extLst>
                </a:gridCol>
                <a:gridCol w="199511">
                  <a:extLst>
                    <a:ext uri="{9D8B030D-6E8A-4147-A177-3AD203B41FA5}">
                      <a16:colId xmlns:a16="http://schemas.microsoft.com/office/drawing/2014/main" val="504497679"/>
                    </a:ext>
                  </a:extLst>
                </a:gridCol>
                <a:gridCol w="541533">
                  <a:extLst>
                    <a:ext uri="{9D8B030D-6E8A-4147-A177-3AD203B41FA5}">
                      <a16:colId xmlns:a16="http://schemas.microsoft.com/office/drawing/2014/main" val="2357685067"/>
                    </a:ext>
                  </a:extLst>
                </a:gridCol>
                <a:gridCol w="399025">
                  <a:extLst>
                    <a:ext uri="{9D8B030D-6E8A-4147-A177-3AD203B41FA5}">
                      <a16:colId xmlns:a16="http://schemas.microsoft.com/office/drawing/2014/main" val="945556950"/>
                    </a:ext>
                  </a:extLst>
                </a:gridCol>
                <a:gridCol w="399025">
                  <a:extLst>
                    <a:ext uri="{9D8B030D-6E8A-4147-A177-3AD203B41FA5}">
                      <a16:colId xmlns:a16="http://schemas.microsoft.com/office/drawing/2014/main" val="778462822"/>
                    </a:ext>
                  </a:extLst>
                </a:gridCol>
                <a:gridCol w="399025">
                  <a:extLst>
                    <a:ext uri="{9D8B030D-6E8A-4147-A177-3AD203B41FA5}">
                      <a16:colId xmlns:a16="http://schemas.microsoft.com/office/drawing/2014/main" val="1128089511"/>
                    </a:ext>
                  </a:extLst>
                </a:gridCol>
                <a:gridCol w="199511">
                  <a:extLst>
                    <a:ext uri="{9D8B030D-6E8A-4147-A177-3AD203B41FA5}">
                      <a16:colId xmlns:a16="http://schemas.microsoft.com/office/drawing/2014/main" val="2116479024"/>
                    </a:ext>
                  </a:extLst>
                </a:gridCol>
                <a:gridCol w="551034">
                  <a:extLst>
                    <a:ext uri="{9D8B030D-6E8A-4147-A177-3AD203B41FA5}">
                      <a16:colId xmlns:a16="http://schemas.microsoft.com/office/drawing/2014/main" val="319414834"/>
                    </a:ext>
                  </a:extLst>
                </a:gridCol>
                <a:gridCol w="351521">
                  <a:extLst>
                    <a:ext uri="{9D8B030D-6E8A-4147-A177-3AD203B41FA5}">
                      <a16:colId xmlns:a16="http://schemas.microsoft.com/office/drawing/2014/main" val="2048262756"/>
                    </a:ext>
                  </a:extLst>
                </a:gridCol>
                <a:gridCol w="351521">
                  <a:extLst>
                    <a:ext uri="{9D8B030D-6E8A-4147-A177-3AD203B41FA5}">
                      <a16:colId xmlns:a16="http://schemas.microsoft.com/office/drawing/2014/main" val="3987981420"/>
                    </a:ext>
                  </a:extLst>
                </a:gridCol>
                <a:gridCol w="351521">
                  <a:extLst>
                    <a:ext uri="{9D8B030D-6E8A-4147-A177-3AD203B41FA5}">
                      <a16:colId xmlns:a16="http://schemas.microsoft.com/office/drawing/2014/main" val="2058342203"/>
                    </a:ext>
                  </a:extLst>
                </a:gridCol>
                <a:gridCol w="163886">
                  <a:extLst>
                    <a:ext uri="{9D8B030D-6E8A-4147-A177-3AD203B41FA5}">
                      <a16:colId xmlns:a16="http://schemas.microsoft.com/office/drawing/2014/main" val="1453298528"/>
                    </a:ext>
                  </a:extLst>
                </a:gridCol>
                <a:gridCol w="505906">
                  <a:extLst>
                    <a:ext uri="{9D8B030D-6E8A-4147-A177-3AD203B41FA5}">
                      <a16:colId xmlns:a16="http://schemas.microsoft.com/office/drawing/2014/main" val="3314182116"/>
                    </a:ext>
                  </a:extLst>
                </a:gridCol>
                <a:gridCol w="370524">
                  <a:extLst>
                    <a:ext uri="{9D8B030D-6E8A-4147-A177-3AD203B41FA5}">
                      <a16:colId xmlns:a16="http://schemas.microsoft.com/office/drawing/2014/main" val="4073822105"/>
                    </a:ext>
                  </a:extLst>
                </a:gridCol>
                <a:gridCol w="361022">
                  <a:extLst>
                    <a:ext uri="{9D8B030D-6E8A-4147-A177-3AD203B41FA5}">
                      <a16:colId xmlns:a16="http://schemas.microsoft.com/office/drawing/2014/main" val="3653946929"/>
                    </a:ext>
                  </a:extLst>
                </a:gridCol>
                <a:gridCol w="361022">
                  <a:extLst>
                    <a:ext uri="{9D8B030D-6E8A-4147-A177-3AD203B41FA5}">
                      <a16:colId xmlns:a16="http://schemas.microsoft.com/office/drawing/2014/main" val="3567297962"/>
                    </a:ext>
                  </a:extLst>
                </a:gridCol>
                <a:gridCol w="163886">
                  <a:extLst>
                    <a:ext uri="{9D8B030D-6E8A-4147-A177-3AD203B41FA5}">
                      <a16:colId xmlns:a16="http://schemas.microsoft.com/office/drawing/2014/main" val="3900973745"/>
                    </a:ext>
                  </a:extLst>
                </a:gridCol>
                <a:gridCol w="560535">
                  <a:extLst>
                    <a:ext uri="{9D8B030D-6E8A-4147-A177-3AD203B41FA5}">
                      <a16:colId xmlns:a16="http://schemas.microsoft.com/office/drawing/2014/main" val="1348970770"/>
                    </a:ext>
                  </a:extLst>
                </a:gridCol>
                <a:gridCol w="475030">
                  <a:extLst>
                    <a:ext uri="{9D8B030D-6E8A-4147-A177-3AD203B41FA5}">
                      <a16:colId xmlns:a16="http://schemas.microsoft.com/office/drawing/2014/main" val="3878579798"/>
                    </a:ext>
                  </a:extLst>
                </a:gridCol>
                <a:gridCol w="475030">
                  <a:extLst>
                    <a:ext uri="{9D8B030D-6E8A-4147-A177-3AD203B41FA5}">
                      <a16:colId xmlns:a16="http://schemas.microsoft.com/office/drawing/2014/main" val="1526534538"/>
                    </a:ext>
                  </a:extLst>
                </a:gridCol>
                <a:gridCol w="475030">
                  <a:extLst>
                    <a:ext uri="{9D8B030D-6E8A-4147-A177-3AD203B41FA5}">
                      <a16:colId xmlns:a16="http://schemas.microsoft.com/office/drawing/2014/main" val="1142309838"/>
                    </a:ext>
                  </a:extLst>
                </a:gridCol>
              </a:tblGrid>
              <a:tr h="1183075">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061931743"/>
                  </a:ext>
                </a:extLst>
              </a:tr>
              <a:tr h="212823">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340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711143409"/>
                  </a:ext>
                </a:extLst>
              </a:tr>
              <a:tr h="212823">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529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552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898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986</a:t>
                      </a:r>
                    </a:p>
                  </a:txBody>
                  <a:tcPr marL="0" marR="0" marT="0" marB="0" anchor="ctr">
                    <a:lnL>
                      <a:noFill/>
                    </a:lnL>
                    <a:lnR>
                      <a:noFill/>
                    </a:lnR>
                    <a:lnT>
                      <a:noFill/>
                    </a:lnT>
                    <a:lnB>
                      <a:noFill/>
                    </a:lnB>
                    <a:noFill/>
                  </a:tcPr>
                </a:tc>
                <a:extLst>
                  <a:ext uri="{0D108BD9-81ED-4DB2-BD59-A6C34878D82A}">
                    <a16:rowId xmlns:a16="http://schemas.microsoft.com/office/drawing/2014/main" val="1146129956"/>
                  </a:ext>
                </a:extLst>
              </a:tr>
              <a:tr h="212823">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92</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481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652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856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99935725"/>
                  </a:ext>
                </a:extLst>
              </a:tr>
              <a:tr h="212823">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96</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717</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938</a:t>
                      </a:r>
                    </a:p>
                  </a:txBody>
                  <a:tcPr marL="0" marR="0" marT="0" marB="0" anchor="ctr">
                    <a:lnL>
                      <a:noFill/>
                    </a:lnL>
                    <a:lnR>
                      <a:noFill/>
                    </a:lnR>
                    <a:lnT>
                      <a:noFill/>
                    </a:lnT>
                    <a:lnB>
                      <a:noFill/>
                    </a:lnB>
                    <a:noFill/>
                  </a:tcPr>
                </a:tc>
                <a:extLst>
                  <a:ext uri="{0D108BD9-81ED-4DB2-BD59-A6C34878D82A}">
                    <a16:rowId xmlns:a16="http://schemas.microsoft.com/office/drawing/2014/main" val="3900734609"/>
                  </a:ext>
                </a:extLst>
              </a:tr>
              <a:tr h="212823">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67</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144</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659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862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79549728"/>
                  </a:ext>
                </a:extLst>
              </a:tr>
              <a:tr h="212823">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615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541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761</a:t>
                      </a:r>
                    </a:p>
                  </a:txBody>
                  <a:tcPr marL="0" marR="0" marT="0" marB="0" anchor="ctr">
                    <a:lnL>
                      <a:noFill/>
                    </a:lnL>
                    <a:lnR>
                      <a:noFill/>
                    </a:lnR>
                    <a:lnT>
                      <a:noFill/>
                    </a:lnT>
                    <a:lnB>
                      <a:noFill/>
                    </a:lnB>
                    <a:noFill/>
                  </a:tcPr>
                </a:tc>
                <a:extLst>
                  <a:ext uri="{0D108BD9-81ED-4DB2-BD59-A6C34878D82A}">
                    <a16:rowId xmlns:a16="http://schemas.microsoft.com/office/drawing/2014/main" val="3115269003"/>
                  </a:ext>
                </a:extLst>
              </a:tr>
              <a:tr h="212823">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208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321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688</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47232195"/>
                  </a:ext>
                </a:extLst>
              </a:tr>
              <a:tr h="212823">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216</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467</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311</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123</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81</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656</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667</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811</a:t>
                      </a:r>
                    </a:p>
                  </a:txBody>
                  <a:tcPr marL="0" marR="0" marT="0" marB="0" anchor="ctr">
                    <a:lnL>
                      <a:noFill/>
                    </a:lnL>
                    <a:lnR>
                      <a:noFill/>
                    </a:lnR>
                    <a:lnT>
                      <a:noFill/>
                    </a:lnT>
                    <a:lnB>
                      <a:noFill/>
                    </a:lnB>
                    <a:noFill/>
                  </a:tcPr>
                </a:tc>
                <a:extLst>
                  <a:ext uri="{0D108BD9-81ED-4DB2-BD59-A6C34878D82A}">
                    <a16:rowId xmlns:a16="http://schemas.microsoft.com/office/drawing/2014/main" val="1816302506"/>
                  </a:ext>
                </a:extLst>
              </a:tr>
              <a:tr h="212823">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1.467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3.091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2.488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275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280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4.479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5.508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6.958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865358433"/>
                  </a:ext>
                </a:extLst>
              </a:tr>
            </a:tbl>
          </a:graphicData>
        </a:graphic>
      </p:graphicFrame>
    </p:spTree>
    <p:extLst>
      <p:ext uri="{BB962C8B-B14F-4D97-AF65-F5344CB8AC3E}">
        <p14:creationId xmlns:p14="http://schemas.microsoft.com/office/powerpoint/2010/main" val="414758130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09337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D69873F3-A7F4-407B-85D8-72C513F2CAF9}"/>
              </a:ext>
            </a:extLst>
          </p:cNvPr>
          <p:cNvGrpSpPr/>
          <p:nvPr/>
        </p:nvGrpSpPr>
        <p:grpSpPr>
          <a:xfrm>
            <a:off x="10623760" y="-138060"/>
            <a:ext cx="1154632" cy="1231427"/>
            <a:chOff x="10562619" y="1423954"/>
            <a:chExt cx="1280250" cy="1299632"/>
          </a:xfrm>
        </p:grpSpPr>
        <p:pic>
          <p:nvPicPr>
            <p:cNvPr id="11" name="Picture 2">
              <a:extLst>
                <a:ext uri="{FF2B5EF4-FFF2-40B4-BE49-F238E27FC236}">
                  <a16:creationId xmlns:a16="http://schemas.microsoft.com/office/drawing/2014/main" id="{5ED7424E-828C-4727-83F2-73A654BF440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B90D9B69-0162-4957-A3C5-9E66FC48AC0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 name="CuadroTexto 16">
            <a:extLst>
              <a:ext uri="{FF2B5EF4-FFF2-40B4-BE49-F238E27FC236}">
                <a16:creationId xmlns:a16="http://schemas.microsoft.com/office/drawing/2014/main" id="{550A9AC7-FCE7-48C5-A457-6CF2A7D5808C}"/>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septiembre de 2024</a:t>
            </a:r>
          </a:p>
        </p:txBody>
      </p:sp>
      <p:sp>
        <p:nvSpPr>
          <p:cNvPr id="12" name="CuadroTexto 4">
            <a:extLst>
              <a:ext uri="{FF2B5EF4-FFF2-40B4-BE49-F238E27FC236}">
                <a16:creationId xmlns:a16="http://schemas.microsoft.com/office/drawing/2014/main" id="{BD12960B-A8CC-4EC4-9114-725278D3D05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DC65F187-E65B-B42A-F942-669B08258FDB}"/>
              </a:ext>
            </a:extLst>
          </p:cNvPr>
          <p:cNvSpPr txBox="1"/>
          <p:nvPr/>
        </p:nvSpPr>
        <p:spPr>
          <a:xfrm>
            <a:off x="2253778" y="4098075"/>
            <a:ext cx="7108882"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Archivos planos de catastro con corte a 30 de septiembre de 2024.</a:t>
            </a:r>
          </a:p>
        </p:txBody>
      </p:sp>
      <p:graphicFrame>
        <p:nvGraphicFramePr>
          <p:cNvPr id="5" name="Tabla 4">
            <a:extLst>
              <a:ext uri="{FF2B5EF4-FFF2-40B4-BE49-F238E27FC236}">
                <a16:creationId xmlns:a16="http://schemas.microsoft.com/office/drawing/2014/main" id="{3136860E-C6EF-EBB0-C397-39B49309613D}"/>
              </a:ext>
            </a:extLst>
          </p:cNvPr>
          <p:cNvGraphicFramePr>
            <a:graphicFrameLocks noGrp="1"/>
          </p:cNvGraphicFramePr>
          <p:nvPr/>
        </p:nvGraphicFramePr>
        <p:xfrm>
          <a:off x="2187388" y="2250424"/>
          <a:ext cx="7175272" cy="1491091"/>
        </p:xfrm>
        <a:graphic>
          <a:graphicData uri="http://schemas.openxmlformats.org/drawingml/2006/table">
            <a:tbl>
              <a:tblPr/>
              <a:tblGrid>
                <a:gridCol w="2168565">
                  <a:extLst>
                    <a:ext uri="{9D8B030D-6E8A-4147-A177-3AD203B41FA5}">
                      <a16:colId xmlns:a16="http://schemas.microsoft.com/office/drawing/2014/main" val="1171668616"/>
                    </a:ext>
                  </a:extLst>
                </a:gridCol>
                <a:gridCol w="1493937">
                  <a:extLst>
                    <a:ext uri="{9D8B030D-6E8A-4147-A177-3AD203B41FA5}">
                      <a16:colId xmlns:a16="http://schemas.microsoft.com/office/drawing/2014/main" val="2086990961"/>
                    </a:ext>
                  </a:extLst>
                </a:gridCol>
                <a:gridCol w="1716009">
                  <a:extLst>
                    <a:ext uri="{9D8B030D-6E8A-4147-A177-3AD203B41FA5}">
                      <a16:colId xmlns:a16="http://schemas.microsoft.com/office/drawing/2014/main" val="896859623"/>
                    </a:ext>
                  </a:extLst>
                </a:gridCol>
                <a:gridCol w="1796761">
                  <a:extLst>
                    <a:ext uri="{9D8B030D-6E8A-4147-A177-3AD203B41FA5}">
                      <a16:colId xmlns:a16="http://schemas.microsoft.com/office/drawing/2014/main" val="277134206"/>
                    </a:ext>
                  </a:extLst>
                </a:gridCol>
              </a:tblGrid>
              <a:tr h="521959">
                <a:tc>
                  <a:txBody>
                    <a:bodyPr/>
                    <a:lstStyle/>
                    <a:p>
                      <a:pPr algn="ctr" rtl="0" fontAlgn="ctr"/>
                      <a:r>
                        <a:rPr lang="es-CO" sz="1100" b="1" i="0" u="none" strike="noStrike" dirty="0">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AGOSTO-2024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SEPTIEMBRE-2024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 PARTICIPACIÓN</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 (SEP-24)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578290151"/>
                  </a:ext>
                </a:extLst>
              </a:tr>
              <a:tr h="302307">
                <a:tc>
                  <a:txBody>
                    <a:bodyPr/>
                    <a:lstStyle/>
                    <a:p>
                      <a:pPr algn="ctr" rtl="0" fontAlgn="ctr"/>
                      <a:r>
                        <a:rPr lang="es-CO" sz="1100" b="0" i="0" u="none" strike="noStrike">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23355586"/>
                  </a:ext>
                </a:extLst>
              </a:tr>
              <a:tr h="374279">
                <a:tc>
                  <a:txBody>
                    <a:bodyPr/>
                    <a:lstStyle/>
                    <a:p>
                      <a:pPr algn="ctr" rtl="0" fontAlgn="ctr"/>
                      <a:r>
                        <a:rPr lang="es-CO" sz="11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467.909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468.730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427457363"/>
                  </a:ext>
                </a:extLst>
              </a:tr>
              <a:tr h="292546">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467.909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468.730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5376544"/>
                  </a:ext>
                </a:extLst>
              </a:tr>
            </a:tbl>
          </a:graphicData>
        </a:graphic>
      </p:graphicFrame>
    </p:spTree>
    <p:extLst>
      <p:ext uri="{BB962C8B-B14F-4D97-AF65-F5344CB8AC3E}">
        <p14:creationId xmlns:p14="http://schemas.microsoft.com/office/powerpoint/2010/main" val="366406865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47135" y="12586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A7BCE894-A927-42CA-A7CF-801FFE8F31B3}"/>
              </a:ext>
            </a:extLst>
          </p:cNvPr>
          <p:cNvGrpSpPr/>
          <p:nvPr/>
        </p:nvGrpSpPr>
        <p:grpSpPr>
          <a:xfrm>
            <a:off x="10882167" y="-74384"/>
            <a:ext cx="1154632" cy="1231427"/>
            <a:chOff x="10562619" y="1423954"/>
            <a:chExt cx="1280250" cy="1299632"/>
          </a:xfrm>
        </p:grpSpPr>
        <p:pic>
          <p:nvPicPr>
            <p:cNvPr id="14" name="Picture 2">
              <a:extLst>
                <a:ext uri="{FF2B5EF4-FFF2-40B4-BE49-F238E27FC236}">
                  <a16:creationId xmlns:a16="http://schemas.microsoft.com/office/drawing/2014/main" id="{2A0A7978-8B65-4F79-B6C7-E2702864C33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13BA8BC4-5FB5-4D4E-B045-034136E2D60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CuadroTexto 10">
            <a:extLst>
              <a:ext uri="{FF2B5EF4-FFF2-40B4-BE49-F238E27FC236}">
                <a16:creationId xmlns:a16="http://schemas.microsoft.com/office/drawing/2014/main" id="{2678FDFD-A0B5-421C-973F-110331C2C3BD}"/>
              </a:ext>
            </a:extLst>
          </p:cNvPr>
          <p:cNvSpPr txBox="1"/>
          <p:nvPr/>
        </p:nvSpPr>
        <p:spPr>
          <a:xfrm>
            <a:off x="1026925" y="173231"/>
            <a:ext cx="1046201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septiembre de 2024</a:t>
            </a:r>
          </a:p>
        </p:txBody>
      </p:sp>
      <p:sp>
        <p:nvSpPr>
          <p:cNvPr id="12" name="CuadroTexto 4">
            <a:extLst>
              <a:ext uri="{FF2B5EF4-FFF2-40B4-BE49-F238E27FC236}">
                <a16:creationId xmlns:a16="http://schemas.microsoft.com/office/drawing/2014/main" id="{8A7B6B31-3119-49EC-80BD-FC20BD9D5325}"/>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4207C94A-3B4A-419E-E170-132A254285B8}"/>
              </a:ext>
            </a:extLst>
          </p:cNvPr>
          <p:cNvSpPr txBox="1"/>
          <p:nvPr/>
        </p:nvSpPr>
        <p:spPr>
          <a:xfrm>
            <a:off x="2275884" y="4288197"/>
            <a:ext cx="7009329"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30 de septiembre de 2024.</a:t>
            </a:r>
          </a:p>
        </p:txBody>
      </p:sp>
      <p:graphicFrame>
        <p:nvGraphicFramePr>
          <p:cNvPr id="5" name="Tabla 4">
            <a:extLst>
              <a:ext uri="{FF2B5EF4-FFF2-40B4-BE49-F238E27FC236}">
                <a16:creationId xmlns:a16="http://schemas.microsoft.com/office/drawing/2014/main" id="{8CA1CA97-39BD-4D02-075E-C71EE11C69C5}"/>
              </a:ext>
            </a:extLst>
          </p:cNvPr>
          <p:cNvGraphicFramePr>
            <a:graphicFrameLocks noGrp="1"/>
          </p:cNvGraphicFramePr>
          <p:nvPr/>
        </p:nvGraphicFramePr>
        <p:xfrm>
          <a:off x="2275884" y="2520378"/>
          <a:ext cx="7128264" cy="1208500"/>
        </p:xfrm>
        <a:graphic>
          <a:graphicData uri="http://schemas.openxmlformats.org/drawingml/2006/table">
            <a:tbl>
              <a:tblPr/>
              <a:tblGrid>
                <a:gridCol w="1354556">
                  <a:extLst>
                    <a:ext uri="{9D8B030D-6E8A-4147-A177-3AD203B41FA5}">
                      <a16:colId xmlns:a16="http://schemas.microsoft.com/office/drawing/2014/main" val="167799717"/>
                    </a:ext>
                  </a:extLst>
                </a:gridCol>
                <a:gridCol w="1982709">
                  <a:extLst>
                    <a:ext uri="{9D8B030D-6E8A-4147-A177-3AD203B41FA5}">
                      <a16:colId xmlns:a16="http://schemas.microsoft.com/office/drawing/2014/main" val="4173859939"/>
                    </a:ext>
                  </a:extLst>
                </a:gridCol>
                <a:gridCol w="2290312">
                  <a:extLst>
                    <a:ext uri="{9D8B030D-6E8A-4147-A177-3AD203B41FA5}">
                      <a16:colId xmlns:a16="http://schemas.microsoft.com/office/drawing/2014/main" val="1035851620"/>
                    </a:ext>
                  </a:extLst>
                </a:gridCol>
                <a:gridCol w="1500687">
                  <a:extLst>
                    <a:ext uri="{9D8B030D-6E8A-4147-A177-3AD203B41FA5}">
                      <a16:colId xmlns:a16="http://schemas.microsoft.com/office/drawing/2014/main" val="280508728"/>
                    </a:ext>
                  </a:extLst>
                </a:gridCol>
              </a:tblGrid>
              <a:tr h="766030">
                <a:tc>
                  <a:txBody>
                    <a:bodyPr/>
                    <a:lstStyle/>
                    <a:p>
                      <a:pPr algn="ctr" rtl="0" fontAlgn="ctr"/>
                      <a:r>
                        <a:rPr lang="es-CO" sz="1100" b="1" i="0" u="none" strike="noStrike">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873429459"/>
                  </a:ext>
                </a:extLst>
              </a:tr>
              <a:tr h="442470">
                <a:tc>
                  <a:txBody>
                    <a:bodyPr/>
                    <a:lstStyle/>
                    <a:p>
                      <a:pPr algn="ctr" rtl="0" fontAlgn="ctr"/>
                      <a:r>
                        <a:rPr lang="es-CO" sz="1100" b="0" i="0" u="none" strike="noStrike">
                          <a:solidFill>
                            <a:srgbClr val="002060"/>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468.730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101.282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400" b="1" i="0" u="none" strike="noStrike" dirty="0">
                          <a:solidFill>
                            <a:srgbClr val="002060"/>
                          </a:solidFill>
                          <a:effectLst/>
                          <a:latin typeface="Calibri" panose="020F0502020204030204" pitchFamily="34" charset="0"/>
                        </a:rPr>
                        <a:t>21,60%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251205102"/>
                  </a:ext>
                </a:extLst>
              </a:tr>
            </a:tbl>
          </a:graphicData>
        </a:graphic>
      </p:graphicFrame>
    </p:spTree>
    <p:extLst>
      <p:ext uri="{BB962C8B-B14F-4D97-AF65-F5344CB8AC3E}">
        <p14:creationId xmlns:p14="http://schemas.microsoft.com/office/powerpoint/2010/main" val="373755279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ángulo 2">
            <a:extLst>
              <a:ext uri="{FF2B5EF4-FFF2-40B4-BE49-F238E27FC236}">
                <a16:creationId xmlns:a16="http://schemas.microsoft.com/office/drawing/2014/main" id="{6420F684-5B6F-46FB-8F33-3677DFD10446}"/>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1D7FD74D-CBD8-4416-A172-CF63C1A90C4C}"/>
              </a:ext>
            </a:extLst>
          </p:cNvPr>
          <p:cNvCxnSpPr>
            <a:cxnSpLocks/>
          </p:cNvCxnSpPr>
          <p:nvPr/>
        </p:nvCxnSpPr>
        <p:spPr>
          <a:xfrm>
            <a:off x="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316" name="Imagen 10">
            <a:extLst>
              <a:ext uri="{FF2B5EF4-FFF2-40B4-BE49-F238E27FC236}">
                <a16:creationId xmlns:a16="http://schemas.microsoft.com/office/drawing/2014/main" id="{D83ABB89-25C9-43DF-80AD-6D17A4D25A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515767" y="299207"/>
            <a:ext cx="2147888" cy="484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57" name="Imagen 8">
            <a:extLst>
              <a:ext uri="{FF2B5EF4-FFF2-40B4-BE49-F238E27FC236}">
                <a16:creationId xmlns:a16="http://schemas.microsoft.com/office/drawing/2014/main" id="{676440E4-B57B-4C84-8A12-E9335F22DEDD}"/>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87312"/>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F4553E2E-EA0E-47FE-A582-16D4EA7E28D0}"/>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septiembre de 2024</a:t>
            </a:r>
          </a:p>
        </p:txBody>
      </p:sp>
      <p:sp>
        <p:nvSpPr>
          <p:cNvPr id="11" name="CuadroTexto 4">
            <a:extLst>
              <a:ext uri="{FF2B5EF4-FFF2-40B4-BE49-F238E27FC236}">
                <a16:creationId xmlns:a16="http://schemas.microsoft.com/office/drawing/2014/main" id="{E6EF5074-12AD-4BA6-9F6D-15D35377C38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5" name="CuadroTexto 4">
            <a:extLst>
              <a:ext uri="{FF2B5EF4-FFF2-40B4-BE49-F238E27FC236}">
                <a16:creationId xmlns:a16="http://schemas.microsoft.com/office/drawing/2014/main" id="{87A234DC-DC46-A4CE-045E-9615464298A0}"/>
              </a:ext>
            </a:extLst>
          </p:cNvPr>
          <p:cNvSpPr txBox="1"/>
          <p:nvPr/>
        </p:nvSpPr>
        <p:spPr>
          <a:xfrm>
            <a:off x="1742019" y="3981630"/>
            <a:ext cx="7868705" cy="830997"/>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lang="pt-BR" sz="1200" dirty="0">
                <a:solidFill>
                  <a:srgbClr val="4472C4">
                    <a:lumMod val="50000"/>
                  </a:srgbClr>
                </a:solidFill>
                <a:latin typeface="Calibri" panose="020F0502020204030204"/>
              </a:rPr>
              <a:t>30 de septiembre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lang="pt-BR" sz="1200" dirty="0">
                <a:solidFill>
                  <a:srgbClr val="4472C4">
                    <a:lumMod val="50000"/>
                  </a:srgbClr>
                </a:solidFill>
                <a:latin typeface="Calibri" panose="020F0502020204030204"/>
              </a:rPr>
              <a:t>30 de septiembre </a:t>
            </a:r>
            <a:r>
              <a:rPr lang="es-MX" sz="1200" dirty="0">
                <a:solidFill>
                  <a:srgbClr val="4472C4">
                    <a:lumMod val="50000"/>
                  </a:srgbClr>
                </a:solidFill>
                <a:latin typeface="Calibri" panose="020F0502020204030204"/>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graphicFrame>
        <p:nvGraphicFramePr>
          <p:cNvPr id="6" name="Tabla 5">
            <a:extLst>
              <a:ext uri="{FF2B5EF4-FFF2-40B4-BE49-F238E27FC236}">
                <a16:creationId xmlns:a16="http://schemas.microsoft.com/office/drawing/2014/main" id="{1D703E6C-1603-6AAD-FA1E-D8C66BB6FBB7}"/>
              </a:ext>
            </a:extLst>
          </p:cNvPr>
          <p:cNvGraphicFramePr>
            <a:graphicFrameLocks noGrp="1"/>
          </p:cNvGraphicFramePr>
          <p:nvPr/>
        </p:nvGraphicFramePr>
        <p:xfrm>
          <a:off x="1835150" y="2428331"/>
          <a:ext cx="7775575" cy="1304639"/>
        </p:xfrm>
        <a:graphic>
          <a:graphicData uri="http://schemas.openxmlformats.org/drawingml/2006/table">
            <a:tbl>
              <a:tblPr/>
              <a:tblGrid>
                <a:gridCol w="757054">
                  <a:extLst>
                    <a:ext uri="{9D8B030D-6E8A-4147-A177-3AD203B41FA5}">
                      <a16:colId xmlns:a16="http://schemas.microsoft.com/office/drawing/2014/main" val="2072326758"/>
                    </a:ext>
                  </a:extLst>
                </a:gridCol>
                <a:gridCol w="1299609">
                  <a:extLst>
                    <a:ext uri="{9D8B030D-6E8A-4147-A177-3AD203B41FA5}">
                      <a16:colId xmlns:a16="http://schemas.microsoft.com/office/drawing/2014/main" val="2119557655"/>
                    </a:ext>
                  </a:extLst>
                </a:gridCol>
                <a:gridCol w="996788">
                  <a:extLst>
                    <a:ext uri="{9D8B030D-6E8A-4147-A177-3AD203B41FA5}">
                      <a16:colId xmlns:a16="http://schemas.microsoft.com/office/drawing/2014/main" val="2530774265"/>
                    </a:ext>
                  </a:extLst>
                </a:gridCol>
                <a:gridCol w="757054">
                  <a:extLst>
                    <a:ext uri="{9D8B030D-6E8A-4147-A177-3AD203B41FA5}">
                      <a16:colId xmlns:a16="http://schemas.microsoft.com/office/drawing/2014/main" val="1551448475"/>
                    </a:ext>
                  </a:extLst>
                </a:gridCol>
                <a:gridCol w="1466792">
                  <a:extLst>
                    <a:ext uri="{9D8B030D-6E8A-4147-A177-3AD203B41FA5}">
                      <a16:colId xmlns:a16="http://schemas.microsoft.com/office/drawing/2014/main" val="524082059"/>
                    </a:ext>
                  </a:extLst>
                </a:gridCol>
                <a:gridCol w="2498278">
                  <a:extLst>
                    <a:ext uri="{9D8B030D-6E8A-4147-A177-3AD203B41FA5}">
                      <a16:colId xmlns:a16="http://schemas.microsoft.com/office/drawing/2014/main" val="2348920940"/>
                    </a:ext>
                  </a:extLst>
                </a:gridCol>
              </a:tblGrid>
              <a:tr h="519323">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97959362"/>
                  </a:ext>
                </a:extLst>
              </a:tr>
              <a:tr h="265994">
                <a:tc>
                  <a:txBody>
                    <a:bodyPr/>
                    <a:lstStyle/>
                    <a:p>
                      <a:pPr algn="ctr" rtl="0" fontAlgn="ctr"/>
                      <a:r>
                        <a:rPr lang="es-CO" sz="1100" b="0" i="0" u="none" strike="noStrike">
                          <a:solidFill>
                            <a:srgbClr val="203764"/>
                          </a:solidFill>
                          <a:effectLst/>
                          <a:latin typeface="Calibri" panose="020F0502020204030204" pitchFamily="34" charset="0"/>
                        </a:rPr>
                        <a:t>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BARRIOS UNIDOS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55.676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79.003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951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135</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45478814"/>
                  </a:ext>
                </a:extLst>
              </a:tr>
              <a:tr h="265994">
                <a:tc>
                  <a:txBody>
                    <a:bodyPr/>
                    <a:lstStyle/>
                    <a:p>
                      <a:pPr algn="ctr" rtl="0" fontAlgn="ctr"/>
                      <a:r>
                        <a:rPr lang="es-CO" sz="1100" b="0" i="0" u="none" strike="noStrike">
                          <a:solidFill>
                            <a:srgbClr val="203764"/>
                          </a:solidFill>
                          <a:effectLst/>
                          <a:latin typeface="Calibri" panose="020F0502020204030204" pitchFamily="34" charset="0"/>
                        </a:rPr>
                        <a:t>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ENGATIVÁ</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232.992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325.060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2.571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235</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714464048"/>
                  </a:ext>
                </a:extLst>
              </a:tr>
              <a:tr h="253328">
                <a:tc gridSpan="2">
                  <a:txBody>
                    <a:bodyPr/>
                    <a:lstStyle/>
                    <a:p>
                      <a:pPr algn="ctr" rtl="0" fontAlgn="ctr"/>
                      <a:r>
                        <a:rPr lang="es-CO" sz="1100" b="1" i="0" u="none" strike="noStrike" dirty="0">
                          <a:solidFill>
                            <a:srgbClr val="203764"/>
                          </a:solidFill>
                          <a:effectLst/>
                          <a:latin typeface="Calibri" panose="020F0502020204030204" pitchFamily="34" charset="0"/>
                        </a:rPr>
                        <a:t>Total ASE 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288.668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404.063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3.522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370</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36659423"/>
                  </a:ext>
                </a:extLst>
              </a:tr>
            </a:tbl>
          </a:graphicData>
        </a:graphic>
      </p:graphicFrame>
      <p:sp>
        <p:nvSpPr>
          <p:cNvPr id="12" name="CuadroTexto 11">
            <a:extLst>
              <a:ext uri="{FF2B5EF4-FFF2-40B4-BE49-F238E27FC236}">
                <a16:creationId xmlns:a16="http://schemas.microsoft.com/office/drawing/2014/main" id="{A0BA12E9-0122-40B1-8D06-086367C9EBF0}"/>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342" y="138502"/>
            <a:ext cx="878850" cy="818049"/>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79208" y="412867"/>
            <a:ext cx="1570957" cy="354263"/>
          </a:xfrm>
          <a:prstGeom prst="rect">
            <a:avLst/>
          </a:prstGeom>
        </p:spPr>
      </p:pic>
      <p:sp>
        <p:nvSpPr>
          <p:cNvPr id="8" name="CuadroTexto 7">
            <a:extLst>
              <a:ext uri="{FF2B5EF4-FFF2-40B4-BE49-F238E27FC236}">
                <a16:creationId xmlns:a16="http://schemas.microsoft.com/office/drawing/2014/main" id="{840263A6-BB1F-42F4-8F40-53B9899B36D7}"/>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septiembre de 2024</a:t>
            </a:r>
          </a:p>
        </p:txBody>
      </p:sp>
      <p:sp>
        <p:nvSpPr>
          <p:cNvPr id="10" name="CuadroTexto 4">
            <a:extLst>
              <a:ext uri="{FF2B5EF4-FFF2-40B4-BE49-F238E27FC236}">
                <a16:creationId xmlns:a16="http://schemas.microsoft.com/office/drawing/2014/main" id="{875126EB-9AF7-4507-87B3-5FCFED86E24E}"/>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6" name="Tabla 5">
            <a:extLst>
              <a:ext uri="{FF2B5EF4-FFF2-40B4-BE49-F238E27FC236}">
                <a16:creationId xmlns:a16="http://schemas.microsoft.com/office/drawing/2014/main" id="{66CE0769-B2D3-F187-89C7-21479CFC41E4}"/>
              </a:ext>
            </a:extLst>
          </p:cNvPr>
          <p:cNvGraphicFramePr>
            <a:graphicFrameLocks noGrp="1"/>
          </p:cNvGraphicFramePr>
          <p:nvPr/>
        </p:nvGraphicFramePr>
        <p:xfrm>
          <a:off x="1835150" y="2251342"/>
          <a:ext cx="7156450" cy="1433740"/>
        </p:xfrm>
        <a:graphic>
          <a:graphicData uri="http://schemas.openxmlformats.org/drawingml/2006/table">
            <a:tbl>
              <a:tblPr>
                <a:tableStyleId>{5C22544A-7EE6-4342-B048-85BDC9FD1C3A}</a:tableStyleId>
              </a:tblPr>
              <a:tblGrid>
                <a:gridCol w="2642191">
                  <a:extLst>
                    <a:ext uri="{9D8B030D-6E8A-4147-A177-3AD203B41FA5}">
                      <a16:colId xmlns:a16="http://schemas.microsoft.com/office/drawing/2014/main" val="4034886128"/>
                    </a:ext>
                  </a:extLst>
                </a:gridCol>
                <a:gridCol w="1213739">
                  <a:extLst>
                    <a:ext uri="{9D8B030D-6E8A-4147-A177-3AD203B41FA5}">
                      <a16:colId xmlns:a16="http://schemas.microsoft.com/office/drawing/2014/main" val="60539990"/>
                    </a:ext>
                  </a:extLst>
                </a:gridCol>
                <a:gridCol w="1586379">
                  <a:extLst>
                    <a:ext uri="{9D8B030D-6E8A-4147-A177-3AD203B41FA5}">
                      <a16:colId xmlns:a16="http://schemas.microsoft.com/office/drawing/2014/main" val="1695695432"/>
                    </a:ext>
                  </a:extLst>
                </a:gridCol>
                <a:gridCol w="1714141">
                  <a:extLst>
                    <a:ext uri="{9D8B030D-6E8A-4147-A177-3AD203B41FA5}">
                      <a16:colId xmlns:a16="http://schemas.microsoft.com/office/drawing/2014/main" val="3883315198"/>
                    </a:ext>
                  </a:extLst>
                </a:gridCol>
              </a:tblGrid>
              <a:tr h="35843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AGOSTO-2024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SEPTIEMBRE-2024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 PARTICIPACIÓN</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5843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5843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288.228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288.668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358435">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288.228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288.668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12" name="CuadroTexto 11">
            <a:extLst>
              <a:ext uri="{FF2B5EF4-FFF2-40B4-BE49-F238E27FC236}">
                <a16:creationId xmlns:a16="http://schemas.microsoft.com/office/drawing/2014/main" id="{23F64E3E-ED8B-7BCA-DD08-6B388852DF49}"/>
              </a:ext>
            </a:extLst>
          </p:cNvPr>
          <p:cNvSpPr txBox="1"/>
          <p:nvPr/>
        </p:nvSpPr>
        <p:spPr>
          <a:xfrm>
            <a:off x="1835150" y="3925673"/>
            <a:ext cx="7250484" cy="646331"/>
          </a:xfrm>
          <a:prstGeom prst="rect">
            <a:avLst/>
          </a:prstGeom>
          <a:noFill/>
        </p:spPr>
        <p:txBody>
          <a:bodyPr wrap="square" rtlCol="0">
            <a:spAutoFit/>
          </a:bodyPr>
          <a:lstStyle/>
          <a:p>
            <a:pPr marL="228600" indent="-228600">
              <a:buFontTx/>
              <a:buAutoNum type="arabicPeriod"/>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t>
            </a:r>
            <a:r>
              <a:rPr lang="pt-BR" sz="1200" dirty="0">
                <a:solidFill>
                  <a:srgbClr val="4472C4">
                    <a:lumMod val="50000"/>
                  </a:srgbClr>
                </a:solidFill>
                <a:latin typeface="Calibri" panose="020F0502020204030204"/>
              </a:rPr>
              <a:t>30</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pt-BR" sz="1200" dirty="0">
                <a:solidFill>
                  <a:srgbClr val="4472C4">
                    <a:lumMod val="50000"/>
                  </a:srgbClr>
                </a:solidFill>
                <a:latin typeface="Calibri" panose="020F0502020204030204"/>
              </a:rPr>
              <a:t>de septiembre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8326478"/>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4187" y="94175"/>
            <a:ext cx="956363" cy="890200"/>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56850" y="240486"/>
            <a:ext cx="1570957" cy="354263"/>
          </a:xfrm>
          <a:prstGeom prst="rect">
            <a:avLst/>
          </a:prstGeom>
        </p:spPr>
      </p:pic>
      <p:sp>
        <p:nvSpPr>
          <p:cNvPr id="12" name="CuadroTexto 11">
            <a:extLst>
              <a:ext uri="{FF2B5EF4-FFF2-40B4-BE49-F238E27FC236}">
                <a16:creationId xmlns:a16="http://schemas.microsoft.com/office/drawing/2014/main" id="{7F22A2E5-A5E1-451B-8AE4-965572E4A6A1}"/>
              </a:ext>
            </a:extLst>
          </p:cNvPr>
          <p:cNvSpPr txBox="1"/>
          <p:nvPr/>
        </p:nvSpPr>
        <p:spPr>
          <a:xfrm>
            <a:off x="1063689" y="113533"/>
            <a:ext cx="10562253"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septiembre de 2024</a:t>
            </a:r>
          </a:p>
        </p:txBody>
      </p:sp>
      <p:sp>
        <p:nvSpPr>
          <p:cNvPr id="10" name="CuadroTexto 4">
            <a:extLst>
              <a:ext uri="{FF2B5EF4-FFF2-40B4-BE49-F238E27FC236}">
                <a16:creationId xmlns:a16="http://schemas.microsoft.com/office/drawing/2014/main" id="{2E3D8371-95B8-4199-955C-E43ACACA12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Tabla 3">
            <a:extLst>
              <a:ext uri="{FF2B5EF4-FFF2-40B4-BE49-F238E27FC236}">
                <a16:creationId xmlns:a16="http://schemas.microsoft.com/office/drawing/2014/main" id="{0CE568DE-F390-C531-00D2-0966F1D58578}"/>
              </a:ext>
            </a:extLst>
          </p:cNvPr>
          <p:cNvGraphicFramePr>
            <a:graphicFrameLocks noGrp="1"/>
          </p:cNvGraphicFramePr>
          <p:nvPr/>
        </p:nvGraphicFramePr>
        <p:xfrm>
          <a:off x="1951024"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chemeClr val="accent1">
                              <a:lumMod val="50000"/>
                            </a:schemeClr>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chemeClr val="accent1">
                              <a:lumMod val="50000"/>
                            </a:schemeClr>
                          </a:solidFill>
                          <a:effectLst/>
                          <a:latin typeface="+mn-lt"/>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288.668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95.659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ctr"/>
                      <a:r>
                        <a:rPr lang="es-CO" sz="1100" b="1" i="0" u="none" strike="noStrike" dirty="0">
                          <a:solidFill>
                            <a:srgbClr val="000000"/>
                          </a:solidFill>
                          <a:effectLst/>
                          <a:latin typeface="Calibri" panose="020F0502020204030204" pitchFamily="34" charset="0"/>
                        </a:rPr>
                        <a:t>33,14%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5" name="CuadroTexto 4">
            <a:extLst>
              <a:ext uri="{FF2B5EF4-FFF2-40B4-BE49-F238E27FC236}">
                <a16:creationId xmlns:a16="http://schemas.microsoft.com/office/drawing/2014/main" id="{E6A3358D-578C-09CB-301D-16279B35DABA}"/>
              </a:ext>
            </a:extLst>
          </p:cNvPr>
          <p:cNvSpPr txBox="1"/>
          <p:nvPr/>
        </p:nvSpPr>
        <p:spPr>
          <a:xfrm>
            <a:off x="1910080" y="3752991"/>
            <a:ext cx="6968608"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 </a:t>
            </a:r>
            <a:r>
              <a:rPr lang="pt-BR" sz="1200" dirty="0">
                <a:solidFill>
                  <a:srgbClr val="4472C4">
                    <a:lumMod val="50000"/>
                  </a:srgbClr>
                </a:solidFill>
                <a:latin typeface="Calibri" panose="020F0502020204030204"/>
              </a:rPr>
              <a:t>de septiembre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463208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ángulo 2">
            <a:extLst>
              <a:ext uri="{FF2B5EF4-FFF2-40B4-BE49-F238E27FC236}">
                <a16:creationId xmlns:a16="http://schemas.microsoft.com/office/drawing/2014/main" id="{0D556F27-E68E-49D3-ABBF-E320D5B47F59}"/>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52749624-A64B-4436-8DB7-6F083DEE945A}"/>
              </a:ext>
            </a:extLst>
          </p:cNvPr>
          <p:cNvCxnSpPr>
            <a:cxnSpLocks/>
          </p:cNvCxnSpPr>
          <p:nvPr/>
        </p:nvCxnSpPr>
        <p:spPr>
          <a:xfrm>
            <a:off x="118268" y="11375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5364" name="Imagen 10">
            <a:extLst>
              <a:ext uri="{FF2B5EF4-FFF2-40B4-BE49-F238E27FC236}">
                <a16:creationId xmlns:a16="http://schemas.microsoft.com/office/drawing/2014/main" id="{9E691D79-9A17-432E-A73B-B3CBAFCC35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893116" y="309456"/>
            <a:ext cx="1784717" cy="603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95" name="Imagen 8">
            <a:extLst>
              <a:ext uri="{FF2B5EF4-FFF2-40B4-BE49-F238E27FC236}">
                <a16:creationId xmlns:a16="http://schemas.microsoft.com/office/drawing/2014/main" id="{21753E94-4353-432B-A08E-99E336B106D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101600"/>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93C46A5-D87B-40C5-B624-A7AFE591066D}"/>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septiembre de 2024</a:t>
            </a:r>
          </a:p>
        </p:txBody>
      </p:sp>
      <p:sp>
        <p:nvSpPr>
          <p:cNvPr id="11" name="CuadroTexto 4">
            <a:extLst>
              <a:ext uri="{FF2B5EF4-FFF2-40B4-BE49-F238E27FC236}">
                <a16:creationId xmlns:a16="http://schemas.microsoft.com/office/drawing/2014/main" id="{F49C08EE-04C1-4565-AD4A-D510F839E570}"/>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475F1B92-E829-1681-F3A0-2EAF7C96B252}"/>
              </a:ext>
            </a:extLst>
          </p:cNvPr>
          <p:cNvSpPr txBox="1"/>
          <p:nvPr/>
        </p:nvSpPr>
        <p:spPr>
          <a:xfrm>
            <a:off x="1835149" y="3762379"/>
            <a:ext cx="7868705"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 de </a:t>
            </a:r>
            <a:r>
              <a:rPr lang="es-MX" sz="1200" dirty="0">
                <a:solidFill>
                  <a:srgbClr val="4472C4">
                    <a:lumMod val="50000"/>
                  </a:srgbClr>
                </a:solidFill>
                <a:latin typeface="Calibri" panose="020F0502020204030204"/>
              </a:rPr>
              <a:t>septiembre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 de septiembre 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p:txBody>
      </p:sp>
      <p:graphicFrame>
        <p:nvGraphicFramePr>
          <p:cNvPr id="5" name="Tabla 4">
            <a:extLst>
              <a:ext uri="{FF2B5EF4-FFF2-40B4-BE49-F238E27FC236}">
                <a16:creationId xmlns:a16="http://schemas.microsoft.com/office/drawing/2014/main" id="{8182ECB2-BBE7-B9C9-7296-380D6E37F32F}"/>
              </a:ext>
            </a:extLst>
          </p:cNvPr>
          <p:cNvGraphicFramePr>
            <a:graphicFrameLocks noGrp="1"/>
          </p:cNvGraphicFramePr>
          <p:nvPr/>
        </p:nvGraphicFramePr>
        <p:xfrm>
          <a:off x="1835149" y="2438403"/>
          <a:ext cx="7868706" cy="1142389"/>
        </p:xfrm>
        <a:graphic>
          <a:graphicData uri="http://schemas.openxmlformats.org/drawingml/2006/table">
            <a:tbl>
              <a:tblPr/>
              <a:tblGrid>
                <a:gridCol w="766122">
                  <a:extLst>
                    <a:ext uri="{9D8B030D-6E8A-4147-A177-3AD203B41FA5}">
                      <a16:colId xmlns:a16="http://schemas.microsoft.com/office/drawing/2014/main" val="107963493"/>
                    </a:ext>
                  </a:extLst>
                </a:gridCol>
                <a:gridCol w="1315175">
                  <a:extLst>
                    <a:ext uri="{9D8B030D-6E8A-4147-A177-3AD203B41FA5}">
                      <a16:colId xmlns:a16="http://schemas.microsoft.com/office/drawing/2014/main" val="2612853058"/>
                    </a:ext>
                  </a:extLst>
                </a:gridCol>
                <a:gridCol w="965404">
                  <a:extLst>
                    <a:ext uri="{9D8B030D-6E8A-4147-A177-3AD203B41FA5}">
                      <a16:colId xmlns:a16="http://schemas.microsoft.com/office/drawing/2014/main" val="2314877193"/>
                    </a:ext>
                  </a:extLst>
                </a:gridCol>
                <a:gridCol w="809444">
                  <a:extLst>
                    <a:ext uri="{9D8B030D-6E8A-4147-A177-3AD203B41FA5}">
                      <a16:colId xmlns:a16="http://schemas.microsoft.com/office/drawing/2014/main" val="58558935"/>
                    </a:ext>
                  </a:extLst>
                </a:gridCol>
                <a:gridCol w="1484360">
                  <a:extLst>
                    <a:ext uri="{9D8B030D-6E8A-4147-A177-3AD203B41FA5}">
                      <a16:colId xmlns:a16="http://schemas.microsoft.com/office/drawing/2014/main" val="19323813"/>
                    </a:ext>
                  </a:extLst>
                </a:gridCol>
                <a:gridCol w="2528201">
                  <a:extLst>
                    <a:ext uri="{9D8B030D-6E8A-4147-A177-3AD203B41FA5}">
                      <a16:colId xmlns:a16="http://schemas.microsoft.com/office/drawing/2014/main" val="2957520568"/>
                    </a:ext>
                  </a:extLst>
                </a:gridCol>
              </a:tblGrid>
              <a:tr h="564313">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296592690"/>
                  </a:ext>
                </a:extLst>
              </a:tr>
              <a:tr h="289038">
                <a:tc>
                  <a:txBody>
                    <a:bodyPr/>
                    <a:lstStyle/>
                    <a:p>
                      <a:pPr algn="ctr" rtl="0" fontAlgn="ctr"/>
                      <a:r>
                        <a:rPr lang="es-CO" sz="1100" b="0" i="0" u="none" strike="noStrike">
                          <a:solidFill>
                            <a:srgbClr val="203764"/>
                          </a:solidFill>
                          <a:effectLst/>
                          <a:latin typeface="Calibri" panose="020F0502020204030204" pitchFamily="34" charset="0"/>
                        </a:rPr>
                        <a:t>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SUBA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395.864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444.979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1.065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11.409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742858644"/>
                  </a:ext>
                </a:extLst>
              </a:tr>
              <a:tr h="289038">
                <a:tc gridSpan="2">
                  <a:txBody>
                    <a:bodyPr/>
                    <a:lstStyle/>
                    <a:p>
                      <a:pPr algn="ctr" rtl="0" fontAlgn="ctr"/>
                      <a:r>
                        <a:rPr lang="es-CO" sz="1100" b="1" i="0" u="none" strike="noStrike">
                          <a:solidFill>
                            <a:srgbClr val="203764"/>
                          </a:solidFill>
                          <a:effectLst/>
                          <a:latin typeface="Calibri" panose="020F0502020204030204" pitchFamily="34" charset="0"/>
                        </a:rPr>
                        <a:t>Total ASE 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395.864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444.979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11.409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515526415"/>
                  </a:ext>
                </a:extLst>
              </a:tr>
            </a:tbl>
          </a:graphicData>
        </a:graphic>
      </p:graphicFrame>
      <p:sp>
        <p:nvSpPr>
          <p:cNvPr id="12" name="CuadroTexto 11">
            <a:extLst>
              <a:ext uri="{FF2B5EF4-FFF2-40B4-BE49-F238E27FC236}">
                <a16:creationId xmlns:a16="http://schemas.microsoft.com/office/drawing/2014/main" id="{9BCA12CF-7556-4BBE-B35D-4A904CCE38B6}"/>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04455"/>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79413" y="270736"/>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773868" y="303709"/>
            <a:ext cx="1781557" cy="602472"/>
          </a:xfrm>
          <a:prstGeom prst="rect">
            <a:avLst/>
          </a:prstGeom>
        </p:spPr>
      </p:pic>
      <p:sp>
        <p:nvSpPr>
          <p:cNvPr id="9" name="CuadroTexto 8">
            <a:extLst>
              <a:ext uri="{FF2B5EF4-FFF2-40B4-BE49-F238E27FC236}">
                <a16:creationId xmlns:a16="http://schemas.microsoft.com/office/drawing/2014/main" id="{7253B8BD-8B1B-4996-BD27-320D48DE053E}"/>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septiembre de 2024</a:t>
            </a:r>
          </a:p>
        </p:txBody>
      </p:sp>
      <p:sp>
        <p:nvSpPr>
          <p:cNvPr id="10" name="CuadroTexto 4">
            <a:extLst>
              <a:ext uri="{FF2B5EF4-FFF2-40B4-BE49-F238E27FC236}">
                <a16:creationId xmlns:a16="http://schemas.microsoft.com/office/drawing/2014/main" id="{11BFB82A-C38C-4B76-9A28-C5E317B6881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5277D274-6BF1-D9AC-8B61-EEB65C15D68E}"/>
              </a:ext>
            </a:extLst>
          </p:cNvPr>
          <p:cNvGraphicFramePr>
            <a:graphicFrameLocks noGrp="1"/>
          </p:cNvGraphicFramePr>
          <p:nvPr/>
        </p:nvGraphicFramePr>
        <p:xfrm>
          <a:off x="1835150" y="2146811"/>
          <a:ext cx="7477663" cy="1442188"/>
        </p:xfrm>
        <a:graphic>
          <a:graphicData uri="http://schemas.openxmlformats.org/drawingml/2006/table">
            <a:tbl>
              <a:tblPr>
                <a:tableStyleId>{5C22544A-7EE6-4342-B048-85BDC9FD1C3A}</a:tableStyleId>
              </a:tblPr>
              <a:tblGrid>
                <a:gridCol w="2760784">
                  <a:extLst>
                    <a:ext uri="{9D8B030D-6E8A-4147-A177-3AD203B41FA5}">
                      <a16:colId xmlns:a16="http://schemas.microsoft.com/office/drawing/2014/main" val="4034886128"/>
                    </a:ext>
                  </a:extLst>
                </a:gridCol>
                <a:gridCol w="1268218">
                  <a:extLst>
                    <a:ext uri="{9D8B030D-6E8A-4147-A177-3AD203B41FA5}">
                      <a16:colId xmlns:a16="http://schemas.microsoft.com/office/drawing/2014/main" val="60539990"/>
                    </a:ext>
                  </a:extLst>
                </a:gridCol>
                <a:gridCol w="1657582">
                  <a:extLst>
                    <a:ext uri="{9D8B030D-6E8A-4147-A177-3AD203B41FA5}">
                      <a16:colId xmlns:a16="http://schemas.microsoft.com/office/drawing/2014/main" val="1695695432"/>
                    </a:ext>
                  </a:extLst>
                </a:gridCol>
                <a:gridCol w="1791079">
                  <a:extLst>
                    <a:ext uri="{9D8B030D-6E8A-4147-A177-3AD203B41FA5}">
                      <a16:colId xmlns:a16="http://schemas.microsoft.com/office/drawing/2014/main" val="3883315198"/>
                    </a:ext>
                  </a:extLst>
                </a:gridCol>
              </a:tblGrid>
              <a:tr h="51557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AGOSTO-24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SEPTIEMBRE-24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u="none" strike="noStrike" kern="1200" dirty="0">
                          <a:solidFill>
                            <a:schemeClr val="accent1">
                              <a:lumMod val="50000"/>
                            </a:schemeClr>
                          </a:solidFill>
                          <a:effectLst/>
                          <a:latin typeface="+mn-lt"/>
                          <a:ea typeface="+mn-ea"/>
                          <a:cs typeface="+mn-cs"/>
                        </a:rPr>
                        <a:t>% PARTICIPACIÓN</a:t>
                      </a:r>
                    </a:p>
                    <a:p>
                      <a:pPr algn="ctr" rtl="0" fontAlgn="ctr"/>
                      <a:r>
                        <a:rPr lang="es-CO" sz="1100" b="1" u="none" strike="noStrike" kern="1200" dirty="0">
                          <a:solidFill>
                            <a:schemeClr val="accent1">
                              <a:lumMod val="50000"/>
                            </a:schemeClr>
                          </a:solidFill>
                          <a:effectLst/>
                          <a:latin typeface="+mn-lt"/>
                          <a:ea typeface="+mn-ea"/>
                          <a:cs typeface="+mn-cs"/>
                        </a:rPr>
                        <a:t>(</a:t>
                      </a:r>
                      <a:r>
                        <a:rPr lang="es-CO" sz="1100" b="1" i="0" u="none" strike="noStrike" kern="1200" dirty="0">
                          <a:solidFill>
                            <a:srgbClr val="002060"/>
                          </a:solidFill>
                          <a:effectLst/>
                          <a:highlight>
                            <a:srgbClr val="E2EFDA"/>
                          </a:highlight>
                          <a:latin typeface="Calibri" panose="020F0502020204030204" pitchFamily="34" charset="0"/>
                          <a:ea typeface="+mn-ea"/>
                          <a:cs typeface="+mn-cs"/>
                        </a:rPr>
                        <a:t>SEP</a:t>
                      </a:r>
                      <a:r>
                        <a:rPr lang="es-CO" sz="1100" b="1" u="none" strike="noStrike" kern="1200" dirty="0">
                          <a:solidFill>
                            <a:schemeClr val="accent1">
                              <a:lumMod val="50000"/>
                            </a:schemeClr>
                          </a:solidFill>
                          <a:effectLst/>
                          <a:latin typeface="+mn-lt"/>
                          <a:ea typeface="+mn-ea"/>
                          <a:cs typeface="+mn-cs"/>
                        </a:rPr>
                        <a:t>-2024)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2446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1.633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1.633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0,41%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3836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393.547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394.231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99,59%</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263783">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395.180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395.864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4" name="CuadroTexto 3">
            <a:extLst>
              <a:ext uri="{FF2B5EF4-FFF2-40B4-BE49-F238E27FC236}">
                <a16:creationId xmlns:a16="http://schemas.microsoft.com/office/drawing/2014/main" id="{B8A33566-B9E8-6D1E-EAAB-B3CB7161873A}"/>
              </a:ext>
            </a:extLst>
          </p:cNvPr>
          <p:cNvSpPr txBox="1"/>
          <p:nvPr/>
        </p:nvSpPr>
        <p:spPr>
          <a:xfrm>
            <a:off x="1713099" y="3917360"/>
            <a:ext cx="6924854"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 de septiembre de 2024.</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369267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29729"/>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7136" y="191222"/>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203307" y="112297"/>
            <a:ext cx="1781557" cy="602472"/>
          </a:xfrm>
          <a:prstGeom prst="rect">
            <a:avLst/>
          </a:prstGeom>
        </p:spPr>
      </p:pic>
      <p:sp>
        <p:nvSpPr>
          <p:cNvPr id="10" name="CuadroTexto 9">
            <a:extLst>
              <a:ext uri="{FF2B5EF4-FFF2-40B4-BE49-F238E27FC236}">
                <a16:creationId xmlns:a16="http://schemas.microsoft.com/office/drawing/2014/main" id="{351358F1-60F9-4B3C-BC42-E527E1955948}"/>
              </a:ext>
            </a:extLst>
          </p:cNvPr>
          <p:cNvSpPr txBox="1"/>
          <p:nvPr/>
        </p:nvSpPr>
        <p:spPr>
          <a:xfrm>
            <a:off x="937321" y="153241"/>
            <a:ext cx="10646229"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septiembre de 2024</a:t>
            </a:r>
          </a:p>
        </p:txBody>
      </p:sp>
      <p:sp>
        <p:nvSpPr>
          <p:cNvPr id="13" name="CuadroTexto 4">
            <a:extLst>
              <a:ext uri="{FF2B5EF4-FFF2-40B4-BE49-F238E27FC236}">
                <a16:creationId xmlns:a16="http://schemas.microsoft.com/office/drawing/2014/main" id="{D3B257F1-5C3D-4EA3-99D1-5AC37F6A473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E5376874-62EC-619D-A678-5E564695A239}"/>
              </a:ext>
            </a:extLst>
          </p:cNvPr>
          <p:cNvGraphicFramePr>
            <a:graphicFrameLocks noGrp="1"/>
          </p:cNvGraphicFramePr>
          <p:nvPr/>
        </p:nvGraphicFramePr>
        <p:xfrm>
          <a:off x="1910080"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rgbClr val="002060"/>
                          </a:solidFill>
                          <a:effectLst/>
                          <a:latin typeface="+mn-lt"/>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395.864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59.275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mn-lt"/>
                        </a:rPr>
                        <a:t>14,97%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4" name="CuadroTexto 3">
            <a:extLst>
              <a:ext uri="{FF2B5EF4-FFF2-40B4-BE49-F238E27FC236}">
                <a16:creationId xmlns:a16="http://schemas.microsoft.com/office/drawing/2014/main" id="{84F91624-11A8-E1EA-79BB-922BC17355F7}"/>
              </a:ext>
            </a:extLst>
          </p:cNvPr>
          <p:cNvSpPr txBox="1"/>
          <p:nvPr/>
        </p:nvSpPr>
        <p:spPr>
          <a:xfrm>
            <a:off x="1817582" y="3926851"/>
            <a:ext cx="6981591"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 de septiembre de 2024.</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80235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BC788A-24BF-37FA-D794-09E48C6B7F7B}"/>
            </a:ext>
          </a:extLst>
        </p:cNvPr>
        <p:cNvGrpSpPr/>
        <p:nvPr/>
      </p:nvGrpSpPr>
      <p:grpSpPr>
        <a:xfrm>
          <a:off x="0" y="0"/>
          <a:ext cx="0" cy="0"/>
          <a:chOff x="0" y="0"/>
          <a:chExt cx="0" cy="0"/>
        </a:xfrm>
      </p:grpSpPr>
      <p:sp>
        <p:nvSpPr>
          <p:cNvPr id="39" name="CuadroTexto 38">
            <a:extLst>
              <a:ext uri="{FF2B5EF4-FFF2-40B4-BE49-F238E27FC236}">
                <a16:creationId xmlns:a16="http://schemas.microsoft.com/office/drawing/2014/main" id="{DC12507E-8DC4-F5A5-738B-B360D4D4AB53}"/>
              </a:ext>
            </a:extLst>
          </p:cNvPr>
          <p:cNvSpPr txBox="1"/>
          <p:nvPr/>
        </p:nvSpPr>
        <p:spPr>
          <a:xfrm>
            <a:off x="1779588" y="95250"/>
            <a:ext cx="9880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FINANCIERO</a:t>
            </a:r>
          </a:p>
          <a:p>
            <a:pPr lvl="1">
              <a:defRPr/>
            </a:pPr>
            <a:r>
              <a:rPr lang="es-CO" sz="1600" b="0" dirty="0">
                <a:solidFill>
                  <a:schemeClr val="accent1">
                    <a:lumMod val="50000"/>
                  </a:schemeClr>
                </a:solidFill>
              </a:rPr>
              <a:t>catastro suscriptores a septiembre  2024</a:t>
            </a:r>
            <a:endParaRPr lang="es-CO" sz="1600" b="0" kern="0" dirty="0">
              <a:solidFill>
                <a:schemeClr val="accent1">
                  <a:lumMod val="50000"/>
                </a:schemeClr>
              </a:solidFill>
            </a:endParaRPr>
          </a:p>
        </p:txBody>
      </p:sp>
      <p:cxnSp>
        <p:nvCxnSpPr>
          <p:cNvPr id="40" name="Conector recto 39">
            <a:extLst>
              <a:ext uri="{FF2B5EF4-FFF2-40B4-BE49-F238E27FC236}">
                <a16:creationId xmlns:a16="http://schemas.microsoft.com/office/drawing/2014/main" id="{35C0EFBE-8056-D891-CE5E-6429F78D8FE2}"/>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06D86AA-5D78-9E44-993B-306EDFAE533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AEF875BE-BA46-B4A1-3B1B-64CBEE3FFB2C}"/>
              </a:ext>
            </a:extLst>
          </p:cNvPr>
          <p:cNvSpPr txBox="1">
            <a:spLocks noChangeArrowheads="1"/>
          </p:cNvSpPr>
          <p:nvPr/>
        </p:nvSpPr>
        <p:spPr bwMode="auto">
          <a:xfrm>
            <a:off x="88900" y="6457274"/>
            <a:ext cx="9179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s-ES" altLang="es-CO" sz="1200" dirty="0">
                <a:solidFill>
                  <a:schemeClr val="accent1">
                    <a:lumMod val="50000"/>
                  </a:schemeClr>
                </a:solidFill>
              </a:rPr>
              <a:t>Información del archivo plano de catastro a corte del 30-septiembre-2024 - Descargado del SIGAB el 02 de octubre de 2024</a:t>
            </a:r>
            <a:endParaRPr lang="es-CO" altLang="es-CO" sz="1200" dirty="0">
              <a:solidFill>
                <a:schemeClr val="accent1">
                  <a:lumMod val="50000"/>
                </a:schemeClr>
              </a:solidFill>
            </a:endParaRPr>
          </a:p>
        </p:txBody>
      </p:sp>
      <p:graphicFrame>
        <p:nvGraphicFramePr>
          <p:cNvPr id="2" name="Tabla 1">
            <a:extLst>
              <a:ext uri="{FF2B5EF4-FFF2-40B4-BE49-F238E27FC236}">
                <a16:creationId xmlns:a16="http://schemas.microsoft.com/office/drawing/2014/main" id="{7A443058-65B0-099F-D8C1-EB7628C1F70B}"/>
              </a:ext>
            </a:extLst>
          </p:cNvPr>
          <p:cNvGraphicFramePr>
            <a:graphicFrameLocks noGrp="1"/>
          </p:cNvGraphicFramePr>
          <p:nvPr/>
        </p:nvGraphicFramePr>
        <p:xfrm>
          <a:off x="1168732" y="1255339"/>
          <a:ext cx="9179379" cy="4531132"/>
        </p:xfrm>
        <a:graphic>
          <a:graphicData uri="http://schemas.openxmlformats.org/drawingml/2006/table">
            <a:tbl>
              <a:tblPr/>
              <a:tblGrid>
                <a:gridCol w="766185">
                  <a:extLst>
                    <a:ext uri="{9D8B030D-6E8A-4147-A177-3AD203B41FA5}">
                      <a16:colId xmlns:a16="http://schemas.microsoft.com/office/drawing/2014/main" val="807907606"/>
                    </a:ext>
                  </a:extLst>
                </a:gridCol>
                <a:gridCol w="663539">
                  <a:extLst>
                    <a:ext uri="{9D8B030D-6E8A-4147-A177-3AD203B41FA5}">
                      <a16:colId xmlns:a16="http://schemas.microsoft.com/office/drawing/2014/main" val="950374515"/>
                    </a:ext>
                  </a:extLst>
                </a:gridCol>
                <a:gridCol w="1320685">
                  <a:extLst>
                    <a:ext uri="{9D8B030D-6E8A-4147-A177-3AD203B41FA5}">
                      <a16:colId xmlns:a16="http://schemas.microsoft.com/office/drawing/2014/main" val="2296872053"/>
                    </a:ext>
                  </a:extLst>
                </a:gridCol>
                <a:gridCol w="815301">
                  <a:extLst>
                    <a:ext uri="{9D8B030D-6E8A-4147-A177-3AD203B41FA5}">
                      <a16:colId xmlns:a16="http://schemas.microsoft.com/office/drawing/2014/main" val="635967231"/>
                    </a:ext>
                  </a:extLst>
                </a:gridCol>
                <a:gridCol w="785830">
                  <a:extLst>
                    <a:ext uri="{9D8B030D-6E8A-4147-A177-3AD203B41FA5}">
                      <a16:colId xmlns:a16="http://schemas.microsoft.com/office/drawing/2014/main" val="3413981540"/>
                    </a:ext>
                  </a:extLst>
                </a:gridCol>
                <a:gridCol w="780940">
                  <a:extLst>
                    <a:ext uri="{9D8B030D-6E8A-4147-A177-3AD203B41FA5}">
                      <a16:colId xmlns:a16="http://schemas.microsoft.com/office/drawing/2014/main" val="3267000421"/>
                    </a:ext>
                  </a:extLst>
                </a:gridCol>
                <a:gridCol w="1144348">
                  <a:extLst>
                    <a:ext uri="{9D8B030D-6E8A-4147-A177-3AD203B41FA5}">
                      <a16:colId xmlns:a16="http://schemas.microsoft.com/office/drawing/2014/main" val="2495078151"/>
                    </a:ext>
                  </a:extLst>
                </a:gridCol>
                <a:gridCol w="766185">
                  <a:extLst>
                    <a:ext uri="{9D8B030D-6E8A-4147-A177-3AD203B41FA5}">
                      <a16:colId xmlns:a16="http://schemas.microsoft.com/office/drawing/2014/main" val="1432797428"/>
                    </a:ext>
                  </a:extLst>
                </a:gridCol>
                <a:gridCol w="746540">
                  <a:extLst>
                    <a:ext uri="{9D8B030D-6E8A-4147-A177-3AD203B41FA5}">
                      <a16:colId xmlns:a16="http://schemas.microsoft.com/office/drawing/2014/main" val="3086521956"/>
                    </a:ext>
                  </a:extLst>
                </a:gridCol>
                <a:gridCol w="1389826">
                  <a:extLst>
                    <a:ext uri="{9D8B030D-6E8A-4147-A177-3AD203B41FA5}">
                      <a16:colId xmlns:a16="http://schemas.microsoft.com/office/drawing/2014/main" val="3784188939"/>
                    </a:ext>
                  </a:extLst>
                </a:gridCol>
              </a:tblGrid>
              <a:tr h="175527">
                <a:tc gridSpan="10">
                  <a:txBody>
                    <a:bodyPr/>
                    <a:lstStyle/>
                    <a:p>
                      <a:pPr algn="ctr" rtl="0" fontAlgn="ctr"/>
                      <a:r>
                        <a:rPr lang="es-CO" sz="900" b="1" i="0" u="none" strike="noStrike" dirty="0">
                          <a:solidFill>
                            <a:schemeClr val="accent1">
                              <a:lumMod val="50000"/>
                            </a:schemeClr>
                          </a:solidFill>
                          <a:effectLst/>
                          <a:latin typeface="+mn-lt"/>
                        </a:rPr>
                        <a:t>CATASTRO DE SUSCRIPTORES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7003935"/>
                  </a:ext>
                </a:extLst>
              </a:tr>
              <a:tr h="175527">
                <a:tc rowSpan="2">
                  <a:txBody>
                    <a:bodyPr/>
                    <a:lstStyle/>
                    <a:p>
                      <a:pPr algn="ctr" rtl="0" fontAlgn="ctr"/>
                      <a:r>
                        <a:rPr lang="es-CO" sz="900" b="1" i="0" u="none" strike="noStrike" dirty="0">
                          <a:solidFill>
                            <a:schemeClr val="accent1">
                              <a:lumMod val="50000"/>
                            </a:schemeClr>
                          </a:solidFill>
                          <a:effectLst/>
                          <a:latin typeface="+mn-lt"/>
                        </a:rPr>
                        <a:t>ASE</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900" b="1" i="0" u="none" strike="noStrike" dirty="0">
                          <a:solidFill>
                            <a:schemeClr val="accent1">
                              <a:lumMod val="50000"/>
                            </a:schemeClr>
                          </a:solidFill>
                          <a:effectLst/>
                          <a:latin typeface="+mn-lt"/>
                        </a:rPr>
                        <a:t>LOCALIDAD</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900" b="1" i="0" u="none" strike="noStrike">
                          <a:solidFill>
                            <a:schemeClr val="accent1">
                              <a:lumMod val="50000"/>
                            </a:schemeClr>
                          </a:solidFill>
                          <a:effectLst/>
                          <a:latin typeface="+mn-lt"/>
                        </a:rPr>
                        <a:t>NOMBRE LOCALIDAD</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900" b="1" i="0" u="none" strike="noStrike">
                          <a:solidFill>
                            <a:schemeClr val="accent1">
                              <a:lumMod val="50000"/>
                            </a:schemeClr>
                          </a:solidFill>
                          <a:effectLst/>
                          <a:latin typeface="+mn-lt"/>
                        </a:rPr>
                        <a:t># SUSCRIPTORES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900" b="1" i="0" u="none" strike="noStrike" dirty="0">
                          <a:solidFill>
                            <a:schemeClr val="accent1">
                              <a:lumMod val="50000"/>
                            </a:schemeClr>
                          </a:solidFill>
                          <a:effectLst/>
                          <a:latin typeface="+mn-lt"/>
                        </a:rPr>
                        <a:t># USUARIOS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900" b="1" i="0" u="none" strike="noStrike">
                          <a:solidFill>
                            <a:schemeClr val="accent1">
                              <a:lumMod val="50000"/>
                            </a:schemeClr>
                          </a:solidFill>
                          <a:effectLst/>
                          <a:latin typeface="+mn-lt"/>
                        </a:rPr>
                        <a:t># INMUEBLES DESOCUPADOS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MX" sz="900" b="1" i="0" u="none" strike="noStrike">
                          <a:solidFill>
                            <a:schemeClr val="accent1">
                              <a:lumMod val="50000"/>
                            </a:schemeClr>
                          </a:solidFill>
                          <a:effectLst/>
                          <a:latin typeface="+mn-lt"/>
                        </a:rPr>
                        <a:t>CUENTAS CON DESCUENTO POR LA NO RECOLECCIÓN PUERTA A PUERTA</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gridSpan="2">
                  <a:txBody>
                    <a:bodyPr/>
                    <a:lstStyle/>
                    <a:p>
                      <a:pPr algn="ctr" rtl="0" fontAlgn="ctr"/>
                      <a:r>
                        <a:rPr lang="es-CO" sz="900" b="1" i="0" u="none" strike="noStrike">
                          <a:solidFill>
                            <a:schemeClr val="accent1">
                              <a:lumMod val="50000"/>
                            </a:schemeClr>
                          </a:solidFill>
                          <a:effectLst/>
                          <a:latin typeface="+mn-lt"/>
                        </a:rPr>
                        <a:t>TIPO DE POBLACIÓN</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hMerge="1">
                  <a:txBody>
                    <a:bodyPr/>
                    <a:lstStyle/>
                    <a:p>
                      <a:endParaRPr lang="es-CO"/>
                    </a:p>
                  </a:txBody>
                  <a:tcPr/>
                </a:tc>
                <a:tc rowSpan="2">
                  <a:txBody>
                    <a:bodyPr/>
                    <a:lstStyle/>
                    <a:p>
                      <a:pPr algn="ctr" rtl="0" fontAlgn="ctr"/>
                      <a:r>
                        <a:rPr lang="es-MX" sz="900" b="1" i="0" u="none" strike="noStrike">
                          <a:solidFill>
                            <a:schemeClr val="accent1">
                              <a:lumMod val="50000"/>
                            </a:schemeClr>
                          </a:solidFill>
                          <a:effectLst/>
                          <a:latin typeface="+mn-lt"/>
                        </a:rPr>
                        <a:t> TOTAL DE CUENTAS CONTRATO VINCULADAS A LA ACTIVIDAD DE APROVECHAMIENTO</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extLst>
                  <a:ext uri="{0D108BD9-81ED-4DB2-BD59-A6C34878D82A}">
                    <a16:rowId xmlns:a16="http://schemas.microsoft.com/office/drawing/2014/main" val="4012336853"/>
                  </a:ext>
                </a:extLst>
              </a:tr>
              <a:tr h="494011">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900" b="1" i="0" u="none" strike="noStrike">
                          <a:solidFill>
                            <a:schemeClr val="accent1">
                              <a:lumMod val="50000"/>
                            </a:schemeClr>
                          </a:solidFill>
                          <a:effectLst/>
                          <a:latin typeface="+mn-lt"/>
                        </a:rPr>
                        <a:t>SUSCRIPTORES RURALES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chemeClr val="accent1">
                              <a:lumMod val="50000"/>
                            </a:schemeClr>
                          </a:solidFill>
                          <a:effectLst/>
                          <a:latin typeface="+mn-lt"/>
                        </a:rPr>
                        <a:t>SUSCRIPTORES URBANOS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vMerge="1">
                  <a:txBody>
                    <a:bodyPr/>
                    <a:lstStyle/>
                    <a:p>
                      <a:endParaRPr lang="es-CO"/>
                    </a:p>
                  </a:txBody>
                  <a:tcPr/>
                </a:tc>
                <a:extLst>
                  <a:ext uri="{0D108BD9-81ED-4DB2-BD59-A6C34878D82A}">
                    <a16:rowId xmlns:a16="http://schemas.microsoft.com/office/drawing/2014/main" val="3729743757"/>
                  </a:ext>
                </a:extLst>
              </a:tr>
              <a:tr h="175527">
                <a:tc rowSpan="7">
                  <a:txBody>
                    <a:bodyPr/>
                    <a:lstStyle/>
                    <a:p>
                      <a:pPr algn="ctr" fontAlgn="ctr"/>
                      <a:r>
                        <a:rPr lang="es-CO" sz="900" b="1" i="0" u="none" strike="noStrike" dirty="0">
                          <a:solidFill>
                            <a:schemeClr val="accent1">
                              <a:lumMod val="50000"/>
                            </a:schemeClr>
                          </a:solidFill>
                          <a:effectLst/>
                          <a:latin typeface="+mn-lt"/>
                        </a:rPr>
                        <a:t>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CANDELARIA</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8.920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12.503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200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376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8.920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7">
                  <a:txBody>
                    <a:bodyPr/>
                    <a:lstStyle/>
                    <a:p>
                      <a:pPr algn="ctr" rtl="0" fontAlgn="ctr"/>
                      <a:r>
                        <a:rPr lang="es-CO" sz="900" b="0" i="0" u="none" strike="noStrike">
                          <a:solidFill>
                            <a:schemeClr val="accent1">
                              <a:lumMod val="50000"/>
                            </a:schemeClr>
                          </a:solidFill>
                          <a:effectLst/>
                          <a:latin typeface="+mn-lt"/>
                        </a:rPr>
                        <a:t>43.181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939074664"/>
                  </a:ext>
                </a:extLst>
              </a:tr>
              <a:tr h="175527">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CHAPINERO</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107.983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117.159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1040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2.301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966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107.017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293790987"/>
                  </a:ext>
                </a:extLst>
              </a:tr>
              <a:tr h="175527">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SAN CRISTOBAL</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101.014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142.371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1.600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8.592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62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100.952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179177050"/>
                  </a:ext>
                </a:extLst>
              </a:tr>
              <a:tr h="175527">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SANTA FE</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47.511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61.624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1025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1.733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64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47.447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122449813"/>
                  </a:ext>
                </a:extLst>
              </a:tr>
              <a:tr h="175527">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20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SUMAPAZ</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143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492923491"/>
                  </a:ext>
                </a:extLst>
              </a:tr>
              <a:tr h="175527">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USAQUEN</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234.821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258.202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1207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1.748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424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234.397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957889972"/>
                  </a:ext>
                </a:extLst>
              </a:tr>
              <a:tr h="175527">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USME</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100.935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143.426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1076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3.321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222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100.713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743435964"/>
                  </a:ext>
                </a:extLst>
              </a:tr>
              <a:tr h="175527">
                <a:tc rowSpan="8">
                  <a:txBody>
                    <a:bodyPr/>
                    <a:lstStyle/>
                    <a:p>
                      <a:pPr algn="ctr" fontAlgn="ctr"/>
                      <a:r>
                        <a:rPr lang="es-CO" sz="900" b="1" i="0" u="none" strike="noStrike" dirty="0">
                          <a:solidFill>
                            <a:schemeClr val="accent1">
                              <a:lumMod val="50000"/>
                            </a:schemeClr>
                          </a:solidFill>
                          <a:effectLst/>
                          <a:latin typeface="+mn-lt"/>
                        </a:rPr>
                        <a:t>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ANTONIO NARIÑO</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27.889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44.375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511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287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27.889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8">
                  <a:txBody>
                    <a:bodyPr/>
                    <a:lstStyle/>
                    <a:p>
                      <a:pPr algn="ctr" rtl="0" fontAlgn="ctr"/>
                      <a:r>
                        <a:rPr lang="es-CO" sz="900" b="0" i="0" u="none" strike="noStrike">
                          <a:solidFill>
                            <a:schemeClr val="accent1">
                              <a:lumMod val="50000"/>
                            </a:schemeClr>
                          </a:solidFill>
                          <a:effectLst/>
                          <a:latin typeface="+mn-lt"/>
                        </a:rPr>
                        <a:t>384.030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3668128073"/>
                  </a:ext>
                </a:extLst>
              </a:tr>
              <a:tr h="175527">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BOSA</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175.232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263.268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1.508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8.329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175.232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673869107"/>
                  </a:ext>
                </a:extLst>
              </a:tr>
              <a:tr h="175527">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19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CIUDAD BOLIVAR</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133.029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215.609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1031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38.127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1.758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131.271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515838557"/>
                  </a:ext>
                </a:extLst>
              </a:tr>
              <a:tr h="175527">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14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LOS MARTIRES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33.798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53.230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433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212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33.798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282547385"/>
                  </a:ext>
                </a:extLst>
              </a:tr>
              <a:tr h="175527">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16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PUENTE ARANDA</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74.523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110.267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1.171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3.149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74.523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338236480"/>
                  </a:ext>
                </a:extLst>
              </a:tr>
              <a:tr h="175527">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18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RAFAEL URIBE URIBE</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87.238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144.096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1.205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22.203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87.238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044805694"/>
                  </a:ext>
                </a:extLst>
              </a:tr>
              <a:tr h="175527">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13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TEUSAQUILLO</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70.492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84.195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575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1.460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70.492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15121565"/>
                  </a:ext>
                </a:extLst>
              </a:tr>
              <a:tr h="175527">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TUNJUELITO</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36.323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66.047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612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2994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36.323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18936405"/>
                  </a:ext>
                </a:extLst>
              </a:tr>
              <a:tr h="175527">
                <a:tc rowSpan="2">
                  <a:txBody>
                    <a:bodyPr/>
                    <a:lstStyle/>
                    <a:p>
                      <a:pPr algn="ctr" fontAlgn="ctr"/>
                      <a:r>
                        <a:rPr lang="es-CO" sz="900" b="1" i="0" u="none" strike="noStrike" dirty="0">
                          <a:solidFill>
                            <a:schemeClr val="accent1">
                              <a:lumMod val="50000"/>
                            </a:schemeClr>
                          </a:solidFill>
                          <a:effectLst/>
                          <a:latin typeface="+mn-lt"/>
                        </a:rPr>
                        <a:t>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FONTIBÓN</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138.956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162.792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855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63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138.956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2">
                  <a:txBody>
                    <a:bodyPr/>
                    <a:lstStyle/>
                    <a:p>
                      <a:pPr algn="ctr" rtl="0" fontAlgn="ctr"/>
                      <a:r>
                        <a:rPr lang="es-CO" sz="900" b="0" i="0" u="none" strike="noStrike" dirty="0">
                          <a:solidFill>
                            <a:schemeClr val="accent1">
                              <a:lumMod val="50000"/>
                            </a:schemeClr>
                          </a:solidFill>
                          <a:effectLst/>
                          <a:latin typeface="+mn-lt"/>
                        </a:rPr>
                        <a:t>101.282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3802978051"/>
                  </a:ext>
                </a:extLst>
              </a:tr>
              <a:tr h="175527">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KENNEDY</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329.774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403.564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2.747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3.369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329.774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01372454"/>
                  </a:ext>
                </a:extLst>
              </a:tr>
              <a:tr h="175527">
                <a:tc rowSpan="2">
                  <a:txBody>
                    <a:bodyPr/>
                    <a:lstStyle/>
                    <a:p>
                      <a:pPr algn="ctr" fontAlgn="ctr"/>
                      <a:r>
                        <a:rPr lang="es-CO" sz="900" b="1" i="0" u="none" strike="noStrike" dirty="0">
                          <a:solidFill>
                            <a:schemeClr val="accent1">
                              <a:lumMod val="50000"/>
                            </a:schemeClr>
                          </a:solidFill>
                          <a:effectLst/>
                          <a:latin typeface="+mn-lt"/>
                        </a:rPr>
                        <a:t>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BARRIOS UNIDOS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55.676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79.003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951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135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55.676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2">
                  <a:txBody>
                    <a:bodyPr/>
                    <a:lstStyle/>
                    <a:p>
                      <a:pPr algn="ctr" rtl="0" fontAlgn="ctr"/>
                      <a:r>
                        <a:rPr lang="es-CO" sz="900" b="0" i="0" u="none" strike="noStrike" dirty="0">
                          <a:solidFill>
                            <a:schemeClr val="accent1">
                              <a:lumMod val="50000"/>
                            </a:schemeClr>
                          </a:solidFill>
                          <a:effectLst/>
                          <a:latin typeface="+mn-lt"/>
                        </a:rPr>
                        <a:t>95.659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3955393250"/>
                  </a:ext>
                </a:extLst>
              </a:tr>
              <a:tr h="175527">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10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ENGATIVÁ</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232.992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325.060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2571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235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232.992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440002170"/>
                  </a:ext>
                </a:extLst>
              </a:tr>
              <a:tr h="175527">
                <a:tc>
                  <a:txBody>
                    <a:bodyPr/>
                    <a:lstStyle/>
                    <a:p>
                      <a:pPr algn="ctr" fontAlgn="b"/>
                      <a:r>
                        <a:rPr lang="es-CO" sz="900" b="1" i="0" u="none" strike="noStrike" dirty="0">
                          <a:solidFill>
                            <a:schemeClr val="accent1">
                              <a:lumMod val="50000"/>
                            </a:schemeClr>
                          </a:solidFill>
                          <a:effectLst/>
                          <a:latin typeface="+mn-lt"/>
                        </a:rPr>
                        <a:t>5</a:t>
                      </a:r>
                    </a:p>
                  </a:txBody>
                  <a:tcPr marL="7484" marR="7484" marT="7484" marB="0" anchor="b">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SUBA</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395.864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444.979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1.065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11.409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1.633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394.231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59.275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939408103"/>
                  </a:ext>
                </a:extLst>
              </a:tr>
              <a:tr h="175527">
                <a:tc gridSpan="3">
                  <a:txBody>
                    <a:bodyPr/>
                    <a:lstStyle/>
                    <a:p>
                      <a:pPr algn="ctr" fontAlgn="b"/>
                      <a:r>
                        <a:rPr lang="es-CO" sz="900" b="1" i="0" u="none" strike="noStrike" dirty="0">
                          <a:solidFill>
                            <a:schemeClr val="accent1">
                              <a:lumMod val="50000"/>
                            </a:schemeClr>
                          </a:solidFill>
                          <a:effectLst/>
                          <a:latin typeface="+mn-lt"/>
                        </a:rPr>
                        <a:t>TOTAL</a:t>
                      </a:r>
                    </a:p>
                  </a:txBody>
                  <a:tcPr marL="7484" marR="7484" marT="7484" marB="0" anchor="b">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dirty="0">
                          <a:solidFill>
                            <a:schemeClr val="accent1">
                              <a:lumMod val="50000"/>
                            </a:schemeClr>
                          </a:solidFill>
                          <a:effectLst/>
                          <a:latin typeface="+mn-lt"/>
                        </a:rPr>
                        <a:t>2.393.113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dirty="0">
                          <a:solidFill>
                            <a:schemeClr val="accent1">
                              <a:lumMod val="50000"/>
                            </a:schemeClr>
                          </a:solidFill>
                          <a:effectLst/>
                          <a:latin typeface="+mn-lt"/>
                        </a:rPr>
                        <a:t>3.131.913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dirty="0">
                          <a:solidFill>
                            <a:schemeClr val="accent1">
                              <a:lumMod val="50000"/>
                            </a:schemeClr>
                          </a:solidFill>
                          <a:effectLst/>
                          <a:latin typeface="+mn-lt"/>
                        </a:rPr>
                        <a:t>21.385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dirty="0">
                          <a:solidFill>
                            <a:schemeClr val="accent1">
                              <a:lumMod val="50000"/>
                            </a:schemeClr>
                          </a:solidFill>
                          <a:effectLst/>
                          <a:latin typeface="+mn-lt"/>
                        </a:rPr>
                        <a:t>110.044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dirty="0">
                          <a:solidFill>
                            <a:schemeClr val="accent1">
                              <a:lumMod val="50000"/>
                            </a:schemeClr>
                          </a:solidFill>
                          <a:effectLst/>
                          <a:latin typeface="+mn-lt"/>
                        </a:rPr>
                        <a:t>5.272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dirty="0">
                          <a:solidFill>
                            <a:schemeClr val="accent1">
                              <a:lumMod val="50000"/>
                            </a:schemeClr>
                          </a:solidFill>
                          <a:effectLst/>
                          <a:latin typeface="+mn-lt"/>
                        </a:rPr>
                        <a:t>2.387.841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dirty="0">
                          <a:solidFill>
                            <a:schemeClr val="accent1">
                              <a:lumMod val="50000"/>
                            </a:schemeClr>
                          </a:solidFill>
                          <a:effectLst/>
                          <a:latin typeface="+mn-lt"/>
                        </a:rPr>
                        <a:t>683.427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2832739696"/>
                  </a:ext>
                </a:extLst>
              </a:tr>
            </a:tbl>
          </a:graphicData>
        </a:graphic>
      </p:graphicFrame>
      <p:sp>
        <p:nvSpPr>
          <p:cNvPr id="7" name="CuadroTexto 6">
            <a:extLst>
              <a:ext uri="{FF2B5EF4-FFF2-40B4-BE49-F238E27FC236}">
                <a16:creationId xmlns:a16="http://schemas.microsoft.com/office/drawing/2014/main" id="{3B2ACC9F-EA2C-4C51-B3DF-5D88CD4DE82C}"/>
              </a:ext>
            </a:extLst>
          </p:cNvPr>
          <p:cNvSpPr txBox="1"/>
          <p:nvPr/>
        </p:nvSpPr>
        <p:spPr>
          <a:xfrm>
            <a:off x="88900" y="6056538"/>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Tree>
    <p:extLst>
      <p:ext uri="{BB962C8B-B14F-4D97-AF65-F5344CB8AC3E}">
        <p14:creationId xmlns:p14="http://schemas.microsoft.com/office/powerpoint/2010/main" val="126738084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Imagen 13">
            <a:extLst>
              <a:ext uri="{FF2B5EF4-FFF2-40B4-BE49-F238E27FC236}">
                <a16:creationId xmlns:a16="http://schemas.microsoft.com/office/drawing/2014/main" id="{AED2DBF2-753E-4A35-A170-B6D14F46B1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41F7FFC4-67D7-461F-95A6-B7491F8BCBC8}"/>
              </a:ext>
            </a:extLst>
          </p:cNvPr>
          <p:cNvSpPr txBox="1"/>
          <p:nvPr/>
        </p:nvSpPr>
        <p:spPr>
          <a:xfrm>
            <a:off x="1382713" y="74613"/>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Facturación Y Recaudo  De Marzo 2018 a Septiembre 2024</a:t>
            </a:r>
          </a:p>
        </p:txBody>
      </p:sp>
      <p:cxnSp>
        <p:nvCxnSpPr>
          <p:cNvPr id="27" name="Conector recto 26">
            <a:extLst>
              <a:ext uri="{FF2B5EF4-FFF2-40B4-BE49-F238E27FC236}">
                <a16:creationId xmlns:a16="http://schemas.microsoft.com/office/drawing/2014/main" id="{3DFC3093-D42B-4FC0-B0E8-BB1C5C76A6A1}"/>
              </a:ext>
            </a:extLst>
          </p:cNvPr>
          <p:cNvCxnSpPr>
            <a:cxnSpLocks/>
          </p:cNvCxnSpPr>
          <p:nvPr/>
        </p:nvCxnSpPr>
        <p:spPr>
          <a:xfrm>
            <a:off x="71438"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7414" name="Imagen 27">
            <a:extLst>
              <a:ext uri="{FF2B5EF4-FFF2-40B4-BE49-F238E27FC236}">
                <a16:creationId xmlns:a16="http://schemas.microsoft.com/office/drawing/2014/main" id="{78C7989C-2741-4907-8D7C-42839B95D5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2288" y="71438"/>
            <a:ext cx="965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9C5FE466-6AF8-47E3-8E46-38A8A717EE0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3" name="CuadroTexto 12">
            <a:extLst>
              <a:ext uri="{FF2B5EF4-FFF2-40B4-BE49-F238E27FC236}">
                <a16:creationId xmlns:a16="http://schemas.microsoft.com/office/drawing/2014/main" id="{CEAF424F-B217-4698-9FF8-C8B5D2E4BEA6}"/>
              </a:ext>
            </a:extLst>
          </p:cNvPr>
          <p:cNvSpPr txBox="1"/>
          <p:nvPr/>
        </p:nvSpPr>
        <p:spPr>
          <a:xfrm>
            <a:off x="8739793" y="1153604"/>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2" name="Gráfico 1">
            <a:extLst>
              <a:ext uri="{FF2B5EF4-FFF2-40B4-BE49-F238E27FC236}">
                <a16:creationId xmlns:a16="http://schemas.microsoft.com/office/drawing/2014/main" id="{6284CCD2-30B1-BD6C-4902-87857502EBE6}"/>
              </a:ext>
            </a:extLst>
          </p:cNvPr>
          <p:cNvGraphicFramePr>
            <a:graphicFrameLocks/>
          </p:cNvGraphicFramePr>
          <p:nvPr/>
        </p:nvGraphicFramePr>
        <p:xfrm>
          <a:off x="1720850" y="1508368"/>
          <a:ext cx="8750299" cy="283534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 name="Tabla 3">
            <a:extLst>
              <a:ext uri="{FF2B5EF4-FFF2-40B4-BE49-F238E27FC236}">
                <a16:creationId xmlns:a16="http://schemas.microsoft.com/office/drawing/2014/main" id="{5A6AD546-B854-5FA5-556A-56E5DDA83937}"/>
              </a:ext>
            </a:extLst>
          </p:cNvPr>
          <p:cNvGraphicFramePr>
            <a:graphicFrameLocks noGrp="1"/>
          </p:cNvGraphicFramePr>
          <p:nvPr/>
        </p:nvGraphicFramePr>
        <p:xfrm>
          <a:off x="1720850" y="4536042"/>
          <a:ext cx="8750299" cy="1839316"/>
        </p:xfrm>
        <a:graphic>
          <a:graphicData uri="http://schemas.openxmlformats.org/drawingml/2006/table">
            <a:tbl>
              <a:tblPr/>
              <a:tblGrid>
                <a:gridCol w="1970245">
                  <a:extLst>
                    <a:ext uri="{9D8B030D-6E8A-4147-A177-3AD203B41FA5}">
                      <a16:colId xmlns:a16="http://schemas.microsoft.com/office/drawing/2014/main" val="1335693536"/>
                    </a:ext>
                  </a:extLst>
                </a:gridCol>
                <a:gridCol w="2525467">
                  <a:extLst>
                    <a:ext uri="{9D8B030D-6E8A-4147-A177-3AD203B41FA5}">
                      <a16:colId xmlns:a16="http://schemas.microsoft.com/office/drawing/2014/main" val="4023286216"/>
                    </a:ext>
                  </a:extLst>
                </a:gridCol>
                <a:gridCol w="2284342">
                  <a:extLst>
                    <a:ext uri="{9D8B030D-6E8A-4147-A177-3AD203B41FA5}">
                      <a16:colId xmlns:a16="http://schemas.microsoft.com/office/drawing/2014/main" val="1025792103"/>
                    </a:ext>
                  </a:extLst>
                </a:gridCol>
                <a:gridCol w="1970245">
                  <a:extLst>
                    <a:ext uri="{9D8B030D-6E8A-4147-A177-3AD203B41FA5}">
                      <a16:colId xmlns:a16="http://schemas.microsoft.com/office/drawing/2014/main" val="2034115346"/>
                    </a:ext>
                  </a:extLst>
                </a:gridCol>
              </a:tblGrid>
              <a:tr h="380040">
                <a:tc>
                  <a:txBody>
                    <a:bodyPr/>
                    <a:lstStyle/>
                    <a:p>
                      <a:pPr algn="ctr" rtl="0" fontAlgn="ctr"/>
                      <a:r>
                        <a:rPr lang="es-CO" sz="1200" b="1" i="0" u="none" strike="noStrike" dirty="0">
                          <a:solidFill>
                            <a:srgbClr val="2037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dirty="0">
                          <a:solidFill>
                            <a:srgbClr val="203764"/>
                          </a:solidFill>
                          <a:effectLst/>
                          <a:latin typeface="Calibri" panose="020F0502020204030204" pitchFamily="34" charset="0"/>
                        </a:rPr>
                        <a:t>*</a:t>
                      </a:r>
                      <a:r>
                        <a:rPr lang="es-MX" sz="1200" b="1" i="0" u="none" strike="noStrike" dirty="0" err="1">
                          <a:solidFill>
                            <a:srgbClr val="203764"/>
                          </a:solidFill>
                          <a:effectLst/>
                          <a:latin typeface="Calibri" panose="020F0502020204030204" pitchFamily="34" charset="0"/>
                        </a:rPr>
                        <a:t>vr</a:t>
                      </a:r>
                      <a:r>
                        <a:rPr lang="es-MX" sz="1200" b="1" i="0" u="none" strike="noStrike" dirty="0">
                          <a:solidFill>
                            <a:srgbClr val="203764"/>
                          </a:solidFill>
                          <a:effectLst/>
                          <a:latin typeface="Calibri" panose="020F0502020204030204" pitchFamily="34" charset="0"/>
                        </a:rPr>
                        <a:t>. total facturación a septiembre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764"/>
                          </a:solidFill>
                          <a:effectLst/>
                          <a:latin typeface="Calibri" panose="020F0502020204030204" pitchFamily="34" charset="0"/>
                        </a:rPr>
                        <a:t>*vr. total recaudo a septiembre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 recaudo</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360517288"/>
                  </a:ext>
                </a:extLst>
              </a:tr>
              <a:tr h="190020">
                <a:tc>
                  <a:txBody>
                    <a:bodyPr/>
                    <a:lstStyle/>
                    <a:p>
                      <a:pPr algn="ctr" rtl="0" fontAlgn="ctr"/>
                      <a:r>
                        <a:rPr lang="es-CO" sz="1200" b="0" i="0" u="none" strike="noStrike">
                          <a:solidFill>
                            <a:srgbClr val="203764"/>
                          </a:solidFill>
                          <a:effectLst/>
                          <a:latin typeface="Calibri" panose="020F0502020204030204" pitchFamily="34" charset="0"/>
                        </a:rPr>
                        <a:t>Promoambiental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$2.460.374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$1.358.586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55,22%</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985279478"/>
                  </a:ext>
                </a:extLst>
              </a:tr>
              <a:tr h="190020">
                <a:tc>
                  <a:txBody>
                    <a:bodyPr/>
                    <a:lstStyle/>
                    <a:p>
                      <a:pPr algn="ctr" rtl="0" fontAlgn="ctr"/>
                      <a:r>
                        <a:rPr lang="es-CO" sz="1200" b="0" i="0" u="none" strike="noStrike">
                          <a:solidFill>
                            <a:srgbClr val="203764"/>
                          </a:solidFill>
                          <a:effectLst/>
                          <a:latin typeface="Calibri" panose="020F0502020204030204" pitchFamily="34" charset="0"/>
                        </a:rPr>
                        <a:t>Lime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$2.111.320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$1.328.519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62,92%</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234363189"/>
                  </a:ext>
                </a:extLst>
              </a:tr>
              <a:tr h="190020">
                <a:tc>
                  <a:txBody>
                    <a:bodyPr/>
                    <a:lstStyle/>
                    <a:p>
                      <a:pPr algn="ctr" rtl="0" fontAlgn="ctr"/>
                      <a:r>
                        <a:rPr lang="es-CO" sz="1200" b="0" i="0" u="none" strike="noStrike">
                          <a:solidFill>
                            <a:srgbClr val="203764"/>
                          </a:solidFill>
                          <a:effectLst/>
                          <a:latin typeface="Calibri" panose="020F0502020204030204" pitchFamily="34" charset="0"/>
                        </a:rPr>
                        <a:t>Ciudad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$1.249.560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$946.870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75,78%</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17373567"/>
                  </a:ext>
                </a:extLst>
              </a:tr>
              <a:tr h="190020">
                <a:tc>
                  <a:txBody>
                    <a:bodyPr/>
                    <a:lstStyle/>
                    <a:p>
                      <a:pPr algn="ctr" rtl="0" fontAlgn="ctr"/>
                      <a:r>
                        <a:rPr lang="es-CO" sz="1200" b="0" i="0" u="none" strike="noStrike">
                          <a:solidFill>
                            <a:srgbClr val="203764"/>
                          </a:solidFill>
                          <a:effectLst/>
                          <a:latin typeface="Calibri" panose="020F0502020204030204" pitchFamily="34" charset="0"/>
                        </a:rPr>
                        <a:t>Bogotá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$1.099.951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$724.630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764"/>
                          </a:solidFill>
                          <a:effectLst/>
                          <a:latin typeface="Calibri" panose="020F0502020204030204" pitchFamily="34" charset="0"/>
                        </a:rPr>
                        <a:t>65,88%</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835173927"/>
                  </a:ext>
                </a:extLst>
              </a:tr>
              <a:tr h="190020">
                <a:tc>
                  <a:txBody>
                    <a:bodyPr/>
                    <a:lstStyle/>
                    <a:p>
                      <a:pPr algn="ctr" rtl="0" fontAlgn="ctr"/>
                      <a:r>
                        <a:rPr lang="es-CO" sz="1200" b="0" i="0" u="none" strike="noStrike">
                          <a:solidFill>
                            <a:srgbClr val="203764"/>
                          </a:solidFill>
                          <a:effectLst/>
                          <a:latin typeface="Calibri" panose="020F0502020204030204" pitchFamily="34" charset="0"/>
                        </a:rPr>
                        <a:t>Área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$1.119.806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$848.220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764"/>
                          </a:solidFill>
                          <a:effectLst/>
                          <a:latin typeface="Calibri" panose="020F0502020204030204" pitchFamily="34" charset="0"/>
                        </a:rPr>
                        <a:t>75,75%</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605783809"/>
                  </a:ext>
                </a:extLst>
              </a:tr>
              <a:tr h="190020">
                <a:tc>
                  <a:txBody>
                    <a:bodyPr/>
                    <a:lstStyle/>
                    <a:p>
                      <a:pPr algn="ctr" rtl="0" fontAlgn="ctr"/>
                      <a:r>
                        <a:rPr lang="es-CO" sz="1200" b="1" i="0" u="none" strike="noStrike">
                          <a:solidFill>
                            <a:srgbClr val="203764"/>
                          </a:solidFill>
                          <a:effectLst/>
                          <a:latin typeface="Calibri" panose="020F0502020204030204" pitchFamily="34" charset="0"/>
                        </a:rPr>
                        <a:t>Total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a:solidFill>
                            <a:srgbClr val="203764"/>
                          </a:solidFill>
                          <a:effectLst/>
                          <a:latin typeface="Calibri" panose="020F0502020204030204" pitchFamily="34" charset="0"/>
                        </a:rPr>
                        <a:t>$8.041.011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a:solidFill>
                            <a:srgbClr val="203764"/>
                          </a:solidFill>
                          <a:effectLst/>
                          <a:latin typeface="Calibri" panose="020F0502020204030204" pitchFamily="34" charset="0"/>
                        </a:rPr>
                        <a:t>$5.206.825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dirty="0">
                          <a:solidFill>
                            <a:srgbClr val="203764"/>
                          </a:solidFill>
                          <a:effectLst/>
                          <a:latin typeface="Calibri" panose="020F0502020204030204" pitchFamily="34" charset="0"/>
                        </a:rPr>
                        <a:t>64,75%</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862519783"/>
                  </a:ext>
                </a:extLst>
              </a:tr>
              <a:tr h="319156">
                <a:tc gridSpan="4">
                  <a:txBody>
                    <a:bodyPr/>
                    <a:lstStyle/>
                    <a:p>
                      <a:pPr algn="ctr" rtl="0" fontAlgn="ctr"/>
                      <a:r>
                        <a:rPr lang="es-MX" sz="1200" b="0" i="0" u="none" strike="noStrike" dirty="0">
                          <a:solidFill>
                            <a:srgbClr val="203764"/>
                          </a:solidFill>
                          <a:effectLst/>
                          <a:latin typeface="Calibri" panose="020F0502020204030204" pitchFamily="34" charset="0"/>
                        </a:rPr>
                        <a:t>*Nota: las cifras se presentan en millones de pesos</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125964249"/>
                  </a:ext>
                </a:extLst>
              </a:tr>
            </a:tbl>
          </a:graphicData>
        </a:graphic>
      </p:graphicFrame>
    </p:spTree>
    <p:extLst>
      <p:ext uri="{BB962C8B-B14F-4D97-AF65-F5344CB8AC3E}">
        <p14:creationId xmlns:p14="http://schemas.microsoft.com/office/powerpoint/2010/main" val="87917385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334426" y="6208850"/>
            <a:ext cx="11523145" cy="507831"/>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CO" sz="900">
                <a:solidFill>
                  <a:schemeClr val="accent1">
                    <a:lumMod val="50000"/>
                  </a:schemeClr>
                </a:solidFill>
              </a:rPr>
              <a:t>Periodo comprendido entre el 12 de febrero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manual y áreas públicas (km) 2018 a 2023</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2937" y="138718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60207" y="1500799"/>
            <a:ext cx="1434278" cy="812326"/>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277201" y="1766705"/>
            <a:ext cx="1511405"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19113" y="162014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41793" y="1603626"/>
            <a:ext cx="152727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480C9055-6B58-415B-8FEF-9A892542AFD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51634" y="1699895"/>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F3CE5724-7CE5-4521-8E31-CE7436823CE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37499" y="1199482"/>
            <a:ext cx="1055081" cy="602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Tabla 5">
            <a:extLst>
              <a:ext uri="{FF2B5EF4-FFF2-40B4-BE49-F238E27FC236}">
                <a16:creationId xmlns:a16="http://schemas.microsoft.com/office/drawing/2014/main" id="{302A6DD2-1FA4-ADA1-DDBF-AB47BFA76BF8}"/>
              </a:ext>
            </a:extLst>
          </p:cNvPr>
          <p:cNvGraphicFramePr>
            <a:graphicFrameLocks noGrp="1"/>
          </p:cNvGraphicFramePr>
          <p:nvPr>
            <p:extLst>
              <p:ext uri="{D42A27DB-BD31-4B8C-83A1-F6EECF244321}">
                <p14:modId xmlns:p14="http://schemas.microsoft.com/office/powerpoint/2010/main" val="1115172943"/>
              </p:ext>
            </p:extLst>
          </p:nvPr>
        </p:nvGraphicFramePr>
        <p:xfrm>
          <a:off x="334423" y="2509216"/>
          <a:ext cx="11523147" cy="3446924"/>
        </p:xfrm>
        <a:graphic>
          <a:graphicData uri="http://schemas.openxmlformats.org/drawingml/2006/table">
            <a:tbl>
              <a:tblPr/>
              <a:tblGrid>
                <a:gridCol w="747245">
                  <a:extLst>
                    <a:ext uri="{9D8B030D-6E8A-4147-A177-3AD203B41FA5}">
                      <a16:colId xmlns:a16="http://schemas.microsoft.com/office/drawing/2014/main" val="2089923234"/>
                    </a:ext>
                  </a:extLst>
                </a:gridCol>
                <a:gridCol w="971418">
                  <a:extLst>
                    <a:ext uri="{9D8B030D-6E8A-4147-A177-3AD203B41FA5}">
                      <a16:colId xmlns:a16="http://schemas.microsoft.com/office/drawing/2014/main" val="4293681370"/>
                    </a:ext>
                  </a:extLst>
                </a:gridCol>
                <a:gridCol w="286444">
                  <a:extLst>
                    <a:ext uri="{9D8B030D-6E8A-4147-A177-3AD203B41FA5}">
                      <a16:colId xmlns:a16="http://schemas.microsoft.com/office/drawing/2014/main" val="3981728108"/>
                    </a:ext>
                  </a:extLst>
                </a:gridCol>
                <a:gridCol w="759700">
                  <a:extLst>
                    <a:ext uri="{9D8B030D-6E8A-4147-A177-3AD203B41FA5}">
                      <a16:colId xmlns:a16="http://schemas.microsoft.com/office/drawing/2014/main" val="649109470"/>
                    </a:ext>
                  </a:extLst>
                </a:gridCol>
                <a:gridCol w="896693">
                  <a:extLst>
                    <a:ext uri="{9D8B030D-6E8A-4147-A177-3AD203B41FA5}">
                      <a16:colId xmlns:a16="http://schemas.microsoft.com/office/drawing/2014/main" val="2215550466"/>
                    </a:ext>
                  </a:extLst>
                </a:gridCol>
                <a:gridCol w="286444">
                  <a:extLst>
                    <a:ext uri="{9D8B030D-6E8A-4147-A177-3AD203B41FA5}">
                      <a16:colId xmlns:a16="http://schemas.microsoft.com/office/drawing/2014/main" val="1878559547"/>
                    </a:ext>
                  </a:extLst>
                </a:gridCol>
                <a:gridCol w="759700">
                  <a:extLst>
                    <a:ext uri="{9D8B030D-6E8A-4147-A177-3AD203B41FA5}">
                      <a16:colId xmlns:a16="http://schemas.microsoft.com/office/drawing/2014/main" val="1812408327"/>
                    </a:ext>
                  </a:extLst>
                </a:gridCol>
                <a:gridCol w="934057">
                  <a:extLst>
                    <a:ext uri="{9D8B030D-6E8A-4147-A177-3AD203B41FA5}">
                      <a16:colId xmlns:a16="http://schemas.microsoft.com/office/drawing/2014/main" val="2296722846"/>
                    </a:ext>
                  </a:extLst>
                </a:gridCol>
                <a:gridCol w="286444">
                  <a:extLst>
                    <a:ext uri="{9D8B030D-6E8A-4147-A177-3AD203B41FA5}">
                      <a16:colId xmlns:a16="http://schemas.microsoft.com/office/drawing/2014/main" val="1933829018"/>
                    </a:ext>
                  </a:extLst>
                </a:gridCol>
                <a:gridCol w="759700">
                  <a:extLst>
                    <a:ext uri="{9D8B030D-6E8A-4147-A177-3AD203B41FA5}">
                      <a16:colId xmlns:a16="http://schemas.microsoft.com/office/drawing/2014/main" val="3867702804"/>
                    </a:ext>
                  </a:extLst>
                </a:gridCol>
                <a:gridCol w="887354">
                  <a:extLst>
                    <a:ext uri="{9D8B030D-6E8A-4147-A177-3AD203B41FA5}">
                      <a16:colId xmlns:a16="http://schemas.microsoft.com/office/drawing/2014/main" val="3759820335"/>
                    </a:ext>
                  </a:extLst>
                </a:gridCol>
                <a:gridCol w="286444">
                  <a:extLst>
                    <a:ext uri="{9D8B030D-6E8A-4147-A177-3AD203B41FA5}">
                      <a16:colId xmlns:a16="http://schemas.microsoft.com/office/drawing/2014/main" val="1606128688"/>
                    </a:ext>
                  </a:extLst>
                </a:gridCol>
                <a:gridCol w="759700">
                  <a:extLst>
                    <a:ext uri="{9D8B030D-6E8A-4147-A177-3AD203B41FA5}">
                      <a16:colId xmlns:a16="http://schemas.microsoft.com/office/drawing/2014/main" val="1816986331"/>
                    </a:ext>
                  </a:extLst>
                </a:gridCol>
                <a:gridCol w="946511">
                  <a:extLst>
                    <a:ext uri="{9D8B030D-6E8A-4147-A177-3AD203B41FA5}">
                      <a16:colId xmlns:a16="http://schemas.microsoft.com/office/drawing/2014/main" val="1880238024"/>
                    </a:ext>
                  </a:extLst>
                </a:gridCol>
                <a:gridCol w="286444">
                  <a:extLst>
                    <a:ext uri="{9D8B030D-6E8A-4147-A177-3AD203B41FA5}">
                      <a16:colId xmlns:a16="http://schemas.microsoft.com/office/drawing/2014/main" val="3977908244"/>
                    </a:ext>
                  </a:extLst>
                </a:gridCol>
                <a:gridCol w="759700">
                  <a:extLst>
                    <a:ext uri="{9D8B030D-6E8A-4147-A177-3AD203B41FA5}">
                      <a16:colId xmlns:a16="http://schemas.microsoft.com/office/drawing/2014/main" val="3223257086"/>
                    </a:ext>
                  </a:extLst>
                </a:gridCol>
                <a:gridCol w="909149">
                  <a:extLst>
                    <a:ext uri="{9D8B030D-6E8A-4147-A177-3AD203B41FA5}">
                      <a16:colId xmlns:a16="http://schemas.microsoft.com/office/drawing/2014/main" val="3214881617"/>
                    </a:ext>
                  </a:extLst>
                </a:gridCol>
              </a:tblGrid>
              <a:tr h="403783">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42072764"/>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548.435,73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388.587,65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210.773,42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144.125,19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187.399,10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1.479.321,08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204538949"/>
                  </a:ext>
                </a:extLst>
              </a:tr>
              <a:tr h="196967">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675.110,20</a:t>
                      </a:r>
                    </a:p>
                  </a:txBody>
                  <a:tcPr marL="0" marR="0" marT="0" marB="0" anchor="ctr">
                    <a:lnL>
                      <a:noFill/>
                    </a:lnL>
                    <a:lnR>
                      <a:noFill/>
                    </a:lnR>
                    <a:lnT>
                      <a:noFill/>
                    </a:lnT>
                    <a:lnB>
                      <a:noFill/>
                    </a:lnB>
                    <a:no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403.417,71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256.212,04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214.438,41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243.325,02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1.792.503,37</a:t>
                      </a:r>
                    </a:p>
                  </a:txBody>
                  <a:tcPr marL="0" marR="0" marT="0" marB="0" anchor="ctr">
                    <a:lnL>
                      <a:noFill/>
                    </a:lnL>
                    <a:lnR>
                      <a:noFill/>
                    </a:lnR>
                    <a:lnT>
                      <a:noFill/>
                    </a:lnT>
                    <a:lnB>
                      <a:noFill/>
                    </a:lnB>
                    <a:noFill/>
                  </a:tcPr>
                </a:tc>
                <a:extLst>
                  <a:ext uri="{0D108BD9-81ED-4DB2-BD59-A6C34878D82A}">
                    <a16:rowId xmlns:a16="http://schemas.microsoft.com/office/drawing/2014/main" val="4191186898"/>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716.753,78</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704.502,89</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339.272,88</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276.966,96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247.086,08</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2.284.582,59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3534024"/>
                  </a:ext>
                </a:extLst>
              </a:tr>
              <a:tr h="196967">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875.343,63</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834.863,32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389.461,40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279.127,98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258.517,77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2.637.314,11</a:t>
                      </a:r>
                    </a:p>
                  </a:txBody>
                  <a:tcPr marL="0" marR="0" marT="0" marB="0" anchor="ctr">
                    <a:lnL>
                      <a:noFill/>
                    </a:lnL>
                    <a:lnR>
                      <a:noFill/>
                    </a:lnR>
                    <a:lnT>
                      <a:noFill/>
                    </a:lnT>
                    <a:lnB>
                      <a:noFill/>
                    </a:lnB>
                    <a:noFill/>
                  </a:tcPr>
                </a:tc>
                <a:extLst>
                  <a:ext uri="{0D108BD9-81ED-4DB2-BD59-A6C34878D82A}">
                    <a16:rowId xmlns:a16="http://schemas.microsoft.com/office/drawing/2014/main" val="1582560695"/>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1.400.263,65</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825.746,66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382.014,81</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259.766,97</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255.373,94</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3.123.166,03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8197138"/>
                  </a:ext>
                </a:extLst>
              </a:tr>
              <a:tr h="196967">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1.530.486,50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835.005,42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393.182,09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263.367,50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258.594,44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3.280.635,96</a:t>
                      </a:r>
                    </a:p>
                  </a:txBody>
                  <a:tcPr marL="0" marR="0" marT="0" marB="0" anchor="ctr">
                    <a:lnL>
                      <a:noFill/>
                    </a:lnL>
                    <a:lnR>
                      <a:noFill/>
                    </a:lnR>
                    <a:lnT>
                      <a:noFill/>
                    </a:lnT>
                    <a:lnB>
                      <a:noFill/>
                    </a:lnB>
                    <a:noFill/>
                  </a:tcPr>
                </a:tc>
                <a:extLst>
                  <a:ext uri="{0D108BD9-81ED-4DB2-BD59-A6C34878D82A}">
                    <a16:rowId xmlns:a16="http://schemas.microsoft.com/office/drawing/2014/main" val="585334648"/>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1.490.850,81</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735.056,62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338.184,89</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234.516,81</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225.463,04</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3.024.072,17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93603236"/>
                  </a:ext>
                </a:extLst>
              </a:tr>
              <a:tr h="196967">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1.498.928,66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665.476,52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299.166,97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214.720,38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201.225,65</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2.879.518,18</a:t>
                      </a:r>
                    </a:p>
                  </a:txBody>
                  <a:tcPr marL="0" marR="0" marT="0" marB="0" anchor="ctr">
                    <a:lnL>
                      <a:noFill/>
                    </a:lnL>
                    <a:lnR>
                      <a:noFill/>
                    </a:lnR>
                    <a:lnT>
                      <a:noFill/>
                    </a:lnT>
                    <a:lnB>
                      <a:noFill/>
                    </a:lnB>
                    <a:noFill/>
                  </a:tcPr>
                </a:tc>
                <a:extLst>
                  <a:ext uri="{0D108BD9-81ED-4DB2-BD59-A6C34878D82A}">
                    <a16:rowId xmlns:a16="http://schemas.microsoft.com/office/drawing/2014/main" val="1345118621"/>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1.465.685,02</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651.095,04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299.001,72</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210.663,26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194.694,13</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2.821.139,16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5776539"/>
                  </a:ext>
                </a:extLst>
              </a:tr>
              <a:tr h="196967">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786.564,76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661.367,30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314.329,07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214.544,80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197.722,71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2.174.528,65</a:t>
                      </a:r>
                    </a:p>
                  </a:txBody>
                  <a:tcPr marL="0" marR="0" marT="0" marB="0" anchor="ctr">
                    <a:lnL>
                      <a:noFill/>
                    </a:lnL>
                    <a:lnR>
                      <a:noFill/>
                    </a:lnR>
                    <a:lnT>
                      <a:noFill/>
                    </a:lnT>
                    <a:lnB>
                      <a:noFill/>
                    </a:lnB>
                    <a:noFill/>
                  </a:tcPr>
                </a:tc>
                <a:extLst>
                  <a:ext uri="{0D108BD9-81ED-4DB2-BD59-A6C34878D82A}">
                    <a16:rowId xmlns:a16="http://schemas.microsoft.com/office/drawing/2014/main" val="2679790176"/>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633.525,86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646.732,51</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306.819,04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210.679,29</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192.632,82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1.990.389,53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64539560"/>
                  </a:ext>
                </a:extLst>
              </a:tr>
              <a:tr h="196967">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868.871,10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855.057,87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433.037,62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317.126,86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329.815,08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2.803.908,53</a:t>
                      </a:r>
                    </a:p>
                  </a:txBody>
                  <a:tcPr marL="0" marR="0" marT="0" marB="0" anchor="ctr">
                    <a:lnL>
                      <a:noFill/>
                    </a:lnL>
                    <a:lnR>
                      <a:noFill/>
                    </a:lnR>
                    <a:lnT>
                      <a:noFill/>
                    </a:lnT>
                    <a:lnB>
                      <a:noFill/>
                    </a:lnB>
                    <a:noFill/>
                  </a:tcPr>
                </a:tc>
                <a:extLst>
                  <a:ext uri="{0D108BD9-81ED-4DB2-BD59-A6C34878D82A}">
                    <a16:rowId xmlns:a16="http://schemas.microsoft.com/office/drawing/2014/main" val="1030537322"/>
                  </a:ext>
                </a:extLst>
              </a:tr>
              <a:tr h="67953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175.927,04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115.590,27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55.795,15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40.000,63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39.321,83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426.634,92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624099091"/>
                  </a:ext>
                </a:extLst>
              </a:tr>
            </a:tbl>
          </a:graphicData>
        </a:graphic>
      </p:graphicFrame>
    </p:spTree>
    <p:extLst>
      <p:ext uri="{BB962C8B-B14F-4D97-AF65-F5344CB8AC3E}">
        <p14:creationId xmlns:p14="http://schemas.microsoft.com/office/powerpoint/2010/main" val="133502756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Imagen 13">
            <a:extLst>
              <a:ext uri="{FF2B5EF4-FFF2-40B4-BE49-F238E27FC236}">
                <a16:creationId xmlns:a16="http://schemas.microsoft.com/office/drawing/2014/main" id="{823C7D87-7DE6-4EBA-BBEE-EDC51AEBBD6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244BE-C52F-42D7-A4AB-E148F1739539}"/>
              </a:ext>
            </a:extLst>
          </p:cNvPr>
          <p:cNvSpPr txBox="1"/>
          <p:nvPr/>
        </p:nvSpPr>
        <p:spPr>
          <a:xfrm>
            <a:off x="1250950" y="1349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t>
            </a:r>
            <a:r>
              <a:rPr lang="es-ES" sz="1600" b="0" dirty="0">
                <a:solidFill>
                  <a:schemeClr val="accent1">
                    <a:lumMod val="50000"/>
                  </a:schemeClr>
                </a:solidFill>
              </a:rPr>
              <a:t>acturación Del Periodo Marzo 2018  a </a:t>
            </a:r>
            <a:r>
              <a:rPr lang="es-CO" sz="1600" b="0" dirty="0">
                <a:solidFill>
                  <a:schemeClr val="accent1">
                    <a:lumMod val="50000"/>
                  </a:schemeClr>
                </a:solidFill>
              </a:rPr>
              <a:t>Septiembre 2024</a:t>
            </a:r>
          </a:p>
        </p:txBody>
      </p:sp>
      <p:cxnSp>
        <p:nvCxnSpPr>
          <p:cNvPr id="27" name="Conector recto 26">
            <a:extLst>
              <a:ext uri="{FF2B5EF4-FFF2-40B4-BE49-F238E27FC236}">
                <a16:creationId xmlns:a16="http://schemas.microsoft.com/office/drawing/2014/main" id="{EAEC945F-D2C9-4FF3-A698-70AFC5A0F602}"/>
              </a:ext>
            </a:extLst>
          </p:cNvPr>
          <p:cNvCxnSpPr>
            <a:cxnSpLocks/>
          </p:cNvCxnSpPr>
          <p:nvPr/>
        </p:nvCxnSpPr>
        <p:spPr>
          <a:xfrm>
            <a:off x="88900" y="1109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9461" name="Imagen 27">
            <a:extLst>
              <a:ext uri="{FF2B5EF4-FFF2-40B4-BE49-F238E27FC236}">
                <a16:creationId xmlns:a16="http://schemas.microsoft.com/office/drawing/2014/main" id="{2CA556BB-2B5E-4F1D-AF25-660BE41799A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E9D6B45A-868A-49CF-B4C1-9CD8568C6B81}"/>
              </a:ext>
            </a:extLst>
          </p:cNvPr>
          <p:cNvSpPr txBox="1"/>
          <p:nvPr/>
        </p:nvSpPr>
        <p:spPr>
          <a:xfrm>
            <a:off x="8241974" y="1286054"/>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1" name="CuadroTexto 10">
            <a:extLst>
              <a:ext uri="{FF2B5EF4-FFF2-40B4-BE49-F238E27FC236}">
                <a16:creationId xmlns:a16="http://schemas.microsoft.com/office/drawing/2014/main" id="{3B789E00-6758-405E-97BE-46F18F6A6A78}"/>
              </a:ext>
            </a:extLst>
          </p:cNvPr>
          <p:cNvSpPr txBox="1"/>
          <p:nvPr/>
        </p:nvSpPr>
        <p:spPr>
          <a:xfrm>
            <a:off x="217236" y="6028987"/>
            <a:ext cx="4981747" cy="430887"/>
          </a:xfrm>
          <a:prstGeom prst="rect">
            <a:avLst/>
          </a:prstGeom>
          <a:noFill/>
        </p:spPr>
        <p:txBody>
          <a:bodyPr wrap="square">
            <a:spAutoFit/>
          </a:bodyPr>
          <a:lstStyle/>
          <a:p>
            <a:pPr rtl="0" fontAlgn="ctr"/>
            <a:r>
              <a:rPr lang="es-MX" sz="1100" b="0" i="0" u="none" strike="noStrike" dirty="0">
                <a:solidFill>
                  <a:schemeClr val="accent1">
                    <a:lumMod val="50000"/>
                  </a:schemeClr>
                </a:solidFill>
                <a:effectLst/>
                <a:latin typeface="+mn-lt"/>
              </a:rPr>
              <a:t>*Nota: para el año 2018 se tomó únicamente la información de marzo a diciembre.</a:t>
            </a:r>
          </a:p>
          <a:p>
            <a:pPr rtl="0" fontAlgn="ctr"/>
            <a:r>
              <a:rPr lang="es-MX" sz="1100" b="0" i="0" u="none" strike="noStrike" dirty="0">
                <a:solidFill>
                  <a:schemeClr val="accent1">
                    <a:lumMod val="50000"/>
                  </a:schemeClr>
                </a:solidFill>
                <a:effectLst/>
                <a:latin typeface="+mn-lt"/>
              </a:rPr>
              <a:t>              Para el año 2024 es información de enero a septiembre.</a:t>
            </a:r>
          </a:p>
        </p:txBody>
      </p:sp>
      <p:sp>
        <p:nvSpPr>
          <p:cNvPr id="9" name="CuadroTexto 4">
            <a:extLst>
              <a:ext uri="{FF2B5EF4-FFF2-40B4-BE49-F238E27FC236}">
                <a16:creationId xmlns:a16="http://schemas.microsoft.com/office/drawing/2014/main" id="{77C5FAA9-B6A9-454A-B8C8-1FB6F3F2421D}"/>
              </a:ext>
            </a:extLst>
          </p:cNvPr>
          <p:cNvSpPr txBox="1">
            <a:spLocks noChangeArrowheads="1"/>
          </p:cNvSpPr>
          <p:nvPr/>
        </p:nvSpPr>
        <p:spPr bwMode="auto">
          <a:xfrm>
            <a:off x="-306819"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FD70819E-6F2C-15D3-7C5A-35E3162108A5}"/>
              </a:ext>
            </a:extLst>
          </p:cNvPr>
          <p:cNvGraphicFramePr>
            <a:graphicFrameLocks/>
          </p:cNvGraphicFramePr>
          <p:nvPr/>
        </p:nvGraphicFramePr>
        <p:xfrm>
          <a:off x="1014413" y="1573591"/>
          <a:ext cx="9047675" cy="4383501"/>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082131971"/>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Abril 2024 a Septiembre</a:t>
            </a:r>
            <a:r>
              <a:rPr lang="es-CO" sz="1600" b="0" dirty="0">
                <a:solidFill>
                  <a:schemeClr val="accent1">
                    <a:lumMod val="50000"/>
                  </a:schemeClr>
                </a:solidFill>
              </a:rPr>
              <a:t>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9788524" y="1490723"/>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tx2"/>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B68C2050-9E65-2981-C291-0268F433736D}"/>
              </a:ext>
            </a:extLst>
          </p:cNvPr>
          <p:cNvGraphicFramePr>
            <a:graphicFrameLocks noGrp="1"/>
          </p:cNvGraphicFramePr>
          <p:nvPr/>
        </p:nvGraphicFramePr>
        <p:xfrm>
          <a:off x="531813" y="1905000"/>
          <a:ext cx="3441700" cy="3048000"/>
        </p:xfrm>
        <a:graphic>
          <a:graphicData uri="http://schemas.openxmlformats.org/drawingml/2006/table">
            <a:tbl>
              <a:tblPr/>
              <a:tblGrid>
                <a:gridCol w="1509907">
                  <a:extLst>
                    <a:ext uri="{9D8B030D-6E8A-4147-A177-3AD203B41FA5}">
                      <a16:colId xmlns:a16="http://schemas.microsoft.com/office/drawing/2014/main" val="2046491166"/>
                    </a:ext>
                  </a:extLst>
                </a:gridCol>
                <a:gridCol w="1056301">
                  <a:extLst>
                    <a:ext uri="{9D8B030D-6E8A-4147-A177-3AD203B41FA5}">
                      <a16:colId xmlns:a16="http://schemas.microsoft.com/office/drawing/2014/main" val="1651880525"/>
                    </a:ext>
                  </a:extLst>
                </a:gridCol>
                <a:gridCol w="875492">
                  <a:extLst>
                    <a:ext uri="{9D8B030D-6E8A-4147-A177-3AD203B41FA5}">
                      <a16:colId xmlns:a16="http://schemas.microsoft.com/office/drawing/2014/main" val="3098499334"/>
                    </a:ext>
                  </a:extLst>
                </a:gridCol>
              </a:tblGrid>
              <a:tr h="19050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3931763590"/>
                  </a:ext>
                </a:extLst>
              </a:tr>
              <a:tr h="190500">
                <a:tc>
                  <a:txBody>
                    <a:bodyPr/>
                    <a:lstStyle/>
                    <a:p>
                      <a:pPr algn="l" fontAlgn="b"/>
                      <a:r>
                        <a:rPr lang="es-CO" sz="1100" b="1" i="0" u="none" strike="noStrike">
                          <a:solidFill>
                            <a:srgbClr val="203764"/>
                          </a:solidFill>
                          <a:effectLst/>
                          <a:latin typeface="Calibri" panose="020F0502020204030204" pitchFamily="34" charset="0"/>
                        </a:rPr>
                        <a:t>ASE1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$ 252.020</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$ 150.976</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806192167"/>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$ 43.654</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$ 23.900</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4252124084"/>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$ 39.491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$ 24.808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75211238"/>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$ 38.194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$ 22.679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120660815"/>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$ 47.506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$ 27.566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011997939"/>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$ 41.686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$ 25.427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695117822"/>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$ 41.489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$ 26.596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57851167"/>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55305791"/>
                  </a:ext>
                </a:extLst>
              </a:tr>
              <a:tr h="190500">
                <a:tc>
                  <a:txBody>
                    <a:bodyPr/>
                    <a:lstStyle/>
                    <a:p>
                      <a:pPr algn="l" fontAlgn="b"/>
                      <a:r>
                        <a:rPr lang="es-CO" sz="1100" b="1" i="0" u="none" strike="noStrike">
                          <a:solidFill>
                            <a:srgbClr val="203764"/>
                          </a:solidFill>
                          <a:effectLst/>
                          <a:latin typeface="Calibri" panose="020F0502020204030204" pitchFamily="34" charset="0"/>
                        </a:rPr>
                        <a:t>ASE2</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$ 252.867</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$ 154.321</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098211441"/>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$ 40.956</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$ 27.286</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1447157439"/>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$ 46.667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$ 23.324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767797874"/>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$ 33.398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$ 26.254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214845047"/>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$ 48.204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$ 26.197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057941164"/>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$ 30.138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$ 25.583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145994065"/>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$ 53.505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$ 25.677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031930638"/>
                  </a:ext>
                </a:extLst>
              </a:tr>
            </a:tbl>
          </a:graphicData>
        </a:graphic>
      </p:graphicFrame>
      <p:graphicFrame>
        <p:nvGraphicFramePr>
          <p:cNvPr id="4" name="Tabla 3">
            <a:extLst>
              <a:ext uri="{FF2B5EF4-FFF2-40B4-BE49-F238E27FC236}">
                <a16:creationId xmlns:a16="http://schemas.microsoft.com/office/drawing/2014/main" id="{48BFD83F-ED8F-2C8E-C960-94CAD69A9395}"/>
              </a:ext>
            </a:extLst>
          </p:cNvPr>
          <p:cNvGraphicFramePr>
            <a:graphicFrameLocks noGrp="1"/>
          </p:cNvGraphicFramePr>
          <p:nvPr/>
        </p:nvGraphicFramePr>
        <p:xfrm>
          <a:off x="4315618" y="1921379"/>
          <a:ext cx="3429000" cy="3048000"/>
        </p:xfrm>
        <a:graphic>
          <a:graphicData uri="http://schemas.openxmlformats.org/drawingml/2006/table">
            <a:tbl>
              <a:tblPr/>
              <a:tblGrid>
                <a:gridCol w="1509902">
                  <a:extLst>
                    <a:ext uri="{9D8B030D-6E8A-4147-A177-3AD203B41FA5}">
                      <a16:colId xmlns:a16="http://schemas.microsoft.com/office/drawing/2014/main" val="4157103150"/>
                    </a:ext>
                  </a:extLst>
                </a:gridCol>
                <a:gridCol w="1056297">
                  <a:extLst>
                    <a:ext uri="{9D8B030D-6E8A-4147-A177-3AD203B41FA5}">
                      <a16:colId xmlns:a16="http://schemas.microsoft.com/office/drawing/2014/main" val="4071487583"/>
                    </a:ext>
                  </a:extLst>
                </a:gridCol>
                <a:gridCol w="862801">
                  <a:extLst>
                    <a:ext uri="{9D8B030D-6E8A-4147-A177-3AD203B41FA5}">
                      <a16:colId xmlns:a16="http://schemas.microsoft.com/office/drawing/2014/main" val="3490297396"/>
                    </a:ext>
                  </a:extLst>
                </a:gridCol>
              </a:tblGrid>
              <a:tr h="19050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2144254094"/>
                  </a:ext>
                </a:extLst>
              </a:tr>
              <a:tr h="190500">
                <a:tc>
                  <a:txBody>
                    <a:bodyPr/>
                    <a:lstStyle/>
                    <a:p>
                      <a:pPr algn="l" fontAlgn="b"/>
                      <a:r>
                        <a:rPr lang="es-CO" sz="1100" b="1" i="0" u="none" strike="noStrike">
                          <a:solidFill>
                            <a:srgbClr val="203764"/>
                          </a:solidFill>
                          <a:effectLst/>
                          <a:latin typeface="Calibri" panose="020F0502020204030204" pitchFamily="34" charset="0"/>
                        </a:rPr>
                        <a:t>ASE3</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$ 148.092</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$ 110.268</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extLst>
                  <a:ext uri="{0D108BD9-81ED-4DB2-BD59-A6C34878D82A}">
                    <a16:rowId xmlns:a16="http://schemas.microsoft.com/office/drawing/2014/main" val="3763208622"/>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w="6350" cap="flat" cmpd="sng" algn="ctr">
                      <a:solidFill>
                        <a:srgbClr val="9BC2E6"/>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$ 23.882</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$ 17.872</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2179443315"/>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$ 23.578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$ 17.800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839933935"/>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$ 23.098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$ 16.164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913018135"/>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$ 26.937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$ 20.489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908721616"/>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$ 25.148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$ 18.531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71588402"/>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$ 25.448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$ 19.413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702254949"/>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649752137"/>
                  </a:ext>
                </a:extLst>
              </a:tr>
              <a:tr h="190500">
                <a:tc>
                  <a:txBody>
                    <a:bodyPr/>
                    <a:lstStyle/>
                    <a:p>
                      <a:pPr algn="l" fontAlgn="b"/>
                      <a:r>
                        <a:rPr lang="es-CO" sz="1100" b="1" i="0" u="none" strike="noStrike">
                          <a:solidFill>
                            <a:srgbClr val="203764"/>
                          </a:solidFill>
                          <a:effectLst/>
                          <a:latin typeface="Calibri" panose="020F0502020204030204" pitchFamily="34" charset="0"/>
                        </a:rPr>
                        <a:t>ASE4</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$ 129.152</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$ 83.781</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334270678"/>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$ 22.876</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$ 13.187</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4185211286"/>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$ 18.518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$ 14.616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742732567"/>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$ 22.797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$ 11.831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58604873"/>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$ 19.195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$ 16.225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89569511"/>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$ 22.752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$ 12.368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259535090"/>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$ 23.015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$ 15.555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928308156"/>
                  </a:ext>
                </a:extLst>
              </a:tr>
            </a:tbl>
          </a:graphicData>
        </a:graphic>
      </p:graphicFrame>
      <p:graphicFrame>
        <p:nvGraphicFramePr>
          <p:cNvPr id="6" name="Tabla 5">
            <a:extLst>
              <a:ext uri="{FF2B5EF4-FFF2-40B4-BE49-F238E27FC236}">
                <a16:creationId xmlns:a16="http://schemas.microsoft.com/office/drawing/2014/main" id="{95C990FB-3A35-F57B-B42E-075A88BB5EFD}"/>
              </a:ext>
            </a:extLst>
          </p:cNvPr>
          <p:cNvGraphicFramePr>
            <a:graphicFrameLocks noGrp="1"/>
          </p:cNvGraphicFramePr>
          <p:nvPr/>
        </p:nvGraphicFramePr>
        <p:xfrm>
          <a:off x="8086723" y="1905000"/>
          <a:ext cx="3403601" cy="1524000"/>
        </p:xfrm>
        <a:graphic>
          <a:graphicData uri="http://schemas.openxmlformats.org/drawingml/2006/table">
            <a:tbl>
              <a:tblPr/>
              <a:tblGrid>
                <a:gridCol w="1509892">
                  <a:extLst>
                    <a:ext uri="{9D8B030D-6E8A-4147-A177-3AD203B41FA5}">
                      <a16:colId xmlns:a16="http://schemas.microsoft.com/office/drawing/2014/main" val="2999839174"/>
                    </a:ext>
                  </a:extLst>
                </a:gridCol>
                <a:gridCol w="1056290">
                  <a:extLst>
                    <a:ext uri="{9D8B030D-6E8A-4147-A177-3AD203B41FA5}">
                      <a16:colId xmlns:a16="http://schemas.microsoft.com/office/drawing/2014/main" val="903129986"/>
                    </a:ext>
                  </a:extLst>
                </a:gridCol>
                <a:gridCol w="837419">
                  <a:extLst>
                    <a:ext uri="{9D8B030D-6E8A-4147-A177-3AD203B41FA5}">
                      <a16:colId xmlns:a16="http://schemas.microsoft.com/office/drawing/2014/main" val="3976468603"/>
                    </a:ext>
                  </a:extLst>
                </a:gridCol>
              </a:tblGrid>
              <a:tr h="19050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348993595"/>
                  </a:ext>
                </a:extLst>
              </a:tr>
              <a:tr h="190500">
                <a:tc>
                  <a:txBody>
                    <a:bodyPr/>
                    <a:lstStyle/>
                    <a:p>
                      <a:pPr algn="l" fontAlgn="b"/>
                      <a:r>
                        <a:rPr lang="es-CO" sz="1100" b="1" i="0" u="none" strike="noStrike">
                          <a:solidFill>
                            <a:srgbClr val="203764"/>
                          </a:solidFill>
                          <a:effectLst/>
                          <a:latin typeface="Calibri" panose="020F0502020204030204" pitchFamily="34" charset="0"/>
                        </a:rPr>
                        <a:t>ASE5</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$ 122.959</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$ 94.868</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17689680"/>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$ 20.374</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$ 15.638</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433262648"/>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$ 19.745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$ 15.053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912257537"/>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$ 20.485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$ 13.930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899158147"/>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$ 20.890</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$ 17.737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044513918"/>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$ 20.705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$ 15.783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721404026"/>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$ 20.760</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$ 16.729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905784175"/>
                  </a:ext>
                </a:extLst>
              </a:tr>
            </a:tbl>
          </a:graphicData>
        </a:graphic>
      </p:graphicFrame>
    </p:spTree>
    <p:extLst>
      <p:ext uri="{BB962C8B-B14F-4D97-AF65-F5344CB8AC3E}">
        <p14:creationId xmlns:p14="http://schemas.microsoft.com/office/powerpoint/2010/main" val="315806096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7281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Abril 2024 a Septiembre</a:t>
            </a:r>
            <a:r>
              <a:rPr lang="es-CO" sz="1600" b="0" dirty="0">
                <a:solidFill>
                  <a:schemeClr val="accent1">
                    <a:lumMod val="50000"/>
                  </a:schemeClr>
                </a:solidFill>
              </a:rPr>
              <a:t>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8690026" y="1204870"/>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14457" y="6474188"/>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B00C7257-524E-49A9-985F-E4B4C9C7E3CF}"/>
              </a:ext>
            </a:extLst>
          </p:cNvPr>
          <p:cNvGraphicFramePr>
            <a:graphicFrameLocks/>
          </p:cNvGraphicFramePr>
          <p:nvPr/>
        </p:nvGraphicFramePr>
        <p:xfrm>
          <a:off x="1059679" y="1587086"/>
          <a:ext cx="9716568" cy="4292409"/>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94497493"/>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46FBEAA-F070-4B5F-A6C7-42F2D9F84A8B}"/>
              </a:ext>
            </a:extLst>
          </p:cNvPr>
          <p:cNvCxnSpPr>
            <a:cxnSpLocks/>
          </p:cNvCxnSpPr>
          <p:nvPr/>
        </p:nvCxnSpPr>
        <p:spPr>
          <a:xfrm>
            <a:off x="88900" y="10572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06E02915-1A9C-497D-ACAC-2E6C5FFC72CC}"/>
              </a:ext>
            </a:extLst>
          </p:cNvPr>
          <p:cNvSpPr txBox="1">
            <a:spLocks/>
          </p:cNvSpPr>
          <p:nvPr/>
        </p:nvSpPr>
        <p:spPr>
          <a:xfrm>
            <a:off x="88900" y="-23542"/>
            <a:ext cx="2490788" cy="260985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5" name="CuadroTexto 14">
            <a:extLst>
              <a:ext uri="{FF2B5EF4-FFF2-40B4-BE49-F238E27FC236}">
                <a16:creationId xmlns:a16="http://schemas.microsoft.com/office/drawing/2014/main" id="{D23E1BC8-61F1-4D00-BEAD-C192A1519906}"/>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Subsidios Y Contribuciones Consolidado De </a:t>
            </a:r>
            <a:r>
              <a:rPr lang="es-ES" sz="1600" b="0" dirty="0">
                <a:solidFill>
                  <a:schemeClr val="accent1">
                    <a:lumMod val="50000"/>
                  </a:schemeClr>
                </a:solidFill>
              </a:rPr>
              <a:t>Marzo 2018 A </a:t>
            </a:r>
            <a:r>
              <a:rPr lang="es-CO" sz="1600" b="0" dirty="0">
                <a:solidFill>
                  <a:schemeClr val="accent1">
                    <a:lumMod val="50000"/>
                  </a:schemeClr>
                </a:solidFill>
              </a:rPr>
              <a:t>Septiembre 2024</a:t>
            </a:r>
          </a:p>
        </p:txBody>
      </p:sp>
      <p:pic>
        <p:nvPicPr>
          <p:cNvPr id="25605" name="Imagen 16">
            <a:extLst>
              <a:ext uri="{FF2B5EF4-FFF2-40B4-BE49-F238E27FC236}">
                <a16:creationId xmlns:a16="http://schemas.microsoft.com/office/drawing/2014/main" id="{9FC5D0D0-601A-49CB-A23D-A921D801E26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AF675325-FCE7-4155-8FA8-D473C6E5FC34}"/>
              </a:ext>
            </a:extLst>
          </p:cNvPr>
          <p:cNvSpPr txBox="1"/>
          <p:nvPr/>
        </p:nvSpPr>
        <p:spPr>
          <a:xfrm>
            <a:off x="8723802" y="1146175"/>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290D4018-C728-4327-9EAA-1A08C3D7557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333B0C64-774E-3442-0CE3-18827C13D56E}"/>
              </a:ext>
            </a:extLst>
          </p:cNvPr>
          <p:cNvGraphicFramePr>
            <a:graphicFrameLocks/>
          </p:cNvGraphicFramePr>
          <p:nvPr/>
        </p:nvGraphicFramePr>
        <p:xfrm>
          <a:off x="1783876" y="1456081"/>
          <a:ext cx="8624248" cy="507568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00692327"/>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Septiembre 2024</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180106" y="663988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67D75D52-2C37-7A2C-B2FF-ADD9B6E45734}"/>
              </a:ext>
            </a:extLst>
          </p:cNvPr>
          <p:cNvGraphicFramePr>
            <a:graphicFrameLocks noGrp="1"/>
          </p:cNvGraphicFramePr>
          <p:nvPr/>
        </p:nvGraphicFramePr>
        <p:xfrm>
          <a:off x="1709159" y="1230595"/>
          <a:ext cx="9537108" cy="5076180"/>
        </p:xfrm>
        <a:graphic>
          <a:graphicData uri="http://schemas.openxmlformats.org/drawingml/2006/table">
            <a:tbl>
              <a:tblPr/>
              <a:tblGrid>
                <a:gridCol w="1362444">
                  <a:extLst>
                    <a:ext uri="{9D8B030D-6E8A-4147-A177-3AD203B41FA5}">
                      <a16:colId xmlns:a16="http://schemas.microsoft.com/office/drawing/2014/main" val="515770284"/>
                    </a:ext>
                  </a:extLst>
                </a:gridCol>
                <a:gridCol w="1362444">
                  <a:extLst>
                    <a:ext uri="{9D8B030D-6E8A-4147-A177-3AD203B41FA5}">
                      <a16:colId xmlns:a16="http://schemas.microsoft.com/office/drawing/2014/main" val="3569709160"/>
                    </a:ext>
                  </a:extLst>
                </a:gridCol>
                <a:gridCol w="1362444">
                  <a:extLst>
                    <a:ext uri="{9D8B030D-6E8A-4147-A177-3AD203B41FA5}">
                      <a16:colId xmlns:a16="http://schemas.microsoft.com/office/drawing/2014/main" val="2326656245"/>
                    </a:ext>
                  </a:extLst>
                </a:gridCol>
                <a:gridCol w="1362444">
                  <a:extLst>
                    <a:ext uri="{9D8B030D-6E8A-4147-A177-3AD203B41FA5}">
                      <a16:colId xmlns:a16="http://schemas.microsoft.com/office/drawing/2014/main" val="2333505745"/>
                    </a:ext>
                  </a:extLst>
                </a:gridCol>
                <a:gridCol w="1362444">
                  <a:extLst>
                    <a:ext uri="{9D8B030D-6E8A-4147-A177-3AD203B41FA5}">
                      <a16:colId xmlns:a16="http://schemas.microsoft.com/office/drawing/2014/main" val="4154552310"/>
                    </a:ext>
                  </a:extLst>
                </a:gridCol>
                <a:gridCol w="1362444">
                  <a:extLst>
                    <a:ext uri="{9D8B030D-6E8A-4147-A177-3AD203B41FA5}">
                      <a16:colId xmlns:a16="http://schemas.microsoft.com/office/drawing/2014/main" val="284953826"/>
                    </a:ext>
                  </a:extLst>
                </a:gridCol>
                <a:gridCol w="1362444">
                  <a:extLst>
                    <a:ext uri="{9D8B030D-6E8A-4147-A177-3AD203B41FA5}">
                      <a16:colId xmlns:a16="http://schemas.microsoft.com/office/drawing/2014/main" val="1738629326"/>
                    </a:ext>
                  </a:extLst>
                </a:gridCol>
              </a:tblGrid>
              <a:tr h="169206">
                <a:tc>
                  <a:txBody>
                    <a:bodyPr/>
                    <a:lstStyle/>
                    <a:p>
                      <a:pPr algn="ctr" rtl="0" fontAlgn="ctr"/>
                      <a:r>
                        <a:rPr lang="es-CO" sz="1000" b="1" i="0" u="none" strike="noStrike" dirty="0">
                          <a:solidFill>
                            <a:srgbClr val="2037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065077200"/>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-$ 3.080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94062600"/>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-$ 4.223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-$ 5.038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923424633"/>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$ 1.431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-$ 5.375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8938111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2018-Bimestre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1130831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2018-Bimestre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-$ 6.052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875936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-$ 4.301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-$ 5.673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0666749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-$ 5.380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7348503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-$ 5.901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-$ 6.415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29818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-$ 5.991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-$ 6.497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15379077"/>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-$ 743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-$ 5.918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3390089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-$ 6.103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906890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-$ 6.356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-$ 1.823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970534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-$ 7.283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-$ 9.547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92479679"/>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2020-Bimestre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-$ 2.077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-$ 9.733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45868121"/>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2020-Bimestre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-$ 2.201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-$ 485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-$ 10.404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5303394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-$ 10.219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60467609"/>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-$ 891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-$ 10.435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6126344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-$ 7.744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-$ 11.349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75281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-$ 8.160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-$ 2.197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6288280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-$ 2.936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-$ 625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-$ 14.421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0358152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-$ 11.450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46942766"/>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-$ 10.131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76600272"/>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83277382"/>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-$ 7.287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-$ 11.039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26423005"/>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-$ 10.615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5117636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-$ 10.862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335801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-$ 12.584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44628112"/>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2022-Bimestre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-$ 7.861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-$ 1.646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74882585"/>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-$ 12.718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8379328"/>
                  </a:ext>
                </a:extLst>
              </a:tr>
            </a:tbl>
          </a:graphicData>
        </a:graphic>
      </p:graphicFrame>
    </p:spTree>
    <p:extLst>
      <p:ext uri="{BB962C8B-B14F-4D97-AF65-F5344CB8AC3E}">
        <p14:creationId xmlns:p14="http://schemas.microsoft.com/office/powerpoint/2010/main" val="813698267"/>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Septiembre 2024</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269369" y="6509077"/>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52528ED0-03B3-B400-6A4A-D8DB4B516E9D}"/>
              </a:ext>
            </a:extLst>
          </p:cNvPr>
          <p:cNvGraphicFramePr>
            <a:graphicFrameLocks noGrp="1"/>
          </p:cNvGraphicFramePr>
          <p:nvPr/>
        </p:nvGraphicFramePr>
        <p:xfrm>
          <a:off x="1622425" y="1762514"/>
          <a:ext cx="9348955" cy="2327598"/>
        </p:xfrm>
        <a:graphic>
          <a:graphicData uri="http://schemas.openxmlformats.org/drawingml/2006/table">
            <a:tbl>
              <a:tblPr/>
              <a:tblGrid>
                <a:gridCol w="1335565">
                  <a:extLst>
                    <a:ext uri="{9D8B030D-6E8A-4147-A177-3AD203B41FA5}">
                      <a16:colId xmlns:a16="http://schemas.microsoft.com/office/drawing/2014/main" val="164205221"/>
                    </a:ext>
                  </a:extLst>
                </a:gridCol>
                <a:gridCol w="1335565">
                  <a:extLst>
                    <a:ext uri="{9D8B030D-6E8A-4147-A177-3AD203B41FA5}">
                      <a16:colId xmlns:a16="http://schemas.microsoft.com/office/drawing/2014/main" val="893574295"/>
                    </a:ext>
                  </a:extLst>
                </a:gridCol>
                <a:gridCol w="1335565">
                  <a:extLst>
                    <a:ext uri="{9D8B030D-6E8A-4147-A177-3AD203B41FA5}">
                      <a16:colId xmlns:a16="http://schemas.microsoft.com/office/drawing/2014/main" val="1879950843"/>
                    </a:ext>
                  </a:extLst>
                </a:gridCol>
                <a:gridCol w="1335565">
                  <a:extLst>
                    <a:ext uri="{9D8B030D-6E8A-4147-A177-3AD203B41FA5}">
                      <a16:colId xmlns:a16="http://schemas.microsoft.com/office/drawing/2014/main" val="4116169805"/>
                    </a:ext>
                  </a:extLst>
                </a:gridCol>
                <a:gridCol w="1335565">
                  <a:extLst>
                    <a:ext uri="{9D8B030D-6E8A-4147-A177-3AD203B41FA5}">
                      <a16:colId xmlns:a16="http://schemas.microsoft.com/office/drawing/2014/main" val="766399177"/>
                    </a:ext>
                  </a:extLst>
                </a:gridCol>
                <a:gridCol w="1335565">
                  <a:extLst>
                    <a:ext uri="{9D8B030D-6E8A-4147-A177-3AD203B41FA5}">
                      <a16:colId xmlns:a16="http://schemas.microsoft.com/office/drawing/2014/main" val="4223414374"/>
                    </a:ext>
                  </a:extLst>
                </a:gridCol>
                <a:gridCol w="1335565">
                  <a:extLst>
                    <a:ext uri="{9D8B030D-6E8A-4147-A177-3AD203B41FA5}">
                      <a16:colId xmlns:a16="http://schemas.microsoft.com/office/drawing/2014/main" val="2972412789"/>
                    </a:ext>
                  </a:extLst>
                </a:gridCol>
              </a:tblGrid>
              <a:tr h="179046">
                <a:tc>
                  <a:txBody>
                    <a:bodyPr/>
                    <a:lstStyle/>
                    <a:p>
                      <a:pPr algn="ctr" rtl="0" fontAlgn="ctr"/>
                      <a:r>
                        <a:rPr lang="es-CO" sz="1000" b="1" i="0" u="none" strike="noStrike">
                          <a:solidFill>
                            <a:srgbClr val="2037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599886204"/>
                  </a:ext>
                </a:extLst>
              </a:tr>
              <a:tr h="179046">
                <a:tc>
                  <a:txBody>
                    <a:bodyPr/>
                    <a:lstStyle/>
                    <a:p>
                      <a:pPr algn="ctr" rtl="0" fontAlgn="ctr"/>
                      <a:r>
                        <a:rPr lang="es-CO" sz="1000" b="0" i="0" u="none" strike="noStrike" dirty="0">
                          <a:solidFill>
                            <a:srgbClr val="203764"/>
                          </a:solidFill>
                          <a:effectLst/>
                          <a:latin typeface="Calibri" panose="020F0502020204030204" pitchFamily="34" charset="0"/>
                        </a:rPr>
                        <a:t> 2023-Bimestre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-$ 8.293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-$ 1.207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-$ 12.101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337669848"/>
                  </a:ext>
                </a:extLst>
              </a:tr>
              <a:tr h="179046">
                <a:tc>
                  <a:txBody>
                    <a:bodyPr/>
                    <a:lstStyle/>
                    <a:p>
                      <a:pPr algn="ctr" rtl="0" fontAlgn="ctr"/>
                      <a:r>
                        <a:rPr lang="es-CO" sz="1000" b="0" i="0" u="none" strike="noStrike" dirty="0">
                          <a:solidFill>
                            <a:srgbClr val="203764"/>
                          </a:solidFill>
                          <a:effectLst/>
                          <a:latin typeface="Calibri" panose="020F0502020204030204" pitchFamily="34" charset="0"/>
                        </a:rPr>
                        <a:t> 2023-Bimestre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-$ 9.137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-$ 15.422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882873156"/>
                  </a:ext>
                </a:extLst>
              </a:tr>
              <a:tr h="179046">
                <a:tc>
                  <a:txBody>
                    <a:bodyPr/>
                    <a:lstStyle/>
                    <a:p>
                      <a:pPr algn="ctr" rtl="0" fontAlgn="ctr"/>
                      <a:r>
                        <a:rPr lang="es-CO" sz="1000" b="0" i="0" u="none" strike="noStrike">
                          <a:solidFill>
                            <a:srgbClr val="203764"/>
                          </a:solidFill>
                          <a:effectLst/>
                          <a:latin typeface="Calibri" panose="020F0502020204030204" pitchFamily="34" charset="0"/>
                        </a:rPr>
                        <a:t> 2023-Bimestre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-$ 9.689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-$ 15.867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71127290"/>
                  </a:ext>
                </a:extLst>
              </a:tr>
              <a:tr h="179046">
                <a:tc>
                  <a:txBody>
                    <a:bodyPr/>
                    <a:lstStyle/>
                    <a:p>
                      <a:pPr algn="ctr" rtl="0" fontAlgn="ctr"/>
                      <a:r>
                        <a:rPr lang="es-CO" sz="1000" b="0" i="0" u="none" strike="noStrike" dirty="0">
                          <a:solidFill>
                            <a:srgbClr val="203764"/>
                          </a:solidFill>
                          <a:effectLst/>
                          <a:latin typeface="Calibri" panose="020F0502020204030204" pitchFamily="34" charset="0"/>
                        </a:rPr>
                        <a:t> 2023-Bimestre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$ 849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-$ 11.385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286941800"/>
                  </a:ext>
                </a:extLst>
              </a:tr>
              <a:tr h="179046">
                <a:tc>
                  <a:txBody>
                    <a:bodyPr/>
                    <a:lstStyle/>
                    <a:p>
                      <a:pPr algn="ctr" rtl="0" fontAlgn="ctr"/>
                      <a:r>
                        <a:rPr lang="es-CO" sz="1000" b="0" i="0" u="none" strike="noStrike">
                          <a:solidFill>
                            <a:srgbClr val="203764"/>
                          </a:solidFill>
                          <a:effectLst/>
                          <a:latin typeface="Calibri" panose="020F0502020204030204" pitchFamily="34" charset="0"/>
                        </a:rPr>
                        <a:t> 2023-Bimestre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-$ 2.192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-$ 10.083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-$ 16.870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57036426"/>
                  </a:ext>
                </a:extLst>
              </a:tr>
              <a:tr h="179046">
                <a:tc>
                  <a:txBody>
                    <a:bodyPr/>
                    <a:lstStyle/>
                    <a:p>
                      <a:pPr algn="ctr" rtl="0" fontAlgn="ctr"/>
                      <a:r>
                        <a:rPr lang="es-CO" sz="1000" b="0" i="0" u="none" strike="noStrike">
                          <a:solidFill>
                            <a:srgbClr val="203764"/>
                          </a:solidFill>
                          <a:effectLst/>
                          <a:latin typeface="Calibri" panose="020F0502020204030204" pitchFamily="34" charset="0"/>
                        </a:rPr>
                        <a:t> 2023-Bimestre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-$ 10.222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-$ 2.638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-$ 1.480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-$ 16.037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78349802"/>
                  </a:ext>
                </a:extLst>
              </a:tr>
              <a:tr h="179046">
                <a:tc>
                  <a:txBody>
                    <a:bodyPr/>
                    <a:lstStyle/>
                    <a:p>
                      <a:pPr algn="ctr" rtl="0" fontAlgn="ctr"/>
                      <a:r>
                        <a:rPr lang="es-CO" sz="1000" b="1" i="0" u="none" strike="noStrike">
                          <a:solidFill>
                            <a:srgbClr val="203764"/>
                          </a:solidFill>
                          <a:effectLst/>
                          <a:latin typeface="Calibri" panose="020F0502020204030204" pitchFamily="34" charset="0"/>
                        </a:rPr>
                        <a:t> 2024-Bimestre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-$ 1.939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-$ 11.913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-$ 3.105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-$ 1.657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-$ 19.475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757132066"/>
                  </a:ext>
                </a:extLst>
              </a:tr>
              <a:tr h="179046">
                <a:tc>
                  <a:txBody>
                    <a:bodyPr/>
                    <a:lstStyle/>
                    <a:p>
                      <a:pPr algn="ctr" rtl="0" fontAlgn="ctr"/>
                      <a:r>
                        <a:rPr lang="es-CO" sz="1000" b="1" i="0" u="none" strike="noStrike">
                          <a:solidFill>
                            <a:srgbClr val="203764"/>
                          </a:solidFill>
                          <a:effectLst/>
                          <a:latin typeface="Calibri" panose="020F0502020204030204" pitchFamily="34" charset="0"/>
                        </a:rPr>
                        <a:t> 2024-Bimestre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-$ 1.491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-$ 11.193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-$ 3.276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-$ 866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-$ 18.601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71119481"/>
                  </a:ext>
                </a:extLst>
              </a:tr>
              <a:tr h="179046">
                <a:tc>
                  <a:txBody>
                    <a:bodyPr/>
                    <a:lstStyle/>
                    <a:p>
                      <a:pPr algn="ctr" rtl="0" fontAlgn="ctr"/>
                      <a:r>
                        <a:rPr lang="es-CO" sz="1000" b="1" i="0" u="none" strike="noStrike">
                          <a:solidFill>
                            <a:srgbClr val="203764"/>
                          </a:solidFill>
                          <a:effectLst/>
                          <a:latin typeface="Calibri" panose="020F0502020204030204" pitchFamily="34" charset="0"/>
                        </a:rPr>
                        <a:t> 2024-Bimestre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-$ 916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-$ 11.874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-$ 3.335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-$ 965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-$ 18.865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92084380"/>
                  </a:ext>
                </a:extLst>
              </a:tr>
              <a:tr h="179046">
                <a:tc>
                  <a:txBody>
                    <a:bodyPr/>
                    <a:lstStyle/>
                    <a:p>
                      <a:pPr algn="ctr" rtl="0" fontAlgn="ctr"/>
                      <a:r>
                        <a:rPr lang="es-CO" sz="1000" b="1" i="0" u="none" strike="noStrike">
                          <a:solidFill>
                            <a:srgbClr val="203764"/>
                          </a:solidFill>
                          <a:effectLst/>
                          <a:latin typeface="Calibri" panose="020F0502020204030204" pitchFamily="34" charset="0"/>
                        </a:rPr>
                        <a:t> 2024-Bimestre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-$ 2.601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-$ 11.713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-$ 3.538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-$ 992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-$ 1.860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-$ 20.705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50446914"/>
                  </a:ext>
                </a:extLst>
              </a:tr>
              <a:tr h="179046">
                <a:tc>
                  <a:txBody>
                    <a:bodyPr/>
                    <a:lstStyle/>
                    <a:p>
                      <a:pPr algn="ctr" rtl="0" fontAlgn="ctr"/>
                      <a:r>
                        <a:rPr lang="es-CO" sz="1000" b="1" i="0" u="none" strike="noStrike">
                          <a:solidFill>
                            <a:srgbClr val="203764"/>
                          </a:solidFill>
                          <a:effectLst/>
                          <a:latin typeface="Calibri" panose="020F0502020204030204" pitchFamily="34" charset="0"/>
                        </a:rPr>
                        <a:t> 2024-Bimestre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-$ 730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-$ 4.736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-$ 1.784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-$ 1.788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-$ 869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-$ 9.907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2158046"/>
                  </a:ext>
                </a:extLst>
              </a:tr>
              <a:tr h="179046">
                <a:tc>
                  <a:txBody>
                    <a:bodyPr/>
                    <a:lstStyle/>
                    <a:p>
                      <a:pPr algn="ctr" rtl="0" fontAlgn="ctr"/>
                      <a:r>
                        <a:rPr lang="es-CO" sz="1000" b="1" i="0" u="none" strike="noStrike">
                          <a:solidFill>
                            <a:srgbClr val="203764"/>
                          </a:solidFill>
                          <a:effectLst/>
                          <a:latin typeface="Calibri" panose="020F0502020204030204" pitchFamily="34" charset="0"/>
                        </a:rPr>
                        <a:t> Total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-$ 2.001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-$ 294.802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-$ 85.111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-$ 17.436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-$ 42.771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-$ 442.120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642928550"/>
                  </a:ext>
                </a:extLst>
              </a:tr>
            </a:tbl>
          </a:graphicData>
        </a:graphic>
      </p:graphicFrame>
    </p:spTree>
    <p:extLst>
      <p:ext uri="{BB962C8B-B14F-4D97-AF65-F5344CB8AC3E}">
        <p14:creationId xmlns:p14="http://schemas.microsoft.com/office/powerpoint/2010/main" val="323963215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48419"/>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fontAlgn="auto">
              <a:spcBef>
                <a:spcPts val="0"/>
              </a:spcBef>
              <a:spcAft>
                <a:spcPts val="0"/>
              </a:spcAft>
              <a:defRPr/>
            </a:pPr>
            <a:r>
              <a:rPr lang="es-CO" sz="1600" b="0" dirty="0">
                <a:solidFill>
                  <a:schemeClr val="accent1">
                    <a:lumMod val="50000"/>
                  </a:schemeClr>
                </a:solidFill>
              </a:rPr>
              <a:t>Facturación por componentes Vigencia de Septiembre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8060983" y="1580236"/>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13B9ECA8-5B97-4C03-9D3A-8F66DA869E7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53BFDD07-B96B-7F53-2682-4009242628EA}"/>
              </a:ext>
            </a:extLst>
          </p:cNvPr>
          <p:cNvGraphicFramePr>
            <a:graphicFrameLocks noGrp="1"/>
          </p:cNvGraphicFramePr>
          <p:nvPr/>
        </p:nvGraphicFramePr>
        <p:xfrm>
          <a:off x="1415869" y="2063351"/>
          <a:ext cx="8497673" cy="3214410"/>
        </p:xfrm>
        <a:graphic>
          <a:graphicData uri="http://schemas.openxmlformats.org/drawingml/2006/table">
            <a:tbl>
              <a:tblPr/>
              <a:tblGrid>
                <a:gridCol w="2283653">
                  <a:extLst>
                    <a:ext uri="{9D8B030D-6E8A-4147-A177-3AD203B41FA5}">
                      <a16:colId xmlns:a16="http://schemas.microsoft.com/office/drawing/2014/main" val="1631908269"/>
                    </a:ext>
                  </a:extLst>
                </a:gridCol>
                <a:gridCol w="1242804">
                  <a:extLst>
                    <a:ext uri="{9D8B030D-6E8A-4147-A177-3AD203B41FA5}">
                      <a16:colId xmlns:a16="http://schemas.microsoft.com/office/drawing/2014/main" val="371692246"/>
                    </a:ext>
                  </a:extLst>
                </a:gridCol>
                <a:gridCol w="1242804">
                  <a:extLst>
                    <a:ext uri="{9D8B030D-6E8A-4147-A177-3AD203B41FA5}">
                      <a16:colId xmlns:a16="http://schemas.microsoft.com/office/drawing/2014/main" val="3082426048"/>
                    </a:ext>
                  </a:extLst>
                </a:gridCol>
                <a:gridCol w="1242804">
                  <a:extLst>
                    <a:ext uri="{9D8B030D-6E8A-4147-A177-3AD203B41FA5}">
                      <a16:colId xmlns:a16="http://schemas.microsoft.com/office/drawing/2014/main" val="1788243943"/>
                    </a:ext>
                  </a:extLst>
                </a:gridCol>
                <a:gridCol w="1242804">
                  <a:extLst>
                    <a:ext uri="{9D8B030D-6E8A-4147-A177-3AD203B41FA5}">
                      <a16:colId xmlns:a16="http://schemas.microsoft.com/office/drawing/2014/main" val="932949003"/>
                    </a:ext>
                  </a:extLst>
                </a:gridCol>
                <a:gridCol w="1242804">
                  <a:extLst>
                    <a:ext uri="{9D8B030D-6E8A-4147-A177-3AD203B41FA5}">
                      <a16:colId xmlns:a16="http://schemas.microsoft.com/office/drawing/2014/main" val="2815962075"/>
                    </a:ext>
                  </a:extLst>
                </a:gridCol>
              </a:tblGrid>
              <a:tr h="249577">
                <a:tc>
                  <a:txBody>
                    <a:bodyPr/>
                    <a:lstStyle/>
                    <a:p>
                      <a:pPr algn="ctr" rtl="0" fontAlgn="ctr"/>
                      <a:r>
                        <a:rPr lang="es-CO" sz="1100" b="1" i="0" u="none" strike="noStrike" dirty="0">
                          <a:solidFill>
                            <a:srgbClr val="203764"/>
                          </a:solidFill>
                          <a:effectLst/>
                          <a:latin typeface="Calibri" panose="020F0502020204030204" pitchFamily="34" charset="0"/>
                        </a:rPr>
                        <a:t>Componente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Promo.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Lime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Ciudad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Bogotá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Área L.</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472805476"/>
                  </a:ext>
                </a:extLst>
              </a:tr>
              <a:tr h="237692">
                <a:tc>
                  <a:txBody>
                    <a:bodyPr/>
                    <a:lstStyle/>
                    <a:p>
                      <a:pPr algn="ctr" rtl="0" fontAlgn="ctr"/>
                      <a:r>
                        <a:rPr lang="es-CO" sz="1100" b="0" i="0" u="none" strike="noStrike" dirty="0">
                          <a:solidFill>
                            <a:srgbClr val="203764"/>
                          </a:solidFill>
                          <a:effectLst/>
                          <a:latin typeface="Calibri" panose="020F0502020204030204" pitchFamily="34" charset="0"/>
                        </a:rPr>
                        <a:t>TBL - Barrido y Limpieza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$7.957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$10.311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$6.617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$4.191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$5.210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70728649"/>
                  </a:ext>
                </a:extLst>
              </a:tr>
              <a:tr h="237692">
                <a:tc>
                  <a:txBody>
                    <a:bodyPr/>
                    <a:lstStyle/>
                    <a:p>
                      <a:pPr algn="ctr" rtl="0" fontAlgn="ctr"/>
                      <a:r>
                        <a:rPr lang="es-CO" sz="1100" b="0" i="0" u="none" strike="noStrike" dirty="0">
                          <a:solidFill>
                            <a:srgbClr val="203764"/>
                          </a:solidFill>
                          <a:effectLst/>
                          <a:latin typeface="Calibri" panose="020F0502020204030204" pitchFamily="34" charset="0"/>
                        </a:rPr>
                        <a:t>TLU - Limpieza Urbana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$1.821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$2.531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$1.511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$873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$1.094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89271414"/>
                  </a:ext>
                </a:extLst>
              </a:tr>
              <a:tr h="297354">
                <a:tc>
                  <a:txBody>
                    <a:bodyPr/>
                    <a:lstStyle/>
                    <a:p>
                      <a:pPr algn="ctr" rtl="0" fontAlgn="ctr"/>
                      <a:r>
                        <a:rPr lang="es-CO" sz="1100" b="0" i="0" u="none" strike="noStrike" dirty="0">
                          <a:solidFill>
                            <a:srgbClr val="203764"/>
                          </a:solidFill>
                          <a:effectLst/>
                          <a:latin typeface="Calibri" panose="020F0502020204030204" pitchFamily="34" charset="0"/>
                        </a:rPr>
                        <a:t>TDF - Disposición  Final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$1.831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$3.094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$1.508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$1.197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$1.093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999788437"/>
                  </a:ext>
                </a:extLst>
              </a:tr>
              <a:tr h="303906">
                <a:tc>
                  <a:txBody>
                    <a:bodyPr/>
                    <a:lstStyle/>
                    <a:p>
                      <a:pPr algn="ctr" rtl="0" fontAlgn="ctr"/>
                      <a:r>
                        <a:rPr lang="es-CO" sz="1100" b="0" i="0" u="none" strike="noStrike" dirty="0">
                          <a:solidFill>
                            <a:srgbClr val="203764"/>
                          </a:solidFill>
                          <a:effectLst/>
                          <a:latin typeface="Calibri" panose="020F0502020204030204" pitchFamily="34" charset="0"/>
                        </a:rPr>
                        <a:t>TRT - Recolección y Transporte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$4.805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$6.049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$3.468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$3.212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$3.186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69371377"/>
                  </a:ext>
                </a:extLst>
              </a:tr>
              <a:tr h="324866">
                <a:tc>
                  <a:txBody>
                    <a:bodyPr/>
                    <a:lstStyle/>
                    <a:p>
                      <a:pPr algn="ctr" rtl="0" fontAlgn="ctr"/>
                      <a:r>
                        <a:rPr lang="es-CO" sz="1100" b="0" i="0" u="none" strike="noStrike" dirty="0">
                          <a:solidFill>
                            <a:srgbClr val="203764"/>
                          </a:solidFill>
                          <a:effectLst/>
                          <a:latin typeface="Calibri" panose="020F0502020204030204" pitchFamily="34" charset="0"/>
                        </a:rPr>
                        <a:t>TTL - Tratamiento Lixiviados</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$826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$1.390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$680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$537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$493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082118909"/>
                  </a:ext>
                </a:extLst>
              </a:tr>
              <a:tr h="249577">
                <a:tc>
                  <a:txBody>
                    <a:bodyPr/>
                    <a:lstStyle/>
                    <a:p>
                      <a:pPr algn="ctr" rtl="0" fontAlgn="ctr"/>
                      <a:r>
                        <a:rPr lang="es-CO" sz="1100" b="0" i="0" u="none" strike="noStrike">
                          <a:solidFill>
                            <a:srgbClr val="203764"/>
                          </a:solidFill>
                          <a:effectLst/>
                          <a:latin typeface="Calibri" panose="020F0502020204030204" pitchFamily="34" charset="0"/>
                        </a:rPr>
                        <a:t>TCS - Comercialización</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$2.144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$1.811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$1.762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$684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$1.283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46532501"/>
                  </a:ext>
                </a:extLst>
              </a:tr>
              <a:tr h="284878">
                <a:tc>
                  <a:txBody>
                    <a:bodyPr/>
                    <a:lstStyle/>
                    <a:p>
                      <a:pPr algn="ctr" rtl="0" fontAlgn="ctr"/>
                      <a:r>
                        <a:rPr lang="es-CO" sz="1100" b="0" i="0" u="none" strike="noStrike">
                          <a:solidFill>
                            <a:srgbClr val="203764"/>
                          </a:solidFill>
                          <a:effectLst/>
                          <a:latin typeface="Calibri" panose="020F0502020204030204" pitchFamily="34" charset="0"/>
                        </a:rPr>
                        <a:t>CCSA Prest.Aprovechable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$244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$206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$201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$146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213861092"/>
                  </a:ext>
                </a:extLst>
              </a:tr>
              <a:tr h="303907">
                <a:tc>
                  <a:txBody>
                    <a:bodyPr/>
                    <a:lstStyle/>
                    <a:p>
                      <a:pPr algn="ctr" rtl="0" fontAlgn="ctr"/>
                      <a:r>
                        <a:rPr lang="es-CO" sz="1100" b="0" i="0" u="none" strike="noStrike">
                          <a:solidFill>
                            <a:srgbClr val="203764"/>
                          </a:solidFill>
                          <a:effectLst/>
                          <a:latin typeface="Calibri" panose="020F0502020204030204" pitchFamily="34" charset="0"/>
                        </a:rPr>
                        <a:t>CCSA Prest. No 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$398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$336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$328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$127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$239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2488003"/>
                  </a:ext>
                </a:extLst>
              </a:tr>
              <a:tr h="237692">
                <a:tc>
                  <a:txBody>
                    <a:bodyPr/>
                    <a:lstStyle/>
                    <a:p>
                      <a:pPr algn="ctr" rtl="0" fontAlgn="ctr"/>
                      <a:r>
                        <a:rPr lang="es-CO" sz="1100" b="0" i="0" u="none" strike="noStrike">
                          <a:solidFill>
                            <a:srgbClr val="203764"/>
                          </a:solidFill>
                          <a:effectLst/>
                          <a:latin typeface="Calibri" panose="020F0502020204030204" pitchFamily="34" charset="0"/>
                        </a:rPr>
                        <a:t>Aprovechamiento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$4.930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$7.155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$4.230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$2.493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$2.888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31318531"/>
                  </a:ext>
                </a:extLst>
              </a:tr>
              <a:tr h="237692">
                <a:tc>
                  <a:txBody>
                    <a:bodyPr/>
                    <a:lstStyle/>
                    <a:p>
                      <a:pPr algn="ctr" rtl="0" fontAlgn="ctr"/>
                      <a:r>
                        <a:rPr lang="es-CO" sz="1100" b="0" i="0" u="none" strike="noStrike">
                          <a:solidFill>
                            <a:srgbClr val="203764"/>
                          </a:solidFill>
                          <a:effectLst/>
                          <a:latin typeface="Calibri" panose="020F0502020204030204" pitchFamily="34" charset="0"/>
                        </a:rPr>
                        <a:t>TVIAT</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$423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$713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$348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$276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$252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4682242"/>
                  </a:ext>
                </a:extLst>
              </a:tr>
              <a:tr h="249577">
                <a:tc>
                  <a:txBody>
                    <a:bodyPr/>
                    <a:lstStyle/>
                    <a:p>
                      <a:pPr algn="ctr" rtl="0" fontAlgn="ctr"/>
                      <a:r>
                        <a:rPr lang="es-CO" sz="1100" b="1" i="0" u="none" strike="noStrike">
                          <a:solidFill>
                            <a:srgbClr val="203764"/>
                          </a:solidFill>
                          <a:effectLst/>
                          <a:latin typeface="Calibri" panose="020F0502020204030204" pitchFamily="34" charset="0"/>
                        </a:rPr>
                        <a:t>Total General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$25.379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$33.595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dirty="0">
                          <a:solidFill>
                            <a:srgbClr val="203764"/>
                          </a:solidFill>
                          <a:effectLst/>
                          <a:latin typeface="Calibri" panose="020F0502020204030204" pitchFamily="34" charset="0"/>
                        </a:rPr>
                        <a:t>$20.653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dirty="0">
                          <a:solidFill>
                            <a:srgbClr val="203764"/>
                          </a:solidFill>
                          <a:effectLst/>
                          <a:latin typeface="Calibri" panose="020F0502020204030204" pitchFamily="34" charset="0"/>
                        </a:rPr>
                        <a:t>$13.669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dirty="0">
                          <a:solidFill>
                            <a:srgbClr val="203764"/>
                          </a:solidFill>
                          <a:effectLst/>
                          <a:latin typeface="Calibri" panose="020F0502020204030204" pitchFamily="34" charset="0"/>
                        </a:rPr>
                        <a:t>$15.885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322789850"/>
                  </a:ext>
                </a:extLst>
              </a:tr>
            </a:tbl>
          </a:graphicData>
        </a:graphic>
      </p:graphicFrame>
    </p:spTree>
    <p:extLst>
      <p:ext uri="{BB962C8B-B14F-4D97-AF65-F5344CB8AC3E}">
        <p14:creationId xmlns:p14="http://schemas.microsoft.com/office/powerpoint/2010/main" val="3543565175"/>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16668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componentes Vigencia septiembre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7642051" y="1269221"/>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E2AB3922-5DDD-4102-A38E-0C720D1A2D21}"/>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6FCB9771-C7E8-144B-3B02-2F963D210231}"/>
              </a:ext>
            </a:extLst>
          </p:cNvPr>
          <p:cNvGraphicFramePr>
            <a:graphicFrameLocks noGrp="1"/>
          </p:cNvGraphicFramePr>
          <p:nvPr/>
        </p:nvGraphicFramePr>
        <p:xfrm>
          <a:off x="2609317" y="1658638"/>
          <a:ext cx="6534682" cy="4623599"/>
        </p:xfrm>
        <a:graphic>
          <a:graphicData uri="http://schemas.openxmlformats.org/drawingml/2006/table">
            <a:tbl>
              <a:tblPr/>
              <a:tblGrid>
                <a:gridCol w="2300547">
                  <a:extLst>
                    <a:ext uri="{9D8B030D-6E8A-4147-A177-3AD203B41FA5}">
                      <a16:colId xmlns:a16="http://schemas.microsoft.com/office/drawing/2014/main" val="789304629"/>
                    </a:ext>
                  </a:extLst>
                </a:gridCol>
                <a:gridCol w="846827">
                  <a:extLst>
                    <a:ext uri="{9D8B030D-6E8A-4147-A177-3AD203B41FA5}">
                      <a16:colId xmlns:a16="http://schemas.microsoft.com/office/drawing/2014/main" val="2624424981"/>
                    </a:ext>
                  </a:extLst>
                </a:gridCol>
                <a:gridCol w="846827">
                  <a:extLst>
                    <a:ext uri="{9D8B030D-6E8A-4147-A177-3AD203B41FA5}">
                      <a16:colId xmlns:a16="http://schemas.microsoft.com/office/drawing/2014/main" val="4166397298"/>
                    </a:ext>
                  </a:extLst>
                </a:gridCol>
                <a:gridCol w="846827">
                  <a:extLst>
                    <a:ext uri="{9D8B030D-6E8A-4147-A177-3AD203B41FA5}">
                      <a16:colId xmlns:a16="http://schemas.microsoft.com/office/drawing/2014/main" val="1873374595"/>
                    </a:ext>
                  </a:extLst>
                </a:gridCol>
                <a:gridCol w="846827">
                  <a:extLst>
                    <a:ext uri="{9D8B030D-6E8A-4147-A177-3AD203B41FA5}">
                      <a16:colId xmlns:a16="http://schemas.microsoft.com/office/drawing/2014/main" val="4155568897"/>
                    </a:ext>
                  </a:extLst>
                </a:gridCol>
                <a:gridCol w="846827">
                  <a:extLst>
                    <a:ext uri="{9D8B030D-6E8A-4147-A177-3AD203B41FA5}">
                      <a16:colId xmlns:a16="http://schemas.microsoft.com/office/drawing/2014/main" val="4238454669"/>
                    </a:ext>
                  </a:extLst>
                </a:gridCol>
              </a:tblGrid>
              <a:tr h="220649">
                <a:tc>
                  <a:txBody>
                    <a:bodyPr/>
                    <a:lstStyle/>
                    <a:p>
                      <a:pPr algn="ctr" rtl="0" fontAlgn="ctr"/>
                      <a:r>
                        <a:rPr lang="es-CO" sz="1200" b="1" i="0" u="none" strike="noStrike">
                          <a:solidFill>
                            <a:srgbClr val="244062"/>
                          </a:solidFill>
                          <a:effectLst/>
                          <a:latin typeface="Calibri" panose="020F0502020204030204" pitchFamily="34" charset="0"/>
                        </a:rPr>
                        <a:t>Componente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39925044"/>
                  </a:ext>
                </a:extLst>
              </a:tr>
              <a:tr h="220649">
                <a:tc>
                  <a:txBody>
                    <a:bodyPr/>
                    <a:lstStyle/>
                    <a:p>
                      <a:pPr algn="l" rtl="0" fontAlgn="ctr"/>
                      <a:r>
                        <a:rPr lang="es-CO" sz="1200" b="0" i="0" u="none" strike="noStrike">
                          <a:solidFill>
                            <a:srgbClr val="244062"/>
                          </a:solidFill>
                          <a:effectLst/>
                          <a:latin typeface="Calibri" panose="020F0502020204030204" pitchFamily="34" charset="0"/>
                        </a:rPr>
                        <a:t>TBL - Barrido y Limpieza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$ 8.213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$ 7.947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$ 5.688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$ 5.161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$ 5.461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92242611"/>
                  </a:ext>
                </a:extLst>
              </a:tr>
              <a:tr h="220649">
                <a:tc>
                  <a:txBody>
                    <a:bodyPr/>
                    <a:lstStyle/>
                    <a:p>
                      <a:pPr algn="l" rtl="0" fontAlgn="ctr"/>
                      <a:r>
                        <a:rPr lang="es-CO" sz="1200" b="0" i="0" u="none" strike="noStrike">
                          <a:solidFill>
                            <a:srgbClr val="244062"/>
                          </a:solidFill>
                          <a:effectLst/>
                          <a:latin typeface="Calibri" panose="020F0502020204030204" pitchFamily="34" charset="0"/>
                        </a:rPr>
                        <a:t>TLU - Limpieza Urbana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$ 1.883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$ 1.942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$ 1.299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$ 1.077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$ 1.146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21869623"/>
                  </a:ext>
                </a:extLst>
              </a:tr>
              <a:tr h="220649">
                <a:tc>
                  <a:txBody>
                    <a:bodyPr/>
                    <a:lstStyle/>
                    <a:p>
                      <a:pPr algn="l" rtl="0" fontAlgn="ctr"/>
                      <a:r>
                        <a:rPr lang="es-CO" sz="1200" b="0" i="0" u="none" strike="noStrike">
                          <a:solidFill>
                            <a:srgbClr val="244062"/>
                          </a:solidFill>
                          <a:effectLst/>
                          <a:latin typeface="Calibri" panose="020F0502020204030204" pitchFamily="34" charset="0"/>
                        </a:rPr>
                        <a:t>TDF - Disposición Final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$ 1.868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$ 2.274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$ 1.710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$ 1.192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$ 1.158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12586222"/>
                  </a:ext>
                </a:extLst>
              </a:tr>
              <a:tr h="220649">
                <a:tc>
                  <a:txBody>
                    <a:bodyPr/>
                    <a:lstStyle/>
                    <a:p>
                      <a:pPr algn="l" rtl="0" fontAlgn="ctr"/>
                      <a:r>
                        <a:rPr lang="es-CO" sz="1200" b="0" i="0" u="none" strike="noStrike">
                          <a:solidFill>
                            <a:srgbClr val="244062"/>
                          </a:solidFill>
                          <a:effectLst/>
                          <a:latin typeface="Calibri" panose="020F0502020204030204" pitchFamily="34" charset="0"/>
                        </a:rPr>
                        <a:t>TRT - Recolección y Transporte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$ 4.889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$ 4.493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$ 3.933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$ 3.200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$ 3.375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10990116"/>
                  </a:ext>
                </a:extLst>
              </a:tr>
              <a:tr h="220649">
                <a:tc>
                  <a:txBody>
                    <a:bodyPr/>
                    <a:lstStyle/>
                    <a:p>
                      <a:pPr algn="l" rtl="0" fontAlgn="ctr"/>
                      <a:r>
                        <a:rPr lang="es-CO" sz="1200" b="0" i="0" u="none" strike="noStrike">
                          <a:solidFill>
                            <a:srgbClr val="244062"/>
                          </a:solidFill>
                          <a:effectLst/>
                          <a:latin typeface="Calibri" panose="020F0502020204030204" pitchFamily="34" charset="0"/>
                        </a:rPr>
                        <a:t>TTL - Tratamiento Lixiviados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$ 840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$ 1.005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$ 768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$ 534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$ 521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86804675"/>
                  </a:ext>
                </a:extLst>
              </a:tr>
              <a:tr h="220649">
                <a:tc>
                  <a:txBody>
                    <a:bodyPr/>
                    <a:lstStyle/>
                    <a:p>
                      <a:pPr algn="l" rtl="0" fontAlgn="ctr"/>
                      <a:r>
                        <a:rPr lang="es-CO" sz="1200" b="0" i="0" u="none" strike="noStrike">
                          <a:solidFill>
                            <a:srgbClr val="244062"/>
                          </a:solidFill>
                          <a:effectLst/>
                          <a:latin typeface="Calibri" panose="020F0502020204030204" pitchFamily="34" charset="0"/>
                        </a:rPr>
                        <a:t>TCS - Comercialización</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$ 2.219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$ 1.492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$ 1.515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$ 847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$ 1.346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237931530"/>
                  </a:ext>
                </a:extLst>
              </a:tr>
              <a:tr h="220649">
                <a:tc>
                  <a:txBody>
                    <a:bodyPr/>
                    <a:lstStyle/>
                    <a:p>
                      <a:pPr algn="l" rtl="0" fontAlgn="ctr"/>
                      <a:r>
                        <a:rPr lang="es-CO" sz="1200" b="0" i="0" u="none" strike="noStrike">
                          <a:solidFill>
                            <a:srgbClr val="244062"/>
                          </a:solidFill>
                          <a:effectLst/>
                          <a:latin typeface="Calibri" panose="020F0502020204030204" pitchFamily="34" charset="0"/>
                        </a:rPr>
                        <a:t>CCSA Prest.Aprovechable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$ 253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$ 170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$ 173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$ 97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$ 153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98469314"/>
                  </a:ext>
                </a:extLst>
              </a:tr>
              <a:tr h="220649">
                <a:tc>
                  <a:txBody>
                    <a:bodyPr/>
                    <a:lstStyle/>
                    <a:p>
                      <a:pPr algn="l" rtl="0" fontAlgn="ctr"/>
                      <a:r>
                        <a:rPr lang="es-CO" sz="1200" b="0" i="0" u="none" strike="noStrike">
                          <a:solidFill>
                            <a:srgbClr val="244062"/>
                          </a:solidFill>
                          <a:effectLst/>
                          <a:latin typeface="Calibri" panose="020F0502020204030204" pitchFamily="34" charset="0"/>
                        </a:rPr>
                        <a:t>CCSA Prest. No 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$ 412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$ 277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$ 282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$ 158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$ 250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92579145"/>
                  </a:ext>
                </a:extLst>
              </a:tr>
              <a:tr h="220649">
                <a:tc>
                  <a:txBody>
                    <a:bodyPr/>
                    <a:lstStyle/>
                    <a:p>
                      <a:pPr algn="l" rtl="0" fontAlgn="ctr"/>
                      <a:r>
                        <a:rPr lang="es-CO" sz="1200" b="0" i="0" u="none" strike="noStrike">
                          <a:solidFill>
                            <a:srgbClr val="244062"/>
                          </a:solidFill>
                          <a:effectLst/>
                          <a:latin typeface="Calibri" panose="020F0502020204030204" pitchFamily="34" charset="0"/>
                        </a:rPr>
                        <a:t>Aprovechamiento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$ 5.350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$ 5.387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$ 3.516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$ 2.910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$ 2.965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524316920"/>
                  </a:ext>
                </a:extLst>
              </a:tr>
              <a:tr h="220649">
                <a:tc>
                  <a:txBody>
                    <a:bodyPr/>
                    <a:lstStyle/>
                    <a:p>
                      <a:pPr algn="l" rtl="0" fontAlgn="ctr"/>
                      <a:r>
                        <a:rPr lang="es-CO" sz="1200" b="0" i="0" u="none" strike="noStrike">
                          <a:solidFill>
                            <a:srgbClr val="244062"/>
                          </a:solidFill>
                          <a:effectLst/>
                          <a:latin typeface="Calibri" panose="020F0502020204030204" pitchFamily="34" charset="0"/>
                        </a:rPr>
                        <a:t>TVIAT</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$ 429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$ 511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$ 394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$ 274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$ 266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235845883"/>
                  </a:ext>
                </a:extLst>
              </a:tr>
              <a:tr h="220649">
                <a:tc>
                  <a:txBody>
                    <a:bodyPr/>
                    <a:lstStyle/>
                    <a:p>
                      <a:pPr algn="ctr" rtl="0" fontAlgn="ctr"/>
                      <a:r>
                        <a:rPr lang="es-CO" sz="1200" b="1" i="0" u="none" strike="noStrike">
                          <a:solidFill>
                            <a:srgbClr val="244062"/>
                          </a:solidFill>
                          <a:effectLst/>
                          <a:latin typeface="Calibri" panose="020F0502020204030204" pitchFamily="34" charset="0"/>
                        </a:rPr>
                        <a:t>TOTAL COMPONENTES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$ 26.357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$ 25.498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$ 19.277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$ 15.450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$ 16.641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98688815"/>
                  </a:ext>
                </a:extLst>
              </a:tr>
              <a:tr h="210619">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248576456"/>
                  </a:ext>
                </a:extLst>
              </a:tr>
              <a:tr h="220649">
                <a:tc>
                  <a:txBody>
                    <a:bodyPr/>
                    <a:lstStyle/>
                    <a:p>
                      <a:pPr algn="ctr" rtl="0" fontAlgn="ctr"/>
                      <a:r>
                        <a:rPr lang="es-CO" sz="1200" b="1" i="0" u="none" strike="noStrike">
                          <a:solidFill>
                            <a:srgbClr val="244062"/>
                          </a:solidFill>
                          <a:effectLst/>
                          <a:latin typeface="Calibri" panose="020F0502020204030204" pitchFamily="34" charset="0"/>
                        </a:rPr>
                        <a:t>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07704579"/>
                  </a:ext>
                </a:extLst>
              </a:tr>
              <a:tr h="220649">
                <a:tc>
                  <a:txBody>
                    <a:bodyPr/>
                    <a:lstStyle/>
                    <a:p>
                      <a:pPr algn="l" rtl="0" fontAlgn="ctr"/>
                      <a:r>
                        <a:rPr lang="es-CO" sz="1200" b="0" i="0" u="none" strike="noStrike">
                          <a:solidFill>
                            <a:srgbClr val="244062"/>
                          </a:solidFill>
                          <a:effectLst/>
                          <a:latin typeface="Calibri" panose="020F0502020204030204" pitchFamily="34" charset="0"/>
                        </a:rPr>
                        <a:t>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98227924"/>
                  </a:ext>
                </a:extLst>
              </a:tr>
              <a:tr h="220649">
                <a:tc>
                  <a:txBody>
                    <a:bodyPr/>
                    <a:lstStyle/>
                    <a:p>
                      <a:pPr algn="l" rtl="0" fontAlgn="ctr"/>
                      <a:r>
                        <a:rPr lang="es-CO" sz="1200" b="0" i="0" u="none" strike="noStrike">
                          <a:solidFill>
                            <a:srgbClr val="244062"/>
                          </a:solidFill>
                          <a:effectLst/>
                          <a:latin typeface="Calibri" panose="020F0502020204030204" pitchFamily="34" charset="0"/>
                        </a:rPr>
                        <a:t>Intereses 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15632768"/>
                  </a:ext>
                </a:extLst>
              </a:tr>
              <a:tr h="220649">
                <a:tc>
                  <a:txBody>
                    <a:bodyPr/>
                    <a:lstStyle/>
                    <a:p>
                      <a:pPr algn="l" rtl="0" fontAlgn="ctr"/>
                      <a:r>
                        <a:rPr lang="es-CO" sz="1200" b="0" i="0" u="none" strike="noStrike">
                          <a:solidFill>
                            <a:srgbClr val="244062"/>
                          </a:solidFill>
                          <a:effectLst/>
                          <a:latin typeface="Calibri" panose="020F0502020204030204" pitchFamily="34" charset="0"/>
                        </a:rPr>
                        <a:t>Intereses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10631527"/>
                  </a:ext>
                </a:extLst>
              </a:tr>
              <a:tr h="220649">
                <a:tc>
                  <a:txBody>
                    <a:bodyPr/>
                    <a:lstStyle/>
                    <a:p>
                      <a:pPr algn="l" rtl="0" fontAlgn="ctr"/>
                      <a:r>
                        <a:rPr lang="es-CO" sz="1200" b="0" i="0" u="none" strike="noStrike">
                          <a:solidFill>
                            <a:srgbClr val="244062"/>
                          </a:solidFill>
                          <a:effectLst/>
                          <a:latin typeface="Calibri" panose="020F0502020204030204" pitchFamily="34" charset="0"/>
                        </a:rPr>
                        <a:t>Recaudos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95405586"/>
                  </a:ext>
                </a:extLst>
              </a:tr>
              <a:tr h="220649">
                <a:tc>
                  <a:txBody>
                    <a:bodyPr/>
                    <a:lstStyle/>
                    <a:p>
                      <a:pPr algn="l" rtl="0" fontAlgn="ctr"/>
                      <a:r>
                        <a:rPr lang="es-CO" sz="1200" b="0" i="0" u="none" strike="noStrike">
                          <a:solidFill>
                            <a:srgbClr val="244062"/>
                          </a:solidFill>
                          <a:effectLst/>
                          <a:latin typeface="Calibri" panose="020F0502020204030204" pitchFamily="34" charset="0"/>
                        </a:rPr>
                        <a:t>Saldo a Favor Generado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$ 198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$ 133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$ 98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47288646"/>
                  </a:ext>
                </a:extLst>
              </a:tr>
              <a:tr h="220649">
                <a:tc>
                  <a:txBody>
                    <a:bodyPr/>
                    <a:lstStyle/>
                    <a:p>
                      <a:pPr algn="ctr" rtl="0" fontAlgn="ctr"/>
                      <a:r>
                        <a:rPr lang="es-CO" sz="1200" b="1" i="0" u="none" strike="noStrike">
                          <a:solidFill>
                            <a:srgbClr val="244062"/>
                          </a:solidFill>
                          <a:effectLst/>
                          <a:latin typeface="Calibri" panose="020F0502020204030204" pitchFamily="34" charset="0"/>
                        </a:rPr>
                        <a:t>TOTAL 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$ 239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$ 179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$ 135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$ 105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$ 88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09651191"/>
                  </a:ext>
                </a:extLst>
              </a:tr>
              <a:tr h="220649">
                <a:tc>
                  <a:txBody>
                    <a:bodyPr/>
                    <a:lstStyle/>
                    <a:p>
                      <a:pPr algn="ctr" rtl="0" fontAlgn="ctr"/>
                      <a:r>
                        <a:rPr lang="es-CO" sz="1200" b="1" i="0" u="none" strike="noStrike">
                          <a:solidFill>
                            <a:srgbClr val="244062"/>
                          </a:solidFill>
                          <a:effectLst/>
                          <a:latin typeface="Calibri" panose="020F0502020204030204" pitchFamily="34" charset="0"/>
                        </a:rPr>
                        <a:t>TOTAL RECAUDO </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$ 26.596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$ 25.677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$ 19.413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$ 15.555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dirty="0">
                          <a:solidFill>
                            <a:srgbClr val="244062"/>
                          </a:solidFill>
                          <a:effectLst/>
                          <a:latin typeface="Calibri" panose="020F0502020204030204" pitchFamily="34" charset="0"/>
                        </a:rPr>
                        <a:t>$ 16.729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581967888"/>
                  </a:ext>
                </a:extLst>
              </a:tr>
            </a:tbl>
          </a:graphicData>
        </a:graphic>
      </p:graphicFrame>
    </p:spTree>
    <p:extLst>
      <p:ext uri="{BB962C8B-B14F-4D97-AF65-F5344CB8AC3E}">
        <p14:creationId xmlns:p14="http://schemas.microsoft.com/office/powerpoint/2010/main" val="2693219365"/>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76F9AA0-F498-48A0-8337-155AEA02E02A}"/>
              </a:ext>
            </a:extLst>
          </p:cNvPr>
          <p:cNvCxnSpPr>
            <a:cxnSpLocks/>
          </p:cNvCxnSpPr>
          <p:nvPr/>
        </p:nvCxnSpPr>
        <p:spPr>
          <a:xfrm>
            <a:off x="117475" y="10556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B58532-F6AA-4CE5-B784-A50C9E56DD17}"/>
              </a:ext>
            </a:extLst>
          </p:cNvPr>
          <p:cNvSpPr txBox="1"/>
          <p:nvPr/>
        </p:nvSpPr>
        <p:spPr>
          <a:xfrm>
            <a:off x="1527175" y="142088"/>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Recaudo Por Ase De abril 2018 a septiembre 2024</a:t>
            </a:r>
          </a:p>
        </p:txBody>
      </p:sp>
      <p:pic>
        <p:nvPicPr>
          <p:cNvPr id="31748" name="Imagen 24">
            <a:extLst>
              <a:ext uri="{FF2B5EF4-FFF2-40B4-BE49-F238E27FC236}">
                <a16:creationId xmlns:a16="http://schemas.microsoft.com/office/drawing/2014/main" id="{377D30AA-30DD-4F33-A97C-B66B0DCCBFF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B89E77D8-05CC-4C7D-A243-F52580895A0C}"/>
              </a:ext>
            </a:extLst>
          </p:cNvPr>
          <p:cNvSpPr txBox="1"/>
          <p:nvPr/>
        </p:nvSpPr>
        <p:spPr>
          <a:xfrm>
            <a:off x="9394299" y="1328698"/>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7">
            <a:extLst>
              <a:ext uri="{FF2B5EF4-FFF2-40B4-BE49-F238E27FC236}">
                <a16:creationId xmlns:a16="http://schemas.microsoft.com/office/drawing/2014/main" id="{6A6D09DD-76D6-4B15-97DB-CFA913F402FB}"/>
              </a:ext>
            </a:extLst>
          </p:cNvPr>
          <p:cNvSpPr txBox="1"/>
          <p:nvPr/>
        </p:nvSpPr>
        <p:spPr>
          <a:xfrm>
            <a:off x="117475" y="6171733"/>
            <a:ext cx="7652825" cy="430887"/>
          </a:xfrm>
          <a:prstGeom prst="rect">
            <a:avLst/>
          </a:prstGeom>
          <a:noFill/>
        </p:spPr>
        <p:txBody>
          <a:bodyPr wrap="square">
            <a:spAutoFit/>
          </a:bodyPr>
          <a:lstStyle/>
          <a:p>
            <a:pPr marL="171450" indent="-171450">
              <a:buFont typeface="Arial" panose="020B0604020202020204" pitchFamily="34" charset="0"/>
              <a:buChar char="•"/>
            </a:pPr>
            <a:r>
              <a:rPr lang="es-ES" sz="1100" dirty="0">
                <a:solidFill>
                  <a:schemeClr val="accent1">
                    <a:lumMod val="50000"/>
                  </a:schemeClr>
                </a:solidFill>
              </a:rPr>
              <a:t>El año 2018 corresponde a los meses de abril a diciembre.</a:t>
            </a:r>
          </a:p>
          <a:p>
            <a:pPr marL="171450" indent="-171450">
              <a:buFont typeface="Arial" panose="020B0604020202020204" pitchFamily="34" charset="0"/>
              <a:buChar char="•"/>
            </a:pPr>
            <a:r>
              <a:rPr lang="es-ES" sz="1100" dirty="0">
                <a:solidFill>
                  <a:schemeClr val="accent1">
                    <a:lumMod val="50000"/>
                  </a:schemeClr>
                </a:solidFill>
              </a:rPr>
              <a:t>El año 2024 corresponde a los meses de enero a septiembre.</a:t>
            </a:r>
          </a:p>
        </p:txBody>
      </p:sp>
      <p:sp>
        <p:nvSpPr>
          <p:cNvPr id="9" name="CuadroTexto 4">
            <a:extLst>
              <a:ext uri="{FF2B5EF4-FFF2-40B4-BE49-F238E27FC236}">
                <a16:creationId xmlns:a16="http://schemas.microsoft.com/office/drawing/2014/main" id="{94CD5D3E-195D-42D3-A228-116D83250460}"/>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9601EA31-8FFB-4512-BD13-6965C053C71B}"/>
              </a:ext>
            </a:extLst>
          </p:cNvPr>
          <p:cNvGraphicFramePr>
            <a:graphicFrameLocks/>
          </p:cNvGraphicFramePr>
          <p:nvPr/>
        </p:nvGraphicFramePr>
        <p:xfrm>
          <a:off x="904081" y="1455503"/>
          <a:ext cx="10382250" cy="4119563"/>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82DD83DD-E5D4-4DB0-B794-855101E0D6A4}"/>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2D9BF4EA-F31B-4FE3-9DF8-AE52E55B18A2}"/>
              </a:ext>
            </a:extLst>
          </p:cNvPr>
          <p:cNvSpPr txBox="1"/>
          <p:nvPr/>
        </p:nvSpPr>
        <p:spPr>
          <a:xfrm>
            <a:off x="1287002" y="212725"/>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abril 2024 a septiembre 2024 - Promoambiental</a:t>
            </a:r>
          </a:p>
        </p:txBody>
      </p:sp>
      <p:pic>
        <p:nvPicPr>
          <p:cNvPr id="33796" name="Imagen 24">
            <a:extLst>
              <a:ext uri="{FF2B5EF4-FFF2-40B4-BE49-F238E27FC236}">
                <a16:creationId xmlns:a16="http://schemas.microsoft.com/office/drawing/2014/main" id="{949642C2-52CC-4463-A3BC-C03B1A37CD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1244DF89-9DAA-4170-A7E9-287968438ACA}"/>
              </a:ext>
            </a:extLst>
          </p:cNvPr>
          <p:cNvSpPr txBox="1"/>
          <p:nvPr/>
        </p:nvSpPr>
        <p:spPr>
          <a:xfrm>
            <a:off x="8548234" y="1448499"/>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pic>
        <p:nvPicPr>
          <p:cNvPr id="8" name="Imagen 6">
            <a:extLst>
              <a:ext uri="{FF2B5EF4-FFF2-40B4-BE49-F238E27FC236}">
                <a16:creationId xmlns:a16="http://schemas.microsoft.com/office/drawing/2014/main" id="{C3F95463-255A-49F0-BC1C-E66FED7A93C4}"/>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395792" y="196850"/>
            <a:ext cx="1244476" cy="88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1F28C67-B375-4105-917C-9A278297B7B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48C5F7FE-735E-41EB-94BF-AD9D8409360F}"/>
              </a:ext>
            </a:extLst>
          </p:cNvPr>
          <p:cNvGraphicFramePr>
            <a:graphicFrameLocks/>
          </p:cNvGraphicFramePr>
          <p:nvPr/>
        </p:nvGraphicFramePr>
        <p:xfrm>
          <a:off x="1514474" y="1710436"/>
          <a:ext cx="9021597" cy="452605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Narrow"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o" ma:contentTypeID="0x010100053666C25387A140A78771593FA860A1" ma:contentTypeVersion="14" ma:contentTypeDescription="Crear nuevo documento." ma:contentTypeScope="" ma:versionID="17a0a1ea94f65c983ad42b95ce5a5aa6">
  <xsd:schema xmlns:xsd="http://www.w3.org/2001/XMLSchema" xmlns:xs="http://www.w3.org/2001/XMLSchema" xmlns:p="http://schemas.microsoft.com/office/2006/metadata/properties" xmlns:ns2="3576f33e-ff2c-4177-bbf1-6add039be0f7" xmlns:ns3="d3b5fdb0-a764-41c1-b317-b6adf56ab7c3" targetNamespace="http://schemas.microsoft.com/office/2006/metadata/properties" ma:root="true" ma:fieldsID="a3778b0df2600b29d8cd9655133cc1bc" ns2:_="" ns3:_="">
    <xsd:import namespace="3576f33e-ff2c-4177-bbf1-6add039be0f7"/>
    <xsd:import namespace="d3b5fdb0-a764-41c1-b317-b6adf56ab7c3"/>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3:SharedWithUsers" minOccurs="0"/>
                <xsd:element ref="ns3:SharedWithDetails" minOccurs="0"/>
                <xsd:element ref="ns2:lcf76f155ced4ddcb4097134ff3c332f" minOccurs="0"/>
                <xsd:element ref="ns3:TaxCatchAll"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576f33e-ff2c-4177-bbf1-6add039be0f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LengthInSeconds" ma:index="15" nillable="true" ma:displayName="Length (seconds)" ma:internalName="MediaLengthInSeconds" ma:readOnly="true">
      <xsd:simpleType>
        <xsd:restriction base="dms:Unknown"/>
      </xsd:simpleType>
    </xsd:element>
    <xsd:element name="lcf76f155ced4ddcb4097134ff3c332f" ma:index="19" nillable="true" ma:taxonomy="true" ma:internalName="lcf76f155ced4ddcb4097134ff3c332f" ma:taxonomyFieldName="MediaServiceImageTags" ma:displayName="Etiquetas de imagen" ma:readOnly="false" ma:fieldId="{5cf76f15-5ced-4ddc-b409-7134ff3c332f}" ma:taxonomyMulti="true" ma:sspId="c073c3ef-81f1-4720-8532-d2deda823b1c" ma:termSetId="09814cd3-568e-fe90-9814-8d621ff8fb84" ma:anchorId="fba54fb3-c3e1-fe81-a776-ca4b69148c4d" ma:open="true" ma:isKeyword="false">
      <xsd:complexType>
        <xsd:sequence>
          <xsd:element ref="pc:Terms" minOccurs="0" maxOccurs="1"/>
        </xsd:sequence>
      </xsd:complexType>
    </xsd:element>
    <xsd:element name="MediaServiceLocation" ma:index="21"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d3b5fdb0-a764-41c1-b317-b6adf56ab7c3" elementFormDefault="qualified">
    <xsd:import namespace="http://schemas.microsoft.com/office/2006/documentManagement/types"/>
    <xsd:import namespace="http://schemas.microsoft.com/office/infopath/2007/PartnerControls"/>
    <xsd:element name="SharedWithUsers" ma:index="16" nillable="true" ma:displayName="Compartid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Detalles de uso compartido" ma:internalName="SharedWithDetails" ma:readOnly="true">
      <xsd:simpleType>
        <xsd:restriction base="dms:Note">
          <xsd:maxLength value="255"/>
        </xsd:restriction>
      </xsd:simpleType>
    </xsd:element>
    <xsd:element name="TaxCatchAll" ma:index="20" nillable="true" ma:displayName="Taxonomy Catch All Column" ma:hidden="true" ma:list="{b107b7ac-2d05-41ae-80b1-de371746618e}" ma:internalName="TaxCatchAll" ma:showField="CatchAllData" ma:web="d3b5fdb0-a764-41c1-b317-b6adf56ab7c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nido"/>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3576f33e-ff2c-4177-bbf1-6add039be0f7">
      <Terms xmlns="http://schemas.microsoft.com/office/infopath/2007/PartnerControls"/>
    </lcf76f155ced4ddcb4097134ff3c332f>
    <TaxCatchAll xmlns="d3b5fdb0-a764-41c1-b317-b6adf56ab7c3" xsi:nil="true"/>
  </documentManagement>
</p:properties>
</file>

<file path=customXml/itemProps1.xml><?xml version="1.0" encoding="utf-8"?>
<ds:datastoreItem xmlns:ds="http://schemas.openxmlformats.org/officeDocument/2006/customXml" ds:itemID="{56752F58-CE7B-453C-AA93-DCE3CE4ABE79}">
  <ds:schemaRefs>
    <ds:schemaRef ds:uri="3576f33e-ff2c-4177-bbf1-6add039be0f7"/>
    <ds:schemaRef ds:uri="d3b5fdb0-a764-41c1-b317-b6adf56ab7c3"/>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087E00C4-73CD-431F-9883-0633C402449F}">
  <ds:schemaRefs>
    <ds:schemaRef ds:uri="http://schemas.microsoft.com/sharepoint/v3/contenttype/forms"/>
  </ds:schemaRefs>
</ds:datastoreItem>
</file>

<file path=customXml/itemProps3.xml><?xml version="1.0" encoding="utf-8"?>
<ds:datastoreItem xmlns:ds="http://schemas.openxmlformats.org/officeDocument/2006/customXml" ds:itemID="{45492775-009D-45E7-A7B3-BD438A86939F}">
  <ds:schemaRefs>
    <ds:schemaRef ds:uri="3576f33e-ff2c-4177-bbf1-6add039be0f7"/>
    <ds:schemaRef ds:uri="d3b5fdb0-a764-41c1-b317-b6adf56ab7c3"/>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otalTime>83</TotalTime>
  <Words>10574</Words>
  <Application>Microsoft Office PowerPoint</Application>
  <PresentationFormat>Panorámica</PresentationFormat>
  <Paragraphs>5241</Paragraphs>
  <Slides>226</Slides>
  <Notes>157</Notes>
  <HiddenSlides>0</HiddenSlides>
  <MMClips>0</MMClips>
  <ScaleCrop>false</ScaleCrop>
  <HeadingPairs>
    <vt:vector size="4" baseType="variant">
      <vt:variant>
        <vt:lpstr>Tema</vt:lpstr>
      </vt:variant>
      <vt:variant>
        <vt:i4>1</vt:i4>
      </vt:variant>
      <vt:variant>
        <vt:lpstr>Títulos de diapositiva</vt:lpstr>
      </vt:variant>
      <vt:variant>
        <vt:i4>226</vt:i4>
      </vt:variant>
    </vt:vector>
  </HeadingPairs>
  <TitlesOfParts>
    <vt:vector size="227" baseType="lpstr">
      <vt:lpstr>Tema de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        Frecuencias adicionales de Lavado de Áreas Públicas - CONSOLIDADO DE LAVADOS EJECUTADOS – 2018 a 2023 </vt:lpstr>
      <vt:lpstr>        Frecuencias adicionales de Lavado de Áreas Públicas, CONSOLIDADO DE LAVADOS EJECUTADOS – 2024 </vt:lpstr>
      <vt:lpstr> </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Juliana Maria Ramirez Ramos</dc:creator>
  <cp:lastModifiedBy>MARIA LUBIS APARICIO GONZALEZ</cp:lastModifiedBy>
  <cp:revision>14</cp:revision>
  <dcterms:created xsi:type="dcterms:W3CDTF">2019-02-07T16:52:37Z</dcterms:created>
  <dcterms:modified xsi:type="dcterms:W3CDTF">2024-10-18T13:38:51Z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0x010100053666C25387A140A78771593FA860A1</vt:lpwstr>
  </property>
  <property fmtid="{D5CDD505-2E9C-101B-9397-08002B2CF9AE}" pid="3" name="MediaServiceImageTags">
    <vt:lpwstr/>
  </property>
</Properties>
</file>